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s/_rels/slide1.xml.rels" ContentType="application/vnd.openxmlformats-package.relationships+xml"/>
  <Override PartName="/ppt/slides/slide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Lst>
  <p:sldSz cx="9144000" cy="51435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3" name="PlaceHolder 2"/>
          <p:cNvSpPr>
            <a:spLocks noGrp="1"/>
          </p:cNvSpPr>
          <p:nvPr>
            <p:ph type="subTitle"/>
          </p:nvPr>
        </p:nvSpPr>
        <p:spPr>
          <a:xfrm>
            <a:off x="457200" y="1203480"/>
            <a:ext cx="8228880" cy="298260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5" name="PlaceHolder 2"/>
          <p:cNvSpPr>
            <a:spLocks noGrp="1"/>
          </p:cNvSpPr>
          <p:nvPr>
            <p:ph type="body"/>
          </p:nvPr>
        </p:nvSpPr>
        <p:spPr>
          <a:xfrm>
            <a:off x="457200" y="1203480"/>
            <a:ext cx="8228880" cy="2982600"/>
          </a:xfrm>
          <a:prstGeom prst="rect">
            <a:avLst/>
          </a:prstGeom>
        </p:spPr>
        <p:txBody>
          <a:bodyPr lIns="0" rIns="0" tIns="0" bIns="0">
            <a:normAutofit/>
          </a:bodyPr>
          <a:p>
            <a:endParaRPr b="0" lang="es-ES" sz="28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7" name="PlaceHolder 2"/>
          <p:cNvSpPr>
            <a:spLocks noGrp="1"/>
          </p:cNvSpPr>
          <p:nvPr>
            <p:ph type="body"/>
          </p:nvPr>
        </p:nvSpPr>
        <p:spPr>
          <a:xfrm>
            <a:off x="457200" y="1203480"/>
            <a:ext cx="4015440" cy="2982600"/>
          </a:xfrm>
          <a:prstGeom prst="rect">
            <a:avLst/>
          </a:prstGeom>
        </p:spPr>
        <p:txBody>
          <a:bodyPr lIns="0" rIns="0" tIns="0" bIns="0">
            <a:normAutofit/>
          </a:bodyPr>
          <a:p>
            <a:endParaRPr b="0" lang="es-ES" sz="2800" spc="-1" strike="noStrike">
              <a:solidFill>
                <a:srgbClr val="000000"/>
              </a:solidFill>
              <a:latin typeface="Arial"/>
            </a:endParaRPr>
          </a:p>
        </p:txBody>
      </p:sp>
      <p:sp>
        <p:nvSpPr>
          <p:cNvPr id="8" name="PlaceHolder 3"/>
          <p:cNvSpPr>
            <a:spLocks noGrp="1"/>
          </p:cNvSpPr>
          <p:nvPr>
            <p:ph type="body"/>
          </p:nvPr>
        </p:nvSpPr>
        <p:spPr>
          <a:xfrm>
            <a:off x="4673880" y="1203480"/>
            <a:ext cx="4015440" cy="2982600"/>
          </a:xfrm>
          <a:prstGeom prst="rect">
            <a:avLst/>
          </a:prstGeom>
        </p:spPr>
        <p:txBody>
          <a:bodyPr lIns="0" rIns="0" tIns="0" bIns="0">
            <a:normAutofit/>
          </a:bodyPr>
          <a:p>
            <a:endParaRPr b="0" lang="es-ES" sz="28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85800" y="1597680"/>
            <a:ext cx="7771320" cy="510768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12" name="PlaceHolder 2"/>
          <p:cNvSpPr>
            <a:spLocks noGrp="1"/>
          </p:cNvSpPr>
          <p:nvPr>
            <p:ph type="body"/>
          </p:nvPr>
        </p:nvSpPr>
        <p:spPr>
          <a:xfrm>
            <a:off x="457200" y="120348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13" name="PlaceHolder 3"/>
          <p:cNvSpPr>
            <a:spLocks noGrp="1"/>
          </p:cNvSpPr>
          <p:nvPr>
            <p:ph type="body"/>
          </p:nvPr>
        </p:nvSpPr>
        <p:spPr>
          <a:xfrm>
            <a:off x="4673880" y="1203480"/>
            <a:ext cx="4015440" cy="2982600"/>
          </a:xfrm>
          <a:prstGeom prst="rect">
            <a:avLst/>
          </a:prstGeom>
        </p:spPr>
        <p:txBody>
          <a:bodyPr lIns="0" rIns="0" tIns="0" bIns="0">
            <a:normAutofit/>
          </a:bodyPr>
          <a:p>
            <a:endParaRPr b="0" lang="es-ES" sz="2800" spc="-1" strike="noStrike">
              <a:solidFill>
                <a:srgbClr val="000000"/>
              </a:solidFill>
              <a:latin typeface="Arial"/>
            </a:endParaRPr>
          </a:p>
        </p:txBody>
      </p:sp>
      <p:sp>
        <p:nvSpPr>
          <p:cNvPr id="14" name="PlaceHolder 4"/>
          <p:cNvSpPr>
            <a:spLocks noGrp="1"/>
          </p:cNvSpPr>
          <p:nvPr>
            <p:ph type="body"/>
          </p:nvPr>
        </p:nvSpPr>
        <p:spPr>
          <a:xfrm>
            <a:off x="457200" y="276120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16" name="PlaceHolder 2"/>
          <p:cNvSpPr>
            <a:spLocks noGrp="1"/>
          </p:cNvSpPr>
          <p:nvPr>
            <p:ph type="body"/>
          </p:nvPr>
        </p:nvSpPr>
        <p:spPr>
          <a:xfrm>
            <a:off x="457200" y="1203480"/>
            <a:ext cx="4015440" cy="2982600"/>
          </a:xfrm>
          <a:prstGeom prst="rect">
            <a:avLst/>
          </a:prstGeom>
        </p:spPr>
        <p:txBody>
          <a:bodyPr lIns="0" rIns="0" tIns="0" bIns="0">
            <a:normAutofit/>
          </a:bodyPr>
          <a:p>
            <a:endParaRPr b="0" lang="es-ES" sz="2800" spc="-1" strike="noStrike">
              <a:solidFill>
                <a:srgbClr val="000000"/>
              </a:solidFill>
              <a:latin typeface="Arial"/>
            </a:endParaRPr>
          </a:p>
        </p:txBody>
      </p:sp>
      <p:sp>
        <p:nvSpPr>
          <p:cNvPr id="17" name="PlaceHolder 3"/>
          <p:cNvSpPr>
            <a:spLocks noGrp="1"/>
          </p:cNvSpPr>
          <p:nvPr>
            <p:ph type="body"/>
          </p:nvPr>
        </p:nvSpPr>
        <p:spPr>
          <a:xfrm>
            <a:off x="4673880" y="120348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18" name="PlaceHolder 4"/>
          <p:cNvSpPr>
            <a:spLocks noGrp="1"/>
          </p:cNvSpPr>
          <p:nvPr>
            <p:ph type="body"/>
          </p:nvPr>
        </p:nvSpPr>
        <p:spPr>
          <a:xfrm>
            <a:off x="4673880" y="276120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20" name="PlaceHolder 2"/>
          <p:cNvSpPr>
            <a:spLocks noGrp="1"/>
          </p:cNvSpPr>
          <p:nvPr>
            <p:ph type="body"/>
          </p:nvPr>
        </p:nvSpPr>
        <p:spPr>
          <a:xfrm>
            <a:off x="457200" y="120348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21" name="PlaceHolder 3"/>
          <p:cNvSpPr>
            <a:spLocks noGrp="1"/>
          </p:cNvSpPr>
          <p:nvPr>
            <p:ph type="body"/>
          </p:nvPr>
        </p:nvSpPr>
        <p:spPr>
          <a:xfrm>
            <a:off x="4673880" y="120348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22" name="PlaceHolder 4"/>
          <p:cNvSpPr>
            <a:spLocks noGrp="1"/>
          </p:cNvSpPr>
          <p:nvPr>
            <p:ph type="body"/>
          </p:nvPr>
        </p:nvSpPr>
        <p:spPr>
          <a:xfrm>
            <a:off x="457200" y="2761200"/>
            <a:ext cx="8228880" cy="1422360"/>
          </a:xfrm>
          <a:prstGeom prst="rect">
            <a:avLst/>
          </a:prstGeom>
        </p:spPr>
        <p:txBody>
          <a:bodyPr lIns="0" rIns="0" tIns="0" bIns="0">
            <a:normAutofit/>
          </a:bodyPr>
          <a:p>
            <a:endParaRPr b="0" lang="es-ES" sz="28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24" name="PlaceHolder 2"/>
          <p:cNvSpPr>
            <a:spLocks noGrp="1"/>
          </p:cNvSpPr>
          <p:nvPr>
            <p:ph type="body"/>
          </p:nvPr>
        </p:nvSpPr>
        <p:spPr>
          <a:xfrm>
            <a:off x="457200" y="1203480"/>
            <a:ext cx="822888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25" name="PlaceHolder 3"/>
          <p:cNvSpPr>
            <a:spLocks noGrp="1"/>
          </p:cNvSpPr>
          <p:nvPr>
            <p:ph type="body"/>
          </p:nvPr>
        </p:nvSpPr>
        <p:spPr>
          <a:xfrm>
            <a:off x="457200" y="2761200"/>
            <a:ext cx="8228880" cy="1422360"/>
          </a:xfrm>
          <a:prstGeom prst="rect">
            <a:avLst/>
          </a:prstGeom>
        </p:spPr>
        <p:txBody>
          <a:bodyPr lIns="0" rIns="0" tIns="0" bIns="0">
            <a:normAutofit/>
          </a:bodyPr>
          <a:p>
            <a:endParaRPr b="0" lang="es-ES" sz="28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27" name="PlaceHolder 2"/>
          <p:cNvSpPr>
            <a:spLocks noGrp="1"/>
          </p:cNvSpPr>
          <p:nvPr>
            <p:ph type="body"/>
          </p:nvPr>
        </p:nvSpPr>
        <p:spPr>
          <a:xfrm>
            <a:off x="457200" y="120348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28" name="PlaceHolder 3"/>
          <p:cNvSpPr>
            <a:spLocks noGrp="1"/>
          </p:cNvSpPr>
          <p:nvPr>
            <p:ph type="body"/>
          </p:nvPr>
        </p:nvSpPr>
        <p:spPr>
          <a:xfrm>
            <a:off x="4673880" y="120348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29" name="PlaceHolder 4"/>
          <p:cNvSpPr>
            <a:spLocks noGrp="1"/>
          </p:cNvSpPr>
          <p:nvPr>
            <p:ph type="body"/>
          </p:nvPr>
        </p:nvSpPr>
        <p:spPr>
          <a:xfrm>
            <a:off x="457200" y="276120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30" name="PlaceHolder 5"/>
          <p:cNvSpPr>
            <a:spLocks noGrp="1"/>
          </p:cNvSpPr>
          <p:nvPr>
            <p:ph type="body"/>
          </p:nvPr>
        </p:nvSpPr>
        <p:spPr>
          <a:xfrm>
            <a:off x="4673880" y="2761200"/>
            <a:ext cx="4015440" cy="1422360"/>
          </a:xfrm>
          <a:prstGeom prst="rect">
            <a:avLst/>
          </a:prstGeom>
        </p:spPr>
        <p:txBody>
          <a:bodyPr lIns="0" rIns="0" tIns="0" bIns="0">
            <a:normAutofit/>
          </a:bodyPr>
          <a:p>
            <a:endParaRPr b="0" lang="es-ES" sz="28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85800" y="1597680"/>
            <a:ext cx="7771320" cy="1101600"/>
          </a:xfrm>
          <a:prstGeom prst="rect">
            <a:avLst/>
          </a:prstGeom>
        </p:spPr>
        <p:txBody>
          <a:bodyPr lIns="0" rIns="0" tIns="0" bIns="0" anchor="ctr">
            <a:noAutofit/>
          </a:bodyPr>
          <a:p>
            <a:endParaRPr b="0" lang="es-ES" sz="1800" spc="-1" strike="noStrike">
              <a:solidFill>
                <a:srgbClr val="000000"/>
              </a:solidFill>
              <a:latin typeface="Arial"/>
            </a:endParaRPr>
          </a:p>
        </p:txBody>
      </p:sp>
      <p:sp>
        <p:nvSpPr>
          <p:cNvPr id="32" name="PlaceHolder 2"/>
          <p:cNvSpPr>
            <a:spLocks noGrp="1"/>
          </p:cNvSpPr>
          <p:nvPr>
            <p:ph type="body"/>
          </p:nvPr>
        </p:nvSpPr>
        <p:spPr>
          <a:xfrm>
            <a:off x="457200" y="1203480"/>
            <a:ext cx="264960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33" name="PlaceHolder 3"/>
          <p:cNvSpPr>
            <a:spLocks noGrp="1"/>
          </p:cNvSpPr>
          <p:nvPr>
            <p:ph type="body"/>
          </p:nvPr>
        </p:nvSpPr>
        <p:spPr>
          <a:xfrm>
            <a:off x="3239640" y="1203480"/>
            <a:ext cx="264960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34" name="PlaceHolder 4"/>
          <p:cNvSpPr>
            <a:spLocks noGrp="1"/>
          </p:cNvSpPr>
          <p:nvPr>
            <p:ph type="body"/>
          </p:nvPr>
        </p:nvSpPr>
        <p:spPr>
          <a:xfrm>
            <a:off x="6022080" y="1203480"/>
            <a:ext cx="264960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35" name="PlaceHolder 5"/>
          <p:cNvSpPr>
            <a:spLocks noGrp="1"/>
          </p:cNvSpPr>
          <p:nvPr>
            <p:ph type="body"/>
          </p:nvPr>
        </p:nvSpPr>
        <p:spPr>
          <a:xfrm>
            <a:off x="457200" y="2761200"/>
            <a:ext cx="264960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36" name="PlaceHolder 6"/>
          <p:cNvSpPr>
            <a:spLocks noGrp="1"/>
          </p:cNvSpPr>
          <p:nvPr>
            <p:ph type="body"/>
          </p:nvPr>
        </p:nvSpPr>
        <p:spPr>
          <a:xfrm>
            <a:off x="3239640" y="2761200"/>
            <a:ext cx="2649600" cy="1422360"/>
          </a:xfrm>
          <a:prstGeom prst="rect">
            <a:avLst/>
          </a:prstGeom>
        </p:spPr>
        <p:txBody>
          <a:bodyPr lIns="0" rIns="0" tIns="0" bIns="0">
            <a:normAutofit/>
          </a:bodyPr>
          <a:p>
            <a:endParaRPr b="0" lang="es-ES" sz="2800" spc="-1" strike="noStrike">
              <a:solidFill>
                <a:srgbClr val="000000"/>
              </a:solidFill>
              <a:latin typeface="Arial"/>
            </a:endParaRPr>
          </a:p>
        </p:txBody>
      </p:sp>
      <p:sp>
        <p:nvSpPr>
          <p:cNvPr id="37" name="PlaceHolder 7"/>
          <p:cNvSpPr>
            <a:spLocks noGrp="1"/>
          </p:cNvSpPr>
          <p:nvPr>
            <p:ph type="body"/>
          </p:nvPr>
        </p:nvSpPr>
        <p:spPr>
          <a:xfrm>
            <a:off x="6022080" y="2761200"/>
            <a:ext cx="2649600" cy="1422360"/>
          </a:xfrm>
          <a:prstGeom prst="rect">
            <a:avLst/>
          </a:prstGeom>
        </p:spPr>
        <p:txBody>
          <a:bodyPr lIns="0" rIns="0" tIns="0" bIns="0">
            <a:normAutofit/>
          </a:bodyPr>
          <a:p>
            <a:endParaRPr b="0" lang="es-ES" sz="28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1597680"/>
            <a:ext cx="7771320" cy="1101600"/>
          </a:xfrm>
          <a:prstGeom prst="rect">
            <a:avLst/>
          </a:prstGeom>
        </p:spPr>
        <p:txBody>
          <a:bodyPr lIns="0" rIns="0" tIns="0" bIns="0" anchor="ctr">
            <a:noAutofit/>
          </a:bodyPr>
          <a:p>
            <a:r>
              <a:rPr b="0" lang="es-ES" sz="4400" spc="-1" strike="noStrike">
                <a:solidFill>
                  <a:srgbClr val="000000"/>
                </a:solidFill>
                <a:latin typeface="Arial"/>
              </a:rPr>
              <a:t>Pulse para editar el formato del texto de título</a:t>
            </a:r>
            <a:endParaRPr b="0" lang="es-ES" sz="4400" spc="-1" strike="noStrike">
              <a:solidFill>
                <a:srgbClr val="000000"/>
              </a:solidFill>
              <a:latin typeface="Arial"/>
            </a:endParaRPr>
          </a:p>
        </p:txBody>
      </p:sp>
      <p:sp>
        <p:nvSpPr>
          <p:cNvPr id="1" name="PlaceHolder 2"/>
          <p:cNvSpPr>
            <a:spLocks noGrp="1"/>
          </p:cNvSpPr>
          <p:nvPr>
            <p:ph type="body"/>
          </p:nvPr>
        </p:nvSpPr>
        <p:spPr>
          <a:xfrm>
            <a:off x="457200" y="1203480"/>
            <a:ext cx="8228880" cy="2982600"/>
          </a:xfrm>
          <a:prstGeom prst="rect">
            <a:avLst/>
          </a:prstGeom>
        </p:spPr>
        <p:txBody>
          <a:bodyPr lIns="0" rIns="0" tIns="0" bIns="0">
            <a:normAutofit fontScale="77000"/>
          </a:bodyPr>
          <a:p>
            <a:pPr marL="432000" indent="-324000">
              <a:spcBef>
                <a:spcPts val="1417"/>
              </a:spcBef>
              <a:buClr>
                <a:srgbClr val="ffffff"/>
              </a:buClr>
              <a:buSzPct val="45000"/>
              <a:buFont typeface="Wingdings" charset="2"/>
              <a:buChar char=""/>
            </a:pPr>
            <a:r>
              <a:rPr b="0" lang="es-ES" sz="2800" spc="-1" strike="noStrike">
                <a:solidFill>
                  <a:srgbClr val="000000"/>
                </a:solidFill>
                <a:latin typeface="Arial"/>
              </a:rPr>
              <a:t>Pulse para editar el formato de texto del esquema</a:t>
            </a:r>
            <a:endParaRPr b="0" lang="es-ES" sz="2800" spc="-1" strike="noStrike">
              <a:solidFill>
                <a:srgbClr val="000000"/>
              </a:solidFill>
              <a:latin typeface="Arial"/>
            </a:endParaRPr>
          </a:p>
          <a:p>
            <a:pPr lvl="1" marL="864000" indent="-324000">
              <a:spcBef>
                <a:spcPts val="1134"/>
              </a:spcBef>
              <a:buClr>
                <a:srgbClr val="ffffff"/>
              </a:buClr>
              <a:buSzPct val="75000"/>
              <a:buFont typeface="Symbol" charset="2"/>
              <a:buChar char=""/>
            </a:pPr>
            <a:r>
              <a:rPr b="0" lang="es-ES" sz="2800" spc="-1" strike="noStrike">
                <a:solidFill>
                  <a:srgbClr val="000000"/>
                </a:solidFill>
                <a:latin typeface="Arial"/>
              </a:rPr>
              <a:t>Segundo nivel del esquema</a:t>
            </a:r>
            <a:endParaRPr b="0" lang="es-ES" sz="2800" spc="-1" strike="noStrike">
              <a:solidFill>
                <a:srgbClr val="000000"/>
              </a:solidFill>
              <a:latin typeface="Arial"/>
            </a:endParaRPr>
          </a:p>
          <a:p>
            <a:pPr lvl="2" marL="1296000" indent="-288000">
              <a:spcBef>
                <a:spcPts val="850"/>
              </a:spcBef>
              <a:buClr>
                <a:srgbClr val="ffffff"/>
              </a:buClr>
              <a:buSzPct val="45000"/>
              <a:buFont typeface="Wingdings" charset="2"/>
              <a:buChar char=""/>
            </a:pPr>
            <a:r>
              <a:rPr b="0" lang="es-ES" sz="2800" spc="-1" strike="noStrike">
                <a:solidFill>
                  <a:srgbClr val="000000"/>
                </a:solidFill>
                <a:latin typeface="Arial"/>
              </a:rPr>
              <a:t>Tercer nivel del esquema</a:t>
            </a:r>
            <a:endParaRPr b="0" lang="es-ES" sz="2800" spc="-1" strike="noStrike">
              <a:solidFill>
                <a:srgbClr val="000000"/>
              </a:solidFill>
              <a:latin typeface="Arial"/>
            </a:endParaRPr>
          </a:p>
          <a:p>
            <a:pPr lvl="3" marL="1728000" indent="-216000">
              <a:spcBef>
                <a:spcPts val="567"/>
              </a:spcBef>
              <a:buClr>
                <a:srgbClr val="ffffff"/>
              </a:buClr>
              <a:buSzPct val="75000"/>
              <a:buFont typeface="Symbol" charset="2"/>
              <a:buChar char=""/>
            </a:pPr>
            <a:r>
              <a:rPr b="0" lang="es-ES" sz="2800" spc="-1" strike="noStrike">
                <a:solidFill>
                  <a:srgbClr val="000000"/>
                </a:solidFill>
                <a:latin typeface="Arial"/>
              </a:rPr>
              <a:t>Cuarto nivel del esquema</a:t>
            </a:r>
            <a:endParaRPr b="0" lang="es-ES" sz="2800" spc="-1" strike="noStrike">
              <a:solidFill>
                <a:srgbClr val="000000"/>
              </a:solidFill>
              <a:latin typeface="Arial"/>
            </a:endParaRPr>
          </a:p>
          <a:p>
            <a:pPr lvl="4" marL="2160000" indent="-216000">
              <a:spcBef>
                <a:spcPts val="283"/>
              </a:spcBef>
              <a:buClr>
                <a:srgbClr val="ffffff"/>
              </a:buClr>
              <a:buSzPct val="45000"/>
              <a:buFont typeface="Wingdings" charset="2"/>
              <a:buChar char=""/>
            </a:pPr>
            <a:r>
              <a:rPr b="0" lang="es-ES" sz="2800" spc="-1" strike="noStrike">
                <a:solidFill>
                  <a:srgbClr val="000000"/>
                </a:solidFill>
                <a:latin typeface="Arial"/>
              </a:rPr>
              <a:t>Quinto nivel del esquema</a:t>
            </a:r>
            <a:endParaRPr b="0" lang="es-ES" sz="2800" spc="-1" strike="noStrike">
              <a:solidFill>
                <a:srgbClr val="000000"/>
              </a:solidFill>
              <a:latin typeface="Arial"/>
            </a:endParaRPr>
          </a:p>
          <a:p>
            <a:pPr lvl="5" marL="2592000" indent="-216000">
              <a:spcBef>
                <a:spcPts val="283"/>
              </a:spcBef>
              <a:buClr>
                <a:srgbClr val="ffffff"/>
              </a:buClr>
              <a:buSzPct val="45000"/>
              <a:buFont typeface="Wingdings" charset="2"/>
              <a:buChar char=""/>
            </a:pPr>
            <a:r>
              <a:rPr b="0" lang="es-ES" sz="2800" spc="-1" strike="noStrike">
                <a:solidFill>
                  <a:srgbClr val="000000"/>
                </a:solidFill>
                <a:latin typeface="Arial"/>
              </a:rPr>
              <a:t>Sexto nivel del esquema</a:t>
            </a:r>
            <a:endParaRPr b="0" lang="es-ES" sz="2800" spc="-1" strike="noStrike">
              <a:solidFill>
                <a:srgbClr val="000000"/>
              </a:solidFill>
              <a:latin typeface="Arial"/>
            </a:endParaRPr>
          </a:p>
          <a:p>
            <a:pPr lvl="6" marL="3024000" indent="-216000">
              <a:spcBef>
                <a:spcPts val="283"/>
              </a:spcBef>
              <a:buClr>
                <a:srgbClr val="ffffff"/>
              </a:buClr>
              <a:buSzPct val="45000"/>
              <a:buFont typeface="Wingdings" charset="2"/>
              <a:buChar char=""/>
            </a:pPr>
            <a:r>
              <a:rPr b="0" lang="es-ES" sz="2800" spc="-1" strike="noStrike">
                <a:solidFill>
                  <a:srgbClr val="000000"/>
                </a:solidFill>
                <a:latin typeface="Arial"/>
              </a:rPr>
              <a:t>Séptimo nivel del esquema</a:t>
            </a:r>
            <a:endParaRPr b="0" lang="es-ES" sz="2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 name="CustomShape 1"/>
          <p:cNvSpPr/>
          <p:nvPr/>
        </p:nvSpPr>
        <p:spPr>
          <a:xfrm>
            <a:off x="36360" y="199440"/>
            <a:ext cx="8747280" cy="359640"/>
          </a:xfrm>
          <a:prstGeom prst="rect">
            <a:avLst/>
          </a:prstGeom>
          <a:noFill/>
          <a:ln w="0">
            <a:noFill/>
          </a:ln>
        </p:spPr>
        <p:style>
          <a:lnRef idx="0"/>
          <a:fillRef idx="0"/>
          <a:effectRef idx="0"/>
          <a:fontRef idx="minor"/>
        </p:style>
        <p:txBody>
          <a:bodyPr lIns="90000" rIns="90000" tIns="45000" bIns="45000" anchor="ctr">
            <a:noAutofit/>
          </a:bodyPr>
          <a:p>
            <a:pPr>
              <a:lnSpc>
                <a:spcPct val="90000"/>
              </a:lnSpc>
            </a:pPr>
            <a:endParaRPr b="0" lang="es-ES" sz="1800" spc="-1" strike="noStrike">
              <a:latin typeface="Arial"/>
            </a:endParaRPr>
          </a:p>
          <a:p>
            <a:pPr algn="ctr">
              <a:lnSpc>
                <a:spcPct val="90000"/>
              </a:lnSpc>
            </a:pPr>
            <a:r>
              <a:rPr b="0" lang="en-GB" sz="1800" spc="-1" strike="noStrike">
                <a:solidFill>
                  <a:srgbClr val="000000"/>
                </a:solidFill>
                <a:latin typeface="Avenir Medium"/>
                <a:ea typeface="DejaVu Sans"/>
              </a:rPr>
              <a:t>ESTUDIO DE LA EXPRESIÓN DIFERENCIAL DE lncRNA EN EL CÁNCER DE PULMÓN</a:t>
            </a:r>
            <a:endParaRPr b="0" lang="es-ES" sz="1800" spc="-1" strike="noStrike">
              <a:latin typeface="Arial"/>
            </a:endParaRPr>
          </a:p>
          <a:p>
            <a:pPr>
              <a:lnSpc>
                <a:spcPct val="90000"/>
              </a:lnSpc>
            </a:pPr>
            <a:endParaRPr b="0" lang="es-ES" sz="1800" spc="-1" strike="noStrike">
              <a:latin typeface="Arial"/>
            </a:endParaRPr>
          </a:p>
        </p:txBody>
      </p:sp>
      <p:sp>
        <p:nvSpPr>
          <p:cNvPr id="39" name="CustomShape 10_1"/>
          <p:cNvSpPr/>
          <p:nvPr/>
        </p:nvSpPr>
        <p:spPr>
          <a:xfrm>
            <a:off x="144000" y="559080"/>
            <a:ext cx="8819640" cy="359640"/>
          </a:xfrm>
          <a:prstGeom prst="rect">
            <a:avLst/>
          </a:prstGeom>
          <a:noFill/>
          <a:ln w="0">
            <a:noFill/>
          </a:ln>
        </p:spPr>
        <p:style>
          <a:lnRef idx="0"/>
          <a:fillRef idx="0"/>
          <a:effectRef idx="0"/>
          <a:fontRef idx="minor"/>
        </p:style>
        <p:txBody>
          <a:bodyPr lIns="90000" rIns="90000" tIns="45000" bIns="45000" anchor="ctr">
            <a:normAutofit/>
          </a:bodyPr>
          <a:p>
            <a:pPr algn="just">
              <a:lnSpc>
                <a:spcPct val="90000"/>
              </a:lnSpc>
              <a:spcBef>
                <a:spcPts val="4201"/>
              </a:spcBef>
              <a:tabLst>
                <a:tab algn="l" pos="0"/>
              </a:tabLst>
            </a:pPr>
            <a:r>
              <a:rPr b="0" lang="en-GB" sz="1200" spc="-1" strike="noStrike">
                <a:solidFill>
                  <a:srgbClr val="000000"/>
                </a:solidFill>
                <a:latin typeface="Avenir Medium"/>
                <a:ea typeface="DejaVu Sans"/>
              </a:rPr>
              <a:t>M. Arroyo Varela</a:t>
            </a:r>
            <a:r>
              <a:rPr b="0" lang="en-GB" sz="1200" spc="-1" strike="noStrike" baseline="33000">
                <a:solidFill>
                  <a:srgbClr val="000000"/>
                </a:solidFill>
                <a:latin typeface="Avenir Medium"/>
                <a:ea typeface="DejaVu Sans"/>
              </a:rPr>
              <a:t>1</a:t>
            </a:r>
            <a:r>
              <a:rPr b="0" lang="en-GB" sz="1200" spc="-1" strike="noStrike">
                <a:solidFill>
                  <a:srgbClr val="000000"/>
                </a:solidFill>
                <a:latin typeface="Avenir Medium"/>
                <a:ea typeface="DejaVu Sans"/>
              </a:rPr>
              <a:t>, L. Aguilera Cobos</a:t>
            </a:r>
            <a:r>
              <a:rPr b="0" lang="en-GB" sz="1200" spc="-1" strike="noStrike" baseline="33000">
                <a:solidFill>
                  <a:srgbClr val="000000"/>
                </a:solidFill>
                <a:latin typeface="Avenir Medium"/>
                <a:ea typeface="DejaVu Sans"/>
              </a:rPr>
              <a:t>2,4</a:t>
            </a:r>
            <a:r>
              <a:rPr b="0" lang="en-GB" sz="1200" spc="-1" strike="noStrike">
                <a:solidFill>
                  <a:srgbClr val="000000"/>
                </a:solidFill>
                <a:latin typeface="Avenir Medium"/>
                <a:ea typeface="DejaVu Sans"/>
              </a:rPr>
              <a:t>, E. Salcedo Lobera</a:t>
            </a:r>
            <a:r>
              <a:rPr b="0" lang="en-GB" sz="1200" spc="-1" strike="noStrike" baseline="33000">
                <a:solidFill>
                  <a:srgbClr val="000000"/>
                </a:solidFill>
                <a:latin typeface="Avenir Medium"/>
                <a:ea typeface="DejaVu Sans"/>
              </a:rPr>
              <a:t>1</a:t>
            </a:r>
            <a:r>
              <a:rPr b="0" lang="en-GB" sz="1200" spc="-1" strike="noStrike">
                <a:solidFill>
                  <a:srgbClr val="000000"/>
                </a:solidFill>
                <a:latin typeface="Avenir Medium"/>
                <a:ea typeface="DejaVu Sans"/>
              </a:rPr>
              <a:t>, R. Larrosa Jiménez</a:t>
            </a:r>
            <a:r>
              <a:rPr b="0" lang="en-GB" sz="1200" spc="-1" strike="noStrike" baseline="33000">
                <a:solidFill>
                  <a:srgbClr val="000000"/>
                </a:solidFill>
                <a:latin typeface="Avenir Medium"/>
                <a:ea typeface="DejaVu Sans"/>
              </a:rPr>
              <a:t>3</a:t>
            </a:r>
            <a:r>
              <a:rPr b="0" lang="en-GB" sz="1200" spc="-1" strike="noStrike">
                <a:solidFill>
                  <a:srgbClr val="000000"/>
                </a:solidFill>
                <a:latin typeface="Avenir Medium"/>
                <a:ea typeface="DejaVu Sans"/>
              </a:rPr>
              <a:t>, M. G. Claros Díaz</a:t>
            </a:r>
            <a:r>
              <a:rPr b="0" lang="en-GB" sz="1200" spc="-1" strike="noStrike" baseline="33000">
                <a:solidFill>
                  <a:srgbClr val="000000"/>
                </a:solidFill>
                <a:latin typeface="Avenir Medium"/>
                <a:ea typeface="DejaVu Sans"/>
              </a:rPr>
              <a:t>4</a:t>
            </a:r>
            <a:r>
              <a:rPr b="0" lang="en-GB" sz="1200" spc="-1" strike="noStrike">
                <a:solidFill>
                  <a:srgbClr val="000000"/>
                </a:solidFill>
                <a:latin typeface="Avenir Medium"/>
                <a:ea typeface="DejaVu Sans"/>
              </a:rPr>
              <a:t>, R. Bautista Moreno</a:t>
            </a:r>
            <a:endParaRPr b="0" lang="es-ES" sz="1200" spc="-1" strike="noStrike">
              <a:latin typeface="Arial"/>
            </a:endParaRPr>
          </a:p>
        </p:txBody>
      </p:sp>
      <p:sp>
        <p:nvSpPr>
          <p:cNvPr id="40" name="CuadroTexto 39"/>
          <p:cNvSpPr/>
          <p:nvPr/>
        </p:nvSpPr>
        <p:spPr>
          <a:xfrm>
            <a:off x="180000" y="849600"/>
            <a:ext cx="8639640" cy="398880"/>
          </a:xfrm>
          <a:prstGeom prst="rect">
            <a:avLst/>
          </a:prstGeom>
          <a:noFill/>
          <a:ln w="0">
            <a:noFill/>
          </a:ln>
        </p:spPr>
        <p:style>
          <a:lnRef idx="0"/>
          <a:fillRef idx="0"/>
          <a:effectRef idx="0"/>
          <a:fontRef idx="minor"/>
        </p:style>
        <p:txBody>
          <a:bodyPr lIns="90000" rIns="90000" tIns="45000" bIns="45000">
            <a:noAutofit/>
          </a:bodyPr>
          <a:p>
            <a:pPr algn="just">
              <a:lnSpc>
                <a:spcPct val="100000"/>
              </a:lnSpc>
            </a:pPr>
            <a:r>
              <a:rPr b="0" lang="en-GB" sz="800" spc="-1" strike="noStrike" baseline="33000">
                <a:solidFill>
                  <a:srgbClr val="000000"/>
                </a:solidFill>
                <a:latin typeface="Calibri"/>
                <a:ea typeface="DejaVu Sans"/>
              </a:rPr>
              <a:t>1</a:t>
            </a:r>
            <a:r>
              <a:rPr b="0" lang="en-GB" sz="800" spc="-1" strike="noStrike">
                <a:solidFill>
                  <a:srgbClr val="000000"/>
                </a:solidFill>
                <a:latin typeface="Calibri"/>
                <a:ea typeface="DejaVu Sans"/>
              </a:rPr>
              <a:t>U.G.C. Médico-Quirúrgica de Enfermedades Respiratorias, Hospital Regional Universitario de Málaga, </a:t>
            </a:r>
            <a:r>
              <a:rPr b="0" lang="en-GB" sz="800" spc="-1" strike="noStrike" baseline="33000">
                <a:solidFill>
                  <a:srgbClr val="000000"/>
                </a:solidFill>
                <a:latin typeface="Calibri"/>
                <a:ea typeface="DejaVu Sans"/>
              </a:rPr>
              <a:t>2</a:t>
            </a:r>
            <a:r>
              <a:rPr b="0" lang="en-GB" sz="800" spc="-1" strike="noStrike">
                <a:solidFill>
                  <a:srgbClr val="000000"/>
                </a:solidFill>
                <a:latin typeface="Calibri"/>
                <a:ea typeface="DejaVu Sans"/>
              </a:rPr>
              <a:t> Fundación Progreso y Salud AETSA - Málaga, </a:t>
            </a:r>
            <a:r>
              <a:rPr b="0" lang="en-GB" sz="800" spc="-1" strike="noStrike" baseline="33000">
                <a:solidFill>
                  <a:srgbClr val="000000"/>
                </a:solidFill>
                <a:latin typeface="Calibri"/>
                <a:ea typeface="DejaVu Sans"/>
              </a:rPr>
              <a:t>3</a:t>
            </a:r>
            <a:r>
              <a:rPr b="0" lang="en-GB" sz="800" spc="-1" strike="noStrike">
                <a:solidFill>
                  <a:srgbClr val="000000"/>
                </a:solidFill>
                <a:latin typeface="Calibri"/>
                <a:ea typeface="DejaVu Sans"/>
              </a:rPr>
              <a:t>Departmento de Arquitectura de Computadores,, Universidad de Málaga, </a:t>
            </a:r>
            <a:r>
              <a:rPr b="0" lang="en-GB" sz="800" spc="-1" strike="noStrike" baseline="33000">
                <a:solidFill>
                  <a:srgbClr val="000000"/>
                </a:solidFill>
                <a:latin typeface="Calibri"/>
                <a:ea typeface="DejaVu Sans"/>
              </a:rPr>
              <a:t>4</a:t>
            </a:r>
            <a:r>
              <a:rPr b="0" lang="en-GB" sz="800" spc="-1" strike="noStrike">
                <a:solidFill>
                  <a:srgbClr val="000000"/>
                </a:solidFill>
                <a:latin typeface="Calibri"/>
                <a:ea typeface="DejaVu Sans"/>
              </a:rPr>
              <a:t>Departmento de Biología molecular y Bioquímica, Universidad de Málaga, </a:t>
            </a:r>
            <a:r>
              <a:rPr b="0" lang="en-GB" sz="800" spc="-1" strike="noStrike" baseline="33000">
                <a:solidFill>
                  <a:srgbClr val="000000"/>
                </a:solidFill>
                <a:latin typeface="Calibri"/>
                <a:ea typeface="DejaVu Sans"/>
              </a:rPr>
              <a:t>5</a:t>
            </a:r>
            <a:r>
              <a:rPr b="0" lang="en-GB" sz="800" spc="-1" strike="noStrike">
                <a:solidFill>
                  <a:srgbClr val="000000"/>
                </a:solidFill>
                <a:latin typeface="Calibri"/>
                <a:ea typeface="DejaVu Sans"/>
              </a:rPr>
              <a:t>Plataforma Andaluza de Bioinformática-SCBI, Universidad de Málaga</a:t>
            </a:r>
            <a:endParaRPr b="0" lang="es-ES" sz="800" spc="-1" strike="noStrike">
              <a:latin typeface="Arial"/>
            </a:endParaRPr>
          </a:p>
        </p:txBody>
      </p:sp>
      <p:sp>
        <p:nvSpPr>
          <p:cNvPr id="41" name="CustomShape 6"/>
          <p:cNvSpPr/>
          <p:nvPr/>
        </p:nvSpPr>
        <p:spPr>
          <a:xfrm>
            <a:off x="0" y="2700000"/>
            <a:ext cx="1799640" cy="1551600"/>
          </a:xfrm>
          <a:prstGeom prst="rect">
            <a:avLst/>
          </a:prstGeom>
          <a:noFill/>
          <a:ln w="0">
            <a:noFill/>
          </a:ln>
        </p:spPr>
        <p:style>
          <a:lnRef idx="0"/>
          <a:fillRef idx="0"/>
          <a:effectRef idx="0"/>
          <a:fontRef idx="minor"/>
        </p:style>
        <p:txBody>
          <a:bodyPr lIns="90000" rIns="90000" tIns="45000" bIns="45000">
            <a:noAutofit/>
          </a:bodyPr>
          <a:p>
            <a:pPr algn="just">
              <a:lnSpc>
                <a:spcPct val="90000"/>
              </a:lnSpc>
              <a:spcBef>
                <a:spcPts val="2100"/>
              </a:spcBef>
              <a:tabLst>
                <a:tab algn="l" pos="0"/>
              </a:tabLst>
            </a:pPr>
            <a:r>
              <a:rPr b="0" lang="en-US" sz="1000" spc="-1" strike="noStrike">
                <a:solidFill>
                  <a:srgbClr val="000000"/>
                </a:solidFill>
                <a:latin typeface="Calibri"/>
                <a:ea typeface="DejaVu Sans"/>
              </a:rPr>
              <a:t>Hemos realizado un flujo de trabajo para la detección de lncRNA en todas las muestras. Tras la detección del lncRNA, se ha realizado un análisis de expresión diferencial de los genes entre las muestras sanas y tumorales de todos los pacientes.</a:t>
            </a:r>
            <a:endParaRPr b="0" lang="es-ES" sz="1000" spc="-1" strike="noStrike">
              <a:latin typeface="Arial"/>
            </a:endParaRPr>
          </a:p>
          <a:p>
            <a:pPr>
              <a:lnSpc>
                <a:spcPct val="90000"/>
              </a:lnSpc>
              <a:spcBef>
                <a:spcPts val="2100"/>
              </a:spcBef>
              <a:tabLst>
                <a:tab algn="l" pos="0"/>
              </a:tabLst>
            </a:pPr>
            <a:endParaRPr b="0" lang="es-ES" sz="1000" spc="-1" strike="noStrike">
              <a:latin typeface="Arial"/>
            </a:endParaRPr>
          </a:p>
        </p:txBody>
      </p:sp>
      <p:sp>
        <p:nvSpPr>
          <p:cNvPr id="42" name="CustomShape 7"/>
          <p:cNvSpPr/>
          <p:nvPr/>
        </p:nvSpPr>
        <p:spPr>
          <a:xfrm>
            <a:off x="3556080" y="-360000"/>
            <a:ext cx="2383560" cy="291240"/>
          </a:xfrm>
          <a:prstGeom prst="rect">
            <a:avLst/>
          </a:prstGeom>
          <a:noFill/>
          <a:ln w="0">
            <a:noFill/>
          </a:ln>
        </p:spPr>
        <p:style>
          <a:lnRef idx="0"/>
          <a:fillRef idx="0"/>
          <a:effectRef idx="0"/>
          <a:fontRef idx="minor"/>
        </p:style>
        <p:txBody>
          <a:bodyPr lIns="90000" rIns="90000" tIns="45000" bIns="45000">
            <a:noAutofit/>
          </a:bodyPr>
          <a:p>
            <a:pPr algn="ctr">
              <a:lnSpc>
                <a:spcPct val="90000"/>
              </a:lnSpc>
              <a:spcBef>
                <a:spcPts val="4201"/>
              </a:spcBef>
              <a:tabLst>
                <a:tab algn="l" pos="0"/>
              </a:tabLst>
            </a:pPr>
            <a:r>
              <a:rPr b="0" lang="en-GB" sz="1200" spc="-1" strike="noStrike">
                <a:solidFill>
                  <a:srgbClr val="004f8e"/>
                </a:solidFill>
                <a:latin typeface="Avenir Medium"/>
                <a:ea typeface="DejaVu Sans"/>
              </a:rPr>
              <a:t>Results</a:t>
            </a:r>
            <a:endParaRPr b="0" lang="es-ES" sz="1200" spc="-1" strike="noStrike">
              <a:latin typeface="Arial"/>
            </a:endParaRPr>
          </a:p>
        </p:txBody>
      </p:sp>
      <p:sp>
        <p:nvSpPr>
          <p:cNvPr id="43" name="CustomShape 8"/>
          <p:cNvSpPr/>
          <p:nvPr/>
        </p:nvSpPr>
        <p:spPr>
          <a:xfrm>
            <a:off x="1080000" y="4178160"/>
            <a:ext cx="6479640" cy="619560"/>
          </a:xfrm>
          <a:prstGeom prst="rect">
            <a:avLst/>
          </a:prstGeom>
          <a:noFill/>
          <a:ln w="0">
            <a:noFill/>
          </a:ln>
        </p:spPr>
        <p:style>
          <a:lnRef idx="0"/>
          <a:fillRef idx="0"/>
          <a:effectRef idx="0"/>
          <a:fontRef idx="minor"/>
        </p:style>
        <p:txBody>
          <a:bodyPr lIns="90000" rIns="90000" tIns="45000" bIns="45000">
            <a:noAutofit/>
          </a:bodyPr>
          <a:p>
            <a:pPr algn="just">
              <a:lnSpc>
                <a:spcPct val="90000"/>
              </a:lnSpc>
              <a:tabLst>
                <a:tab algn="l" pos="0"/>
              </a:tabLst>
            </a:pPr>
            <a:endParaRPr b="0" lang="es-ES" sz="1800" spc="-1" strike="noStrike">
              <a:latin typeface="Arial"/>
            </a:endParaRPr>
          </a:p>
          <a:p>
            <a:pPr algn="just">
              <a:lnSpc>
                <a:spcPct val="90000"/>
              </a:lnSpc>
              <a:tabLst>
                <a:tab algn="l" pos="0"/>
              </a:tabLst>
            </a:pPr>
            <a:r>
              <a:rPr b="0" lang="en-US" sz="1200" spc="-1" strike="noStrike">
                <a:solidFill>
                  <a:srgbClr val="000000"/>
                </a:solidFill>
                <a:latin typeface="Calibri"/>
                <a:ea typeface="Droid Sans Fallback"/>
              </a:rPr>
              <a:t>Tras realizar una anotación funcional de esos 56 lncRNA se encontró 52 lncRNA relacionados con cáncer, algunos de ellos podrían ser usados como biomarcadores</a:t>
            </a:r>
            <a:r>
              <a:rPr b="0" lang="en-US" sz="1200" spc="-1" strike="noStrike">
                <a:solidFill>
                  <a:srgbClr val="000000"/>
                </a:solidFill>
                <a:latin typeface="Calibri"/>
                <a:ea typeface="DejaVu Sans"/>
              </a:rPr>
              <a:t>.</a:t>
            </a:r>
            <a:endParaRPr b="0" lang="es-ES" sz="1200" spc="-1" strike="noStrike">
              <a:latin typeface="Arial"/>
            </a:endParaRPr>
          </a:p>
        </p:txBody>
      </p:sp>
      <p:sp>
        <p:nvSpPr>
          <p:cNvPr id="44" name="CustomShape 12"/>
          <p:cNvSpPr/>
          <p:nvPr/>
        </p:nvSpPr>
        <p:spPr>
          <a:xfrm>
            <a:off x="5658480" y="-900000"/>
            <a:ext cx="6401160" cy="444240"/>
          </a:xfrm>
          <a:prstGeom prst="rect">
            <a:avLst/>
          </a:prstGeom>
          <a:noFill/>
          <a:ln w="0">
            <a:noFill/>
          </a:ln>
        </p:spPr>
        <p:style>
          <a:lnRef idx="0"/>
          <a:fillRef idx="0"/>
          <a:effectRef idx="0"/>
          <a:fontRef idx="minor"/>
        </p:style>
        <p:txBody>
          <a:bodyPr lIns="90000" rIns="90000" tIns="45000" bIns="45000" anchor="ctr">
            <a:noAutofit/>
          </a:bodyPr>
          <a:p>
            <a:pPr marL="1920240">
              <a:lnSpc>
                <a:spcPct val="90000"/>
              </a:lnSpc>
              <a:spcBef>
                <a:spcPts val="2100"/>
              </a:spcBef>
              <a:tabLst>
                <a:tab algn="l" pos="0"/>
              </a:tabLst>
            </a:pPr>
            <a:r>
              <a:rPr b="0" lang="en-US" sz="3030" spc="-1" strike="noStrike">
                <a:solidFill>
                  <a:srgbClr val="000000"/>
                </a:solidFill>
                <a:latin typeface="Calibri"/>
                <a:ea typeface="DejaVu Sans"/>
              </a:rPr>
              <a:t>Conclusions</a:t>
            </a:r>
            <a:endParaRPr b="0" lang="es-ES" sz="3030" spc="-1" strike="noStrike">
              <a:latin typeface="Arial"/>
            </a:endParaRPr>
          </a:p>
          <a:p>
            <a:pPr marL="1920240">
              <a:lnSpc>
                <a:spcPct val="90000"/>
              </a:lnSpc>
              <a:spcBef>
                <a:spcPts val="2100"/>
              </a:spcBef>
              <a:tabLst>
                <a:tab algn="l" pos="0"/>
              </a:tabLst>
            </a:pPr>
            <a:r>
              <a:rPr b="0" lang="en-GB" sz="1200" spc="-1" strike="noStrike">
                <a:solidFill>
                  <a:srgbClr val="000000"/>
                </a:solidFill>
                <a:latin typeface="Calibri"/>
                <a:ea typeface="DejaVu Sans"/>
              </a:rPr>
              <a:t>LncRNA is related to cancer and some could be used as biomarkers an on personalized medicine.</a:t>
            </a:r>
            <a:endParaRPr b="0" lang="es-ES" sz="1200" spc="-1" strike="noStrike">
              <a:latin typeface="Arial"/>
            </a:endParaRPr>
          </a:p>
        </p:txBody>
      </p:sp>
      <p:grpSp>
        <p:nvGrpSpPr>
          <p:cNvPr id="45" name="Grupo 1"/>
          <p:cNvGrpSpPr/>
          <p:nvPr/>
        </p:nvGrpSpPr>
        <p:grpSpPr>
          <a:xfrm>
            <a:off x="1865520" y="1573920"/>
            <a:ext cx="3811680" cy="2225520"/>
            <a:chOff x="1865520" y="1573920"/>
            <a:chExt cx="3811680" cy="2225520"/>
          </a:xfrm>
        </p:grpSpPr>
        <p:pic>
          <p:nvPicPr>
            <p:cNvPr id="46" name="Imagen 44" descr=""/>
            <p:cNvPicPr/>
            <p:nvPr/>
          </p:nvPicPr>
          <p:blipFill>
            <a:blip r:embed="rId1"/>
            <a:stretch/>
          </p:blipFill>
          <p:spPr>
            <a:xfrm>
              <a:off x="2063160" y="1587600"/>
              <a:ext cx="1688400" cy="1091520"/>
            </a:xfrm>
            <a:prstGeom prst="rect">
              <a:avLst/>
            </a:prstGeom>
            <a:ln w="0">
              <a:noFill/>
            </a:ln>
          </p:spPr>
        </p:pic>
        <p:pic>
          <p:nvPicPr>
            <p:cNvPr id="47" name="Imagen 45" descr=""/>
            <p:cNvPicPr/>
            <p:nvPr/>
          </p:nvPicPr>
          <p:blipFill>
            <a:blip r:embed="rId2"/>
            <a:stretch/>
          </p:blipFill>
          <p:spPr>
            <a:xfrm>
              <a:off x="3795480" y="1573920"/>
              <a:ext cx="1619640" cy="1047240"/>
            </a:xfrm>
            <a:prstGeom prst="rect">
              <a:avLst/>
            </a:prstGeom>
            <a:ln w="0">
              <a:noFill/>
            </a:ln>
          </p:spPr>
        </p:pic>
        <p:pic>
          <p:nvPicPr>
            <p:cNvPr id="48" name="Imagen 46" descr=""/>
            <p:cNvPicPr/>
            <p:nvPr/>
          </p:nvPicPr>
          <p:blipFill>
            <a:blip r:embed="rId3"/>
            <a:stretch/>
          </p:blipFill>
          <p:spPr>
            <a:xfrm>
              <a:off x="2096640" y="2751840"/>
              <a:ext cx="1619640" cy="1047600"/>
            </a:xfrm>
            <a:prstGeom prst="rect">
              <a:avLst/>
            </a:prstGeom>
            <a:ln w="0">
              <a:noFill/>
            </a:ln>
          </p:spPr>
        </p:pic>
        <p:pic>
          <p:nvPicPr>
            <p:cNvPr id="49" name="Imagen 47" descr=""/>
            <p:cNvPicPr/>
            <p:nvPr/>
          </p:nvPicPr>
          <p:blipFill>
            <a:blip r:embed="rId4"/>
            <a:stretch/>
          </p:blipFill>
          <p:spPr>
            <a:xfrm>
              <a:off x="3840840" y="2751840"/>
              <a:ext cx="1585800" cy="1025640"/>
            </a:xfrm>
            <a:prstGeom prst="rect">
              <a:avLst/>
            </a:prstGeom>
            <a:ln w="0">
              <a:noFill/>
            </a:ln>
          </p:spPr>
        </p:pic>
        <p:sp>
          <p:nvSpPr>
            <p:cNvPr id="50" name="CustomShape 14"/>
            <p:cNvSpPr/>
            <p:nvPr/>
          </p:nvSpPr>
          <p:spPr>
            <a:xfrm>
              <a:off x="1865520" y="1627920"/>
              <a:ext cx="1244880" cy="265680"/>
            </a:xfrm>
            <a:prstGeom prst="rect">
              <a:avLst/>
            </a:prstGeom>
            <a:noFill/>
            <a:ln w="0">
              <a:noFill/>
            </a:ln>
          </p:spPr>
          <p:style>
            <a:lnRef idx="0"/>
            <a:fillRef idx="0"/>
            <a:effectRef idx="0"/>
            <a:fontRef idx="minor"/>
          </p:style>
          <p:txBody>
            <a:bodyPr lIns="90000" rIns="90000" tIns="45000" bIns="45000">
              <a:noAutofit/>
            </a:bodyPr>
            <a:p>
              <a:pPr algn="ctr">
                <a:lnSpc>
                  <a:spcPct val="90000"/>
                </a:lnSpc>
                <a:spcBef>
                  <a:spcPts val="4201"/>
                </a:spcBef>
                <a:tabLst>
                  <a:tab algn="l" pos="0"/>
                </a:tabLst>
              </a:pPr>
              <a:r>
                <a:rPr b="0" lang="en-GB" sz="1200" spc="-1" strike="noStrike">
                  <a:solidFill>
                    <a:srgbClr val="000000"/>
                  </a:solidFill>
                  <a:latin typeface="Avenir Medium"/>
                  <a:ea typeface="DejaVu Sans"/>
                </a:rPr>
                <a:t>LAC_8</a:t>
              </a:r>
              <a:endParaRPr b="0" lang="es-ES" sz="1200" spc="-1" strike="noStrike">
                <a:latin typeface="Arial"/>
              </a:endParaRPr>
            </a:p>
          </p:txBody>
        </p:sp>
        <p:sp>
          <p:nvSpPr>
            <p:cNvPr id="51" name="CustomShape 15"/>
            <p:cNvSpPr/>
            <p:nvPr/>
          </p:nvSpPr>
          <p:spPr>
            <a:xfrm>
              <a:off x="4638960" y="1598040"/>
              <a:ext cx="969480" cy="213840"/>
            </a:xfrm>
            <a:prstGeom prst="rect">
              <a:avLst/>
            </a:prstGeom>
            <a:noFill/>
            <a:ln w="0">
              <a:noFill/>
            </a:ln>
          </p:spPr>
          <p:style>
            <a:lnRef idx="0"/>
            <a:fillRef idx="0"/>
            <a:effectRef idx="0"/>
            <a:fontRef idx="minor"/>
          </p:style>
          <p:txBody>
            <a:bodyPr lIns="90000" rIns="90000" tIns="45000" bIns="45000">
              <a:noAutofit/>
            </a:bodyPr>
            <a:p>
              <a:pPr algn="ctr">
                <a:lnSpc>
                  <a:spcPct val="90000"/>
                </a:lnSpc>
                <a:spcBef>
                  <a:spcPts val="4201"/>
                </a:spcBef>
                <a:tabLst>
                  <a:tab algn="l" pos="0"/>
                </a:tabLst>
              </a:pPr>
              <a:r>
                <a:rPr b="0" lang="en-GB" sz="1200" spc="-1" strike="noStrike">
                  <a:solidFill>
                    <a:srgbClr val="000000"/>
                  </a:solidFill>
                  <a:latin typeface="Avenir Medium"/>
                  <a:ea typeface="DejaVu Sans"/>
                </a:rPr>
                <a:t>LAC_50</a:t>
              </a:r>
              <a:endParaRPr b="0" lang="es-ES" sz="1200" spc="-1" strike="noStrike">
                <a:latin typeface="Arial"/>
              </a:endParaRPr>
            </a:p>
          </p:txBody>
        </p:sp>
        <p:sp>
          <p:nvSpPr>
            <p:cNvPr id="52" name="CustomShape 16"/>
            <p:cNvSpPr/>
            <p:nvPr/>
          </p:nvSpPr>
          <p:spPr>
            <a:xfrm>
              <a:off x="4431600" y="2764440"/>
              <a:ext cx="1245600" cy="219960"/>
            </a:xfrm>
            <a:prstGeom prst="rect">
              <a:avLst/>
            </a:prstGeom>
            <a:noFill/>
            <a:ln w="0">
              <a:noFill/>
            </a:ln>
          </p:spPr>
          <p:style>
            <a:lnRef idx="0"/>
            <a:fillRef idx="0"/>
            <a:effectRef idx="0"/>
            <a:fontRef idx="minor"/>
          </p:style>
          <p:txBody>
            <a:bodyPr lIns="90000" rIns="90000" tIns="45000" bIns="45000">
              <a:noAutofit/>
            </a:bodyPr>
            <a:p>
              <a:pPr algn="ctr">
                <a:lnSpc>
                  <a:spcPct val="90000"/>
                </a:lnSpc>
                <a:spcBef>
                  <a:spcPts val="4201"/>
                </a:spcBef>
                <a:tabLst>
                  <a:tab algn="l" pos="0"/>
                </a:tabLst>
              </a:pPr>
              <a:r>
                <a:rPr b="0" lang="en-GB" sz="1200" spc="-1" strike="noStrike">
                  <a:solidFill>
                    <a:srgbClr val="000000"/>
                  </a:solidFill>
                  <a:latin typeface="Avenir Medium"/>
                  <a:ea typeface="DejaVu Sans"/>
                </a:rPr>
                <a:t>SqCC_8</a:t>
              </a:r>
              <a:endParaRPr b="0" lang="es-ES" sz="1200" spc="-1" strike="noStrike">
                <a:latin typeface="Arial"/>
              </a:endParaRPr>
            </a:p>
          </p:txBody>
        </p:sp>
        <p:sp>
          <p:nvSpPr>
            <p:cNvPr id="53" name="CustomShape 17"/>
            <p:cNvSpPr/>
            <p:nvPr/>
          </p:nvSpPr>
          <p:spPr>
            <a:xfrm>
              <a:off x="1943640" y="2764800"/>
              <a:ext cx="1244880" cy="266040"/>
            </a:xfrm>
            <a:prstGeom prst="rect">
              <a:avLst/>
            </a:prstGeom>
            <a:noFill/>
            <a:ln w="0">
              <a:noFill/>
            </a:ln>
          </p:spPr>
          <p:style>
            <a:lnRef idx="0"/>
            <a:fillRef idx="0"/>
            <a:effectRef idx="0"/>
            <a:fontRef idx="minor"/>
          </p:style>
          <p:txBody>
            <a:bodyPr lIns="90000" rIns="90000" tIns="45000" bIns="45000">
              <a:noAutofit/>
            </a:bodyPr>
            <a:p>
              <a:pPr algn="ctr">
                <a:lnSpc>
                  <a:spcPct val="90000"/>
                </a:lnSpc>
                <a:spcBef>
                  <a:spcPts val="4201"/>
                </a:spcBef>
                <a:tabLst>
                  <a:tab algn="l" pos="0"/>
                </a:tabLst>
              </a:pPr>
              <a:r>
                <a:rPr b="0" lang="en-GB" sz="1200" spc="-1" strike="noStrike">
                  <a:solidFill>
                    <a:srgbClr val="000000"/>
                  </a:solidFill>
                  <a:latin typeface="Avenir Medium"/>
                  <a:ea typeface="DejaVu Sans"/>
                </a:rPr>
                <a:t>SCLC_17</a:t>
              </a:r>
              <a:endParaRPr b="0" lang="es-ES" sz="1200" spc="-1" strike="noStrike">
                <a:latin typeface="Arial"/>
              </a:endParaRPr>
            </a:p>
          </p:txBody>
        </p:sp>
      </p:grpSp>
      <p:pic>
        <p:nvPicPr>
          <p:cNvPr id="54" name="Imagen 52" descr=""/>
          <p:cNvPicPr/>
          <p:nvPr/>
        </p:nvPicPr>
        <p:blipFill>
          <a:blip r:embed="rId5"/>
          <a:stretch/>
        </p:blipFill>
        <p:spPr>
          <a:xfrm>
            <a:off x="6130440" y="1524600"/>
            <a:ext cx="2172960" cy="1751400"/>
          </a:xfrm>
          <a:prstGeom prst="rect">
            <a:avLst/>
          </a:prstGeom>
          <a:ln w="0">
            <a:noFill/>
          </a:ln>
        </p:spPr>
      </p:pic>
      <p:sp>
        <p:nvSpPr>
          <p:cNvPr id="55" name="CustomShape 2"/>
          <p:cNvSpPr/>
          <p:nvPr/>
        </p:nvSpPr>
        <p:spPr>
          <a:xfrm>
            <a:off x="0" y="1440000"/>
            <a:ext cx="1799640" cy="1259640"/>
          </a:xfrm>
          <a:prstGeom prst="rect">
            <a:avLst/>
          </a:prstGeom>
          <a:noFill/>
          <a:ln w="0">
            <a:noFill/>
          </a:ln>
        </p:spPr>
        <p:style>
          <a:lnRef idx="0"/>
          <a:fillRef idx="0"/>
          <a:effectRef idx="0"/>
          <a:fontRef idx="minor"/>
        </p:style>
        <p:txBody>
          <a:bodyPr lIns="90000" rIns="90000" tIns="45000" bIns="45000">
            <a:noAutofit/>
          </a:bodyPr>
          <a:p>
            <a:pPr algn="just">
              <a:lnSpc>
                <a:spcPct val="90000"/>
              </a:lnSpc>
              <a:tabLst>
                <a:tab algn="l" pos="0"/>
              </a:tabLst>
            </a:pPr>
            <a:r>
              <a:rPr b="0" lang="en-US" sz="1000" spc="-1" strike="noStrike">
                <a:solidFill>
                  <a:srgbClr val="000000"/>
                </a:solidFill>
                <a:latin typeface="Calibri"/>
                <a:ea typeface="DejaVu Sans"/>
              </a:rPr>
              <a:t>Los RNA largos no codificantes (lncRNA) están clasificados como los RNA mayores de 200 nucleótidos que no codifican proteinas. Varios estudios han demostrado que los lncRNA intervienen en procesos biologicos.</a:t>
            </a:r>
            <a:endParaRPr b="0" lang="es-ES" sz="1000" spc="-1" strike="noStrike">
              <a:latin typeface="Arial"/>
            </a:endParaRPr>
          </a:p>
        </p:txBody>
      </p:sp>
      <p:sp>
        <p:nvSpPr>
          <p:cNvPr id="56" name="CustomShape 3"/>
          <p:cNvSpPr/>
          <p:nvPr/>
        </p:nvSpPr>
        <p:spPr>
          <a:xfrm>
            <a:off x="90000" y="1181880"/>
            <a:ext cx="1619640" cy="257760"/>
          </a:xfrm>
          <a:prstGeom prst="rect">
            <a:avLst/>
          </a:prstGeom>
          <a:noFill/>
          <a:ln w="0">
            <a:noFill/>
          </a:ln>
        </p:spPr>
        <p:style>
          <a:lnRef idx="0"/>
          <a:fillRef idx="0"/>
          <a:effectRef idx="0"/>
          <a:fontRef idx="minor"/>
        </p:style>
        <p:txBody>
          <a:bodyPr lIns="90000" rIns="90000" tIns="45000" bIns="45000">
            <a:noAutofit/>
          </a:bodyPr>
          <a:p>
            <a:pPr algn="ctr">
              <a:lnSpc>
                <a:spcPct val="90000"/>
              </a:lnSpc>
              <a:spcBef>
                <a:spcPts val="4201"/>
              </a:spcBef>
              <a:tabLst>
                <a:tab algn="l" pos="0"/>
              </a:tabLst>
            </a:pPr>
            <a:r>
              <a:rPr b="0" lang="en-GB" sz="1400" spc="-1" strike="noStrike">
                <a:solidFill>
                  <a:srgbClr val="000000"/>
                </a:solidFill>
                <a:latin typeface="Avenir Medium"/>
                <a:ea typeface="DejaVu Sans"/>
              </a:rPr>
              <a:t>Introducción</a:t>
            </a:r>
            <a:endParaRPr b="0" lang="es-ES" sz="1400" spc="-1" strike="noStrike">
              <a:latin typeface="Arial"/>
            </a:endParaRPr>
          </a:p>
        </p:txBody>
      </p:sp>
      <p:sp>
        <p:nvSpPr>
          <p:cNvPr id="57" name="CuadroTexto 55"/>
          <p:cNvSpPr/>
          <p:nvPr/>
        </p:nvSpPr>
        <p:spPr>
          <a:xfrm>
            <a:off x="5580000" y="3411720"/>
            <a:ext cx="3419640" cy="75816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en-US" sz="1200" spc="-1" strike="noStrike">
                <a:solidFill>
                  <a:srgbClr val="000000"/>
                </a:solidFill>
                <a:latin typeface="Calibri"/>
                <a:ea typeface="Droid Sans Fallback"/>
              </a:rPr>
              <a:t>El análisis ha dado un total de 2465 lncRNA con expresión diferencial significativa, de los que 56 son comunes a todos los tumores.</a:t>
            </a:r>
            <a:endParaRPr b="0" lang="es-ES" sz="1200" spc="-1" strike="noStrike">
              <a:latin typeface="Arial"/>
            </a:endParaRPr>
          </a:p>
        </p:txBody>
      </p:sp>
      <p:sp>
        <p:nvSpPr>
          <p:cNvPr id="58" name="CuadroTexto 56"/>
          <p:cNvSpPr/>
          <p:nvPr/>
        </p:nvSpPr>
        <p:spPr>
          <a:xfrm>
            <a:off x="1260000" y="4806000"/>
            <a:ext cx="6299640" cy="337320"/>
          </a:xfrm>
          <a:prstGeom prst="rect">
            <a:avLst/>
          </a:prstGeom>
          <a:noFill/>
          <a:ln w="0">
            <a:noFill/>
          </a:ln>
        </p:spPr>
        <p:style>
          <a:lnRef idx="0"/>
          <a:fillRef idx="0"/>
          <a:effectRef idx="0"/>
          <a:fontRef idx="minor"/>
        </p:style>
        <p:txBody>
          <a:bodyPr lIns="90000" rIns="90000" tIns="45000" bIns="45000">
            <a:noAutofit/>
          </a:bodyPr>
          <a:p>
            <a:pPr>
              <a:lnSpc>
                <a:spcPct val="100000"/>
              </a:lnSpc>
            </a:pPr>
            <a:r>
              <a:rPr b="0" lang="en-US" sz="1000" spc="-1" strike="noStrike">
                <a:solidFill>
                  <a:srgbClr val="000000"/>
                </a:solidFill>
                <a:latin typeface="Calibri"/>
                <a:ea typeface="DejaVu Sans"/>
              </a:rPr>
              <a:t>Quisieramos agradecer a Neumosur su contribución a este trabajo a través de las becas </a:t>
            </a:r>
            <a:r>
              <a:rPr b="0" lang="en-US" sz="1000" spc="-1" strike="noStrike">
                <a:solidFill>
                  <a:srgbClr val="000000"/>
                </a:solidFill>
                <a:latin typeface="Calibri"/>
                <a:ea typeface="Droid Sans Fallback"/>
              </a:rPr>
              <a:t>12/2015, 14/2016 y 5/2017.</a:t>
            </a:r>
            <a:endParaRPr b="0" lang="es-ES" sz="1000" spc="-1" strike="noStrike">
              <a:latin typeface="Arial"/>
            </a:endParaRPr>
          </a:p>
        </p:txBody>
      </p:sp>
      <p:sp>
        <p:nvSpPr>
          <p:cNvPr id="59" name="CustomShape 3"/>
          <p:cNvSpPr/>
          <p:nvPr/>
        </p:nvSpPr>
        <p:spPr>
          <a:xfrm>
            <a:off x="5130000" y="1159920"/>
            <a:ext cx="2172960" cy="257760"/>
          </a:xfrm>
          <a:prstGeom prst="rect">
            <a:avLst/>
          </a:prstGeom>
          <a:noFill/>
          <a:ln w="0">
            <a:noFill/>
          </a:ln>
        </p:spPr>
        <p:style>
          <a:lnRef idx="0"/>
          <a:fillRef idx="0"/>
          <a:effectRef idx="0"/>
          <a:fontRef idx="minor"/>
        </p:style>
        <p:txBody>
          <a:bodyPr lIns="90000" rIns="90000" tIns="45000" bIns="45000">
            <a:noAutofit/>
          </a:bodyPr>
          <a:p>
            <a:pPr algn="ctr">
              <a:lnSpc>
                <a:spcPct val="90000"/>
              </a:lnSpc>
              <a:spcBef>
                <a:spcPts val="4201"/>
              </a:spcBef>
              <a:tabLst>
                <a:tab algn="l" pos="0"/>
              </a:tabLst>
            </a:pPr>
            <a:r>
              <a:rPr b="0" lang="en-GB" sz="1400" spc="-1" strike="noStrike">
                <a:solidFill>
                  <a:srgbClr val="000000"/>
                </a:solidFill>
                <a:latin typeface="Avenir Medium"/>
                <a:ea typeface="DejaVu Sans"/>
              </a:rPr>
              <a:t>Resultados y discusión</a:t>
            </a:r>
            <a:endParaRPr b="0" lang="es-ES" sz="1400" spc="-1" strike="noStrike">
              <a:latin typeface="Arial"/>
            </a:endParaRPr>
          </a:p>
        </p:txBody>
      </p:sp>
      <p:sp>
        <p:nvSpPr>
          <p:cNvPr id="60" name="CustomShape 3"/>
          <p:cNvSpPr/>
          <p:nvPr/>
        </p:nvSpPr>
        <p:spPr>
          <a:xfrm>
            <a:off x="2546640" y="4055040"/>
            <a:ext cx="2172960" cy="257760"/>
          </a:xfrm>
          <a:prstGeom prst="rect">
            <a:avLst/>
          </a:prstGeom>
          <a:noFill/>
          <a:ln w="0">
            <a:noFill/>
          </a:ln>
        </p:spPr>
        <p:style>
          <a:lnRef idx="0"/>
          <a:fillRef idx="0"/>
          <a:effectRef idx="0"/>
          <a:fontRef idx="minor"/>
        </p:style>
        <p:txBody>
          <a:bodyPr lIns="90000" rIns="90000" tIns="45000" bIns="45000">
            <a:noAutofit/>
          </a:bodyPr>
          <a:p>
            <a:pPr algn="ctr">
              <a:lnSpc>
                <a:spcPct val="90000"/>
              </a:lnSpc>
              <a:spcBef>
                <a:spcPts val="4201"/>
              </a:spcBef>
              <a:tabLst>
                <a:tab algn="l" pos="0"/>
              </a:tabLst>
            </a:pPr>
            <a:r>
              <a:rPr b="0" lang="en-GB" sz="1400" spc="-1" strike="noStrike">
                <a:solidFill>
                  <a:srgbClr val="000000"/>
                </a:solidFill>
                <a:latin typeface="Avenir Medium"/>
                <a:ea typeface="DejaVu Sans"/>
              </a:rPr>
              <a:t>Conclusión</a:t>
            </a:r>
            <a:endParaRPr b="0" lang="es-ES" sz="14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236</TotalTime>
  <Application>LibreOffice/7.1.2.2$Linux_X86_64 LibreOffice_project/10$Build-2</Application>
  <AppVersion>15.0000</AppVersion>
  <Words>283</Words>
  <Paragraphs>20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2021-06-21T11:13:42Z</dcterms:created>
  <dc:creator>LUNA</dc:creator>
  <dc:description/>
  <dc:language>es-ES</dc:language>
  <cp:lastModifiedBy/>
  <dcterms:modified xsi:type="dcterms:W3CDTF">2021-09-06T07:16:00Z</dcterms:modified>
  <cp:revision>12</cp:revision>
  <dc:subject/>
  <dc:title>Diapositiva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Presentación en pantalla (16:9)</vt:lpwstr>
  </property>
  <property fmtid="{D5CDD505-2E9C-101B-9397-08002B2CF9AE}" pid="3" name="Slides">
    <vt:i4>1</vt:i4>
  </property>
</Properties>
</file>