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05D22"/>
    <a:srgbClr val="E0873F"/>
    <a:srgbClr val="FCE0D4"/>
    <a:srgbClr val="E46C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32"/>
  </p:normalViewPr>
  <p:slideViewPr>
    <p:cSldViewPr>
      <p:cViewPr>
        <p:scale>
          <a:sx n="130" d="100"/>
          <a:sy n="130" d="100"/>
        </p:scale>
        <p:origin x="1120" y="37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Hoja_de_c_lculo_de_Microsoft_Excel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1373503719225"/>
          <c:y val="0.2225031260466088"/>
          <c:w val="0.61471302930165395"/>
          <c:h val="0.66610707545172387"/>
        </c:manualLayout>
      </c:layout>
      <c:pieChart>
        <c:varyColors val="1"/>
        <c:ser>
          <c:idx val="0"/>
          <c:order val="0"/>
          <c:tx>
            <c:strRef>
              <c:f>Hoja1!$B$1</c:f>
              <c:strCache>
                <c:ptCount val="1"/>
                <c:pt idx="0">
                  <c:v>Espirometrías</c:v>
                </c:pt>
              </c:strCache>
            </c:strRef>
          </c:tx>
          <c:dPt>
            <c:idx val="0"/>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2-4BF5-7B46-BF6D-0EB9F6E84FFD}"/>
              </c:ext>
            </c:extLst>
          </c:dPt>
          <c:dPt>
            <c:idx val="1"/>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4BF5-7B46-BF6D-0EB9F6E84FFD}"/>
              </c:ext>
            </c:extLst>
          </c:dPt>
          <c:dPt>
            <c:idx val="2"/>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4-4BF5-7B46-BF6D-0EB9F6E84FFD}"/>
              </c:ext>
            </c:extLst>
          </c:dPt>
          <c:dLbls>
            <c:dLbl>
              <c:idx val="0"/>
              <c:layout>
                <c:manualLayout>
                  <c:x val="0.11720370863185745"/>
                  <c:y val="-8.8890662035953125E-2"/>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6"/>
                      </a:solidFill>
                      <a:latin typeface="+mn-lt"/>
                      <a:ea typeface="+mn-ea"/>
                      <a:cs typeface="+mn-cs"/>
                    </a:defRPr>
                  </a:pPr>
                  <a:endParaRPr lang="es-E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4BF5-7B46-BF6D-0EB9F6E84FFD}"/>
                </c:ext>
              </c:extLst>
            </c:dLbl>
            <c:dLbl>
              <c:idx val="1"/>
              <c:layout>
                <c:manualLayout>
                  <c:x val="4.4400105414643842E-2"/>
                  <c:y val="9.9211777802741805E-2"/>
                </c:manualLayout>
              </c:layout>
              <c:spPr>
                <a:noFill/>
                <a:ln>
                  <a:noFill/>
                </a:ln>
                <a:effectLst/>
              </c:spPr>
              <c:txPr>
                <a:bodyPr rot="0" spcFirstLastPara="1" vertOverflow="ellipsis" vert="horz" wrap="square" lIns="38100" tIns="19050" rIns="38100" bIns="19050" anchor="ctr" anchorCtr="1">
                  <a:noAutofit/>
                </a:bodyPr>
                <a:lstStyle/>
                <a:p>
                  <a:pPr>
                    <a:defRPr sz="1330" b="1" i="0" u="none" strike="noStrike" kern="1200" spc="0" baseline="0">
                      <a:solidFill>
                        <a:schemeClr val="accent5"/>
                      </a:solidFill>
                      <a:latin typeface="+mn-lt"/>
                      <a:ea typeface="+mn-ea"/>
                      <a:cs typeface="+mn-cs"/>
                    </a:defRPr>
                  </a:pPr>
                  <a:endParaRPr lang="es-ES"/>
                </a:p>
              </c:txPr>
              <c:dLblPos val="bestFit"/>
              <c:showLegendKey val="0"/>
              <c:showVal val="0"/>
              <c:showCatName val="1"/>
              <c:showSerName val="0"/>
              <c:showPercent val="1"/>
              <c:showBubbleSize val="0"/>
              <c:extLst>
                <c:ext xmlns:c15="http://schemas.microsoft.com/office/drawing/2012/chart" uri="{CE6537A1-D6FC-4f65-9D91-7224C49458BB}">
                  <c15:layout>
                    <c:manualLayout>
                      <c:w val="0.32371952212028121"/>
                      <c:h val="0.24313835831545896"/>
                    </c:manualLayout>
                  </c15:layout>
                </c:ext>
                <c:ext xmlns:c16="http://schemas.microsoft.com/office/drawing/2014/chart" uri="{C3380CC4-5D6E-409C-BE32-E72D297353CC}">
                  <c16:uniqueId val="{00000003-4BF5-7B46-BF6D-0EB9F6E84FFD}"/>
                </c:ext>
              </c:extLst>
            </c:dLbl>
            <c:dLbl>
              <c:idx val="2"/>
              <c:layout>
                <c:manualLayout>
                  <c:x val="4.1016114488571037E-2"/>
                  <c:y val="2.4785796252103715E-2"/>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solidFill>
                      <a:latin typeface="+mn-lt"/>
                      <a:ea typeface="+mn-ea"/>
                      <a:cs typeface="+mn-cs"/>
                    </a:defRPr>
                  </a:pPr>
                  <a:endParaRPr lang="es-ES"/>
                </a:p>
              </c:txPr>
              <c:dLblPos val="bestFit"/>
              <c:showLegendKey val="0"/>
              <c:showVal val="0"/>
              <c:showCatName val="1"/>
              <c:showSerName val="0"/>
              <c:showPercent val="1"/>
              <c:showBubbleSize val="0"/>
              <c:extLst>
                <c:ext xmlns:c15="http://schemas.microsoft.com/office/drawing/2012/chart" uri="{CE6537A1-D6FC-4f65-9D91-7224C49458BB}">
                  <c15:layout>
                    <c:manualLayout>
                      <c:w val="0.40070709197686055"/>
                      <c:h val="0.2629347366043846"/>
                    </c:manualLayout>
                  </c15:layout>
                </c:ext>
                <c:ext xmlns:c16="http://schemas.microsoft.com/office/drawing/2014/chart" uri="{C3380CC4-5D6E-409C-BE32-E72D297353CC}">
                  <c16:uniqueId val="{00000004-4BF5-7B46-BF6D-0EB9F6E84FFD}"/>
                </c:ext>
              </c:extLst>
            </c:dLbl>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Hoja1!$A$2:$A$4</c:f>
              <c:strCache>
                <c:ptCount val="3"/>
                <c:pt idx="0">
                  <c:v>Normal</c:v>
                </c:pt>
                <c:pt idx="1">
                  <c:v>Restrictivo</c:v>
                </c:pt>
                <c:pt idx="2">
                  <c:v>Obstructivo</c:v>
                </c:pt>
              </c:strCache>
            </c:strRef>
          </c:cat>
          <c:val>
            <c:numRef>
              <c:f>Hoja1!$B$2:$B$4</c:f>
              <c:numCache>
                <c:formatCode>0%</c:formatCode>
                <c:ptCount val="3"/>
                <c:pt idx="0">
                  <c:v>0.86</c:v>
                </c:pt>
                <c:pt idx="1">
                  <c:v>0.11</c:v>
                </c:pt>
                <c:pt idx="2">
                  <c:v>0.03</c:v>
                </c:pt>
              </c:numCache>
            </c:numRef>
          </c:val>
          <c:extLst>
            <c:ext xmlns:c16="http://schemas.microsoft.com/office/drawing/2014/chart" uri="{C3380CC4-5D6E-409C-BE32-E72D297353CC}">
              <c16:uniqueId val="{00000000-4BF5-7B46-BF6D-0EB9F6E84FFD}"/>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Hoja1!$B$1</c:f>
              <c:strCache>
                <c:ptCount val="1"/>
                <c:pt idx="0">
                  <c:v>DLCO</c:v>
                </c:pt>
              </c:strCache>
            </c:strRef>
          </c:tx>
          <c:dPt>
            <c:idx val="0"/>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FA67-0B47-B903-D1A11E8FAB96}"/>
              </c:ext>
            </c:extLst>
          </c:dPt>
          <c:dPt>
            <c:idx val="1"/>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2-FA67-0B47-B903-D1A11E8FAB96}"/>
              </c:ext>
            </c:extLst>
          </c:dPt>
          <c:dPt>
            <c:idx val="2"/>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4-FA67-0B47-B903-D1A11E8FAB96}"/>
              </c:ext>
            </c:extLst>
          </c:dPt>
          <c:dPt>
            <c:idx val="3"/>
            <c:bubble3D val="0"/>
            <c:spPr>
              <a:solidFill>
                <a:schemeClr val="accent6">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FA67-0B47-B903-D1A11E8FAB96}"/>
              </c:ext>
            </c:extLst>
          </c:dPt>
          <c:dLbls>
            <c:dLbl>
              <c:idx val="0"/>
              <c:layout>
                <c:manualLayout>
                  <c:x val="-2.2757328038820163E-2"/>
                  <c:y val="-4.0602372968922239E-3"/>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6"/>
                      </a:solidFill>
                      <a:latin typeface="+mn-lt"/>
                      <a:ea typeface="+mn-ea"/>
                      <a:cs typeface="+mn-cs"/>
                    </a:defRPr>
                  </a:pPr>
                  <a:endParaRPr lang="es-ES"/>
                </a:p>
              </c:txPr>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A67-0B47-B903-D1A11E8FAB96}"/>
                </c:ext>
              </c:extLst>
            </c:dLbl>
            <c:dLbl>
              <c:idx val="1"/>
              <c:layout>
                <c:manualLayout>
                  <c:x val="3.982532406793509E-2"/>
                  <c:y val="8.1204745937844113E-3"/>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5"/>
                      </a:solidFill>
                      <a:latin typeface="+mn-lt"/>
                      <a:ea typeface="+mn-ea"/>
                      <a:cs typeface="+mn-cs"/>
                    </a:defRPr>
                  </a:pPr>
                  <a:endParaRPr lang="es-ES"/>
                </a:p>
              </c:txPr>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A67-0B47-B903-D1A11E8FAB96}"/>
                </c:ext>
              </c:extLst>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solidFill>
                      <a:latin typeface="+mn-lt"/>
                      <a:ea typeface="+mn-ea"/>
                      <a:cs typeface="+mn-cs"/>
                    </a:defRPr>
                  </a:pPr>
                  <a:endParaRPr lang="es-ES"/>
                </a:p>
              </c:txPr>
              <c:dLblPos val="outEnd"/>
              <c:showLegendKey val="0"/>
              <c:showVal val="0"/>
              <c:showCatName val="1"/>
              <c:showSerName val="0"/>
              <c:showPercent val="0"/>
              <c:showBubbleSize val="0"/>
              <c:extLst>
                <c:ext xmlns:c16="http://schemas.microsoft.com/office/drawing/2014/chart" uri="{C3380CC4-5D6E-409C-BE32-E72D297353CC}">
                  <c16:uniqueId val="{00000004-FA67-0B47-B903-D1A11E8FAB96}"/>
                </c:ext>
              </c:extLst>
            </c:dLbl>
            <c:dLbl>
              <c:idx val="3"/>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6">
                          <a:lumMod val="60000"/>
                        </a:schemeClr>
                      </a:solidFill>
                      <a:latin typeface="+mn-lt"/>
                      <a:ea typeface="+mn-ea"/>
                      <a:cs typeface="+mn-cs"/>
                    </a:defRPr>
                  </a:pPr>
                  <a:endParaRPr lang="es-ES"/>
                </a:p>
              </c:txPr>
              <c:dLblPos val="outEnd"/>
              <c:showLegendKey val="0"/>
              <c:showVal val="0"/>
              <c:showCatName val="1"/>
              <c:showSerName val="0"/>
              <c:showPercent val="0"/>
              <c:showBubbleSize val="0"/>
              <c:extLst>
                <c:ext xmlns:c16="http://schemas.microsoft.com/office/drawing/2014/chart" uri="{C3380CC4-5D6E-409C-BE32-E72D297353CC}">
                  <c16:uniqueId val="{00000005-FA67-0B47-B903-D1A11E8FAB96}"/>
                </c:ext>
              </c:extLst>
            </c:dLbl>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Hoja1!$A$2:$A$4</c:f>
              <c:strCache>
                <c:ptCount val="2"/>
                <c:pt idx="0">
                  <c:v>&gt;80%</c:v>
                </c:pt>
                <c:pt idx="1">
                  <c:v>&lt;80%</c:v>
                </c:pt>
              </c:strCache>
            </c:strRef>
          </c:cat>
          <c:val>
            <c:numRef>
              <c:f>Hoja1!$B$2:$B$5</c:f>
              <c:numCache>
                <c:formatCode>0%</c:formatCode>
                <c:ptCount val="4"/>
                <c:pt idx="0">
                  <c:v>0.73</c:v>
                </c:pt>
                <c:pt idx="1">
                  <c:v>0.27</c:v>
                </c:pt>
              </c:numCache>
            </c:numRef>
          </c:val>
          <c:extLst>
            <c:ext xmlns:c16="http://schemas.microsoft.com/office/drawing/2014/chart" uri="{C3380CC4-5D6E-409C-BE32-E72D297353CC}">
              <c16:uniqueId val="{00000000-FA67-0B47-B903-D1A11E8FAB96}"/>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884888490407274"/>
          <c:y val="0.28155018780729435"/>
          <c:w val="0.56805135698172549"/>
          <c:h val="0.61937558322202557"/>
        </c:manualLayout>
      </c:layout>
      <c:pieChart>
        <c:varyColors val="1"/>
        <c:ser>
          <c:idx val="0"/>
          <c:order val="0"/>
          <c:tx>
            <c:strRef>
              <c:f>Hoja1!$B$1</c:f>
              <c:strCache>
                <c:ptCount val="1"/>
                <c:pt idx="0">
                  <c:v>Clínica</c:v>
                </c:pt>
              </c:strCache>
            </c:strRef>
          </c:tx>
          <c:dPt>
            <c:idx val="0"/>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0464-3A4D-9F94-FEE275141545}"/>
              </c:ext>
            </c:extLst>
          </c:dPt>
          <c:dPt>
            <c:idx val="1"/>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2-0464-3A4D-9F94-FEE275141545}"/>
              </c:ext>
            </c:extLst>
          </c:dPt>
          <c:dLbls>
            <c:dLbl>
              <c:idx val="0"/>
              <c:layout>
                <c:manualLayout>
                  <c:x val="-1.2211606117839477E-3"/>
                  <c:y val="0.25824389562015249"/>
                </c:manualLayout>
              </c:layout>
              <c:spPr>
                <a:noFill/>
                <a:ln>
                  <a:noFill/>
                </a:ln>
                <a:effectLst/>
              </c:spPr>
              <c:txPr>
                <a:bodyPr rot="0" spcFirstLastPara="1" vertOverflow="ellipsis" vert="horz" wrap="square" lIns="38100" tIns="19050" rIns="38100" bIns="19050" anchor="ctr" anchorCtr="1">
                  <a:noAutofit/>
                </a:bodyPr>
                <a:lstStyle/>
                <a:p>
                  <a:pPr>
                    <a:defRPr sz="1330" b="1" i="0" u="none" strike="noStrike" kern="1200" spc="0" baseline="0">
                      <a:solidFill>
                        <a:schemeClr val="accent6"/>
                      </a:solidFill>
                      <a:latin typeface="+mn-lt"/>
                      <a:ea typeface="+mn-ea"/>
                      <a:cs typeface="+mn-cs"/>
                    </a:defRPr>
                  </a:pPr>
                  <a:endParaRPr lang="es-ES"/>
                </a:p>
              </c:txPr>
              <c:dLblPos val="bestFit"/>
              <c:showLegendKey val="0"/>
              <c:showVal val="0"/>
              <c:showCatName val="1"/>
              <c:showSerName val="0"/>
              <c:showPercent val="1"/>
              <c:showBubbleSize val="0"/>
              <c:extLst>
                <c:ext xmlns:c15="http://schemas.microsoft.com/office/drawing/2012/chart" uri="{CE6537A1-D6FC-4f65-9D91-7224C49458BB}">
                  <c15:layout>
                    <c:manualLayout>
                      <c:w val="0.37605451246157834"/>
                      <c:h val="0.20643909175243322"/>
                    </c:manualLayout>
                  </c15:layout>
                </c:ext>
                <c:ext xmlns:c16="http://schemas.microsoft.com/office/drawing/2014/chart" uri="{C3380CC4-5D6E-409C-BE32-E72D297353CC}">
                  <c16:uniqueId val="{00000003-0464-3A4D-9F94-FEE275141545}"/>
                </c:ext>
              </c:extLst>
            </c:dLbl>
            <c:dLbl>
              <c:idx val="1"/>
              <c:layout>
                <c:manualLayout>
                  <c:x val="1.1417207453630564E-2"/>
                  <c:y val="-0.27386930076090055"/>
                </c:manualLayout>
              </c:layout>
              <c:spPr>
                <a:noFill/>
                <a:ln>
                  <a:noFill/>
                </a:ln>
                <a:effectLst/>
              </c:spPr>
              <c:txPr>
                <a:bodyPr rot="0" spcFirstLastPara="1" vertOverflow="ellipsis" vert="horz" wrap="square" lIns="38100" tIns="19050" rIns="38100" bIns="19050" anchor="ctr" anchorCtr="1">
                  <a:noAutofit/>
                </a:bodyPr>
                <a:lstStyle/>
                <a:p>
                  <a:pPr>
                    <a:defRPr sz="1330" b="1" i="0" u="none" strike="noStrike" kern="1200" spc="0" baseline="0">
                      <a:solidFill>
                        <a:schemeClr val="accent5"/>
                      </a:solidFill>
                      <a:latin typeface="+mn-lt"/>
                      <a:ea typeface="+mn-ea"/>
                      <a:cs typeface="+mn-cs"/>
                    </a:defRPr>
                  </a:pPr>
                  <a:endParaRPr lang="es-ES"/>
                </a:p>
              </c:txPr>
              <c:dLblPos val="bestFit"/>
              <c:showLegendKey val="0"/>
              <c:showVal val="0"/>
              <c:showCatName val="1"/>
              <c:showSerName val="0"/>
              <c:showPercent val="1"/>
              <c:showBubbleSize val="0"/>
              <c:extLst>
                <c:ext xmlns:c15="http://schemas.microsoft.com/office/drawing/2012/chart" uri="{CE6537A1-D6FC-4f65-9D91-7224C49458BB}">
                  <c15:layout>
                    <c:manualLayout>
                      <c:w val="0.45953537070377015"/>
                      <c:h val="0.16573242230894497"/>
                    </c:manualLayout>
                  </c15:layout>
                </c:ext>
                <c:ext xmlns:c16="http://schemas.microsoft.com/office/drawing/2014/chart" uri="{C3380CC4-5D6E-409C-BE32-E72D297353CC}">
                  <c16:uniqueId val="{00000002-0464-3A4D-9F94-FEE275141545}"/>
                </c:ext>
              </c:extLst>
            </c:dLbl>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Hoja1!$A$2:$A$3</c:f>
              <c:strCache>
                <c:ptCount val="2"/>
                <c:pt idx="0">
                  <c:v>Sintomaticos</c:v>
                </c:pt>
                <c:pt idx="1">
                  <c:v>Asintomáticos</c:v>
                </c:pt>
              </c:strCache>
            </c:strRef>
          </c:cat>
          <c:val>
            <c:numRef>
              <c:f>Hoja1!$B$2:$B$3</c:f>
              <c:numCache>
                <c:formatCode>0%</c:formatCode>
                <c:ptCount val="2"/>
                <c:pt idx="0">
                  <c:v>0.52</c:v>
                </c:pt>
                <c:pt idx="1">
                  <c:v>0.48</c:v>
                </c:pt>
              </c:numCache>
            </c:numRef>
          </c:val>
          <c:extLst>
            <c:ext xmlns:c16="http://schemas.microsoft.com/office/drawing/2014/chart" uri="{C3380CC4-5D6E-409C-BE32-E72D297353CC}">
              <c16:uniqueId val="{00000000-0464-3A4D-9F94-FEE275141545}"/>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7CA466-7F13-364F-88A7-B3BE70134E5E}" type="doc">
      <dgm:prSet loTypeId="urn:microsoft.com/office/officeart/2005/8/layout/hList1" loCatId="list" qsTypeId="urn:microsoft.com/office/officeart/2005/8/quickstyle/simple1" qsCatId="simple" csTypeId="urn:microsoft.com/office/officeart/2005/8/colors/accent6_2" csCatId="accent6" phldr="1"/>
      <dgm:spPr/>
      <dgm:t>
        <a:bodyPr/>
        <a:lstStyle/>
        <a:p>
          <a:endParaRPr lang="es-ES"/>
        </a:p>
      </dgm:t>
    </dgm:pt>
    <dgm:pt modelId="{731F28CC-3FB2-8C49-915E-B4D0D477D605}">
      <dgm:prSet custT="1"/>
      <dgm:spPr>
        <a:solidFill>
          <a:schemeClr val="accent5">
            <a:lumMod val="40000"/>
            <a:lumOff val="60000"/>
            <a:alpha val="90000"/>
          </a:schemeClr>
        </a:solidFill>
      </dgm:spPr>
      <dgm:t>
        <a:bodyPr/>
        <a:lstStyle/>
        <a:p>
          <a:pPr algn="ctr"/>
          <a:r>
            <a:rPr lang="es-ES" sz="1200" dirty="0"/>
            <a:t>El virus SARS-CoV-2 sigue presente en muchos de los que han padecido la enfermedad, mermando su calidad de vida, especialmente en los que requirieron cuidados hospitalarios para sobrellevarla. Por ello, hemos decidido estudiar la persistencia de la sintomatología y la afectación de la función pulmonar en pacientes hospitalizados que contrajeron la enfermedad a los 3 meses del alta.</a:t>
          </a:r>
        </a:p>
      </dgm:t>
    </dgm:pt>
    <dgm:pt modelId="{FBAD583F-B121-C54B-9A4F-A15A4769BA6C}" type="parTrans" cxnId="{DF70AA07-853D-2940-B5C3-2DDBB0D25FAC}">
      <dgm:prSet/>
      <dgm:spPr/>
      <dgm:t>
        <a:bodyPr/>
        <a:lstStyle/>
        <a:p>
          <a:endParaRPr lang="es-ES"/>
        </a:p>
      </dgm:t>
    </dgm:pt>
    <dgm:pt modelId="{C24BD2E3-A056-F046-976D-1387CF7EB486}" type="sibTrans" cxnId="{DF70AA07-853D-2940-B5C3-2DDBB0D25FAC}">
      <dgm:prSet/>
      <dgm:spPr/>
      <dgm:t>
        <a:bodyPr/>
        <a:lstStyle/>
        <a:p>
          <a:endParaRPr lang="es-ES"/>
        </a:p>
      </dgm:t>
    </dgm:pt>
    <dgm:pt modelId="{AC80191B-BA50-EE4A-AB62-D207187DC129}">
      <dgm:prSet custT="1"/>
      <dgm:spPr/>
      <dgm:t>
        <a:bodyPr/>
        <a:lstStyle/>
        <a:p>
          <a:r>
            <a:rPr lang="es-ES" sz="1200" b="1" dirty="0"/>
            <a:t>Introducción</a:t>
          </a:r>
          <a:endParaRPr lang="es-ES" sz="1400" b="1" dirty="0"/>
        </a:p>
      </dgm:t>
    </dgm:pt>
    <dgm:pt modelId="{57F1809F-DA9E-124A-B2A2-9774A7404FF9}" type="parTrans" cxnId="{219BA42F-B811-6646-B4D9-9187E232E05E}">
      <dgm:prSet/>
      <dgm:spPr/>
      <dgm:t>
        <a:bodyPr/>
        <a:lstStyle/>
        <a:p>
          <a:endParaRPr lang="es-ES"/>
        </a:p>
      </dgm:t>
    </dgm:pt>
    <dgm:pt modelId="{BCB0C870-BF05-2441-8A64-DC825A00DC01}" type="sibTrans" cxnId="{219BA42F-B811-6646-B4D9-9187E232E05E}">
      <dgm:prSet/>
      <dgm:spPr/>
      <dgm:t>
        <a:bodyPr/>
        <a:lstStyle/>
        <a:p>
          <a:endParaRPr lang="es-ES"/>
        </a:p>
      </dgm:t>
    </dgm:pt>
    <dgm:pt modelId="{B910AD01-9047-814D-A735-C97FA94C2122}" type="pres">
      <dgm:prSet presAssocID="{4B7CA466-7F13-364F-88A7-B3BE70134E5E}" presName="Name0" presStyleCnt="0">
        <dgm:presLayoutVars>
          <dgm:dir/>
          <dgm:animLvl val="lvl"/>
          <dgm:resizeHandles val="exact"/>
        </dgm:presLayoutVars>
      </dgm:prSet>
      <dgm:spPr/>
    </dgm:pt>
    <dgm:pt modelId="{55E1B646-C485-CD41-8C89-9A5B41371F68}" type="pres">
      <dgm:prSet presAssocID="{AC80191B-BA50-EE4A-AB62-D207187DC129}" presName="composite" presStyleCnt="0"/>
      <dgm:spPr/>
    </dgm:pt>
    <dgm:pt modelId="{3C842F5F-C723-384B-8469-B9552BE0214E}" type="pres">
      <dgm:prSet presAssocID="{AC80191B-BA50-EE4A-AB62-D207187DC129}" presName="parTx" presStyleLbl="alignNode1" presStyleIdx="0" presStyleCnt="1" custScaleY="88349">
        <dgm:presLayoutVars>
          <dgm:chMax val="0"/>
          <dgm:chPref val="0"/>
          <dgm:bulletEnabled val="1"/>
        </dgm:presLayoutVars>
      </dgm:prSet>
      <dgm:spPr/>
    </dgm:pt>
    <dgm:pt modelId="{87073343-7085-D043-8986-CFDB0070539F}" type="pres">
      <dgm:prSet presAssocID="{AC80191B-BA50-EE4A-AB62-D207187DC129}" presName="desTx" presStyleLbl="alignAccFollowNode1" presStyleIdx="0" presStyleCnt="1">
        <dgm:presLayoutVars>
          <dgm:bulletEnabled val="1"/>
        </dgm:presLayoutVars>
      </dgm:prSet>
      <dgm:spPr/>
    </dgm:pt>
  </dgm:ptLst>
  <dgm:cxnLst>
    <dgm:cxn modelId="{DF70AA07-853D-2940-B5C3-2DDBB0D25FAC}" srcId="{AC80191B-BA50-EE4A-AB62-D207187DC129}" destId="{731F28CC-3FB2-8C49-915E-B4D0D477D605}" srcOrd="0" destOrd="0" parTransId="{FBAD583F-B121-C54B-9A4F-A15A4769BA6C}" sibTransId="{C24BD2E3-A056-F046-976D-1387CF7EB486}"/>
    <dgm:cxn modelId="{6C4D281F-FD28-F448-961F-930E05805BBC}" type="presOf" srcId="{731F28CC-3FB2-8C49-915E-B4D0D477D605}" destId="{87073343-7085-D043-8986-CFDB0070539F}" srcOrd="0" destOrd="0" presId="urn:microsoft.com/office/officeart/2005/8/layout/hList1"/>
    <dgm:cxn modelId="{219BA42F-B811-6646-B4D9-9187E232E05E}" srcId="{4B7CA466-7F13-364F-88A7-B3BE70134E5E}" destId="{AC80191B-BA50-EE4A-AB62-D207187DC129}" srcOrd="0" destOrd="0" parTransId="{57F1809F-DA9E-124A-B2A2-9774A7404FF9}" sibTransId="{BCB0C870-BF05-2441-8A64-DC825A00DC01}"/>
    <dgm:cxn modelId="{72D3378F-5912-7D4C-ACCE-F7A8BA271923}" type="presOf" srcId="{AC80191B-BA50-EE4A-AB62-D207187DC129}" destId="{3C842F5F-C723-384B-8469-B9552BE0214E}" srcOrd="0" destOrd="0" presId="urn:microsoft.com/office/officeart/2005/8/layout/hList1"/>
    <dgm:cxn modelId="{A5BE42B2-DFD8-794B-9CEF-1BB709C23E72}" type="presOf" srcId="{4B7CA466-7F13-364F-88A7-B3BE70134E5E}" destId="{B910AD01-9047-814D-A735-C97FA94C2122}" srcOrd="0" destOrd="0" presId="urn:microsoft.com/office/officeart/2005/8/layout/hList1"/>
    <dgm:cxn modelId="{26C24409-9B85-7A48-9784-202885B37378}" type="presParOf" srcId="{B910AD01-9047-814D-A735-C97FA94C2122}" destId="{55E1B646-C485-CD41-8C89-9A5B41371F68}" srcOrd="0" destOrd="0" presId="urn:microsoft.com/office/officeart/2005/8/layout/hList1"/>
    <dgm:cxn modelId="{5B09979D-6B76-654F-A085-DE2C25EBF046}" type="presParOf" srcId="{55E1B646-C485-CD41-8C89-9A5B41371F68}" destId="{3C842F5F-C723-384B-8469-B9552BE0214E}" srcOrd="0" destOrd="0" presId="urn:microsoft.com/office/officeart/2005/8/layout/hList1"/>
    <dgm:cxn modelId="{F287F594-E454-FC44-A94E-CF775B7089DA}" type="presParOf" srcId="{55E1B646-C485-CD41-8C89-9A5B41371F68}" destId="{87073343-7085-D043-8986-CFDB0070539F}"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0FF9B03-8A60-ED47-98A4-35D8E81F1F3D}" type="doc">
      <dgm:prSet loTypeId="urn:microsoft.com/office/officeart/2005/8/layout/hList1" loCatId="" qsTypeId="urn:microsoft.com/office/officeart/2005/8/quickstyle/simple1" qsCatId="simple" csTypeId="urn:microsoft.com/office/officeart/2005/8/colors/accent6_2" csCatId="accent6" phldr="1"/>
      <dgm:spPr/>
      <dgm:t>
        <a:bodyPr/>
        <a:lstStyle/>
        <a:p>
          <a:endParaRPr lang="es-ES"/>
        </a:p>
      </dgm:t>
    </dgm:pt>
    <dgm:pt modelId="{C7EFB330-84F6-0346-894B-A0EB4ED168D8}">
      <dgm:prSet phldrT="[Texto]"/>
      <dgm:spPr/>
      <dgm:t>
        <a:bodyPr/>
        <a:lstStyle/>
        <a:p>
          <a:r>
            <a:rPr lang="es-ES" b="1" dirty="0"/>
            <a:t>Metodología</a:t>
          </a:r>
        </a:p>
      </dgm:t>
    </dgm:pt>
    <dgm:pt modelId="{5C1972A8-EA50-FE46-8958-8696FDCACDE1}" type="parTrans" cxnId="{8BDB135C-8093-D54A-B0D0-4129B2D51E01}">
      <dgm:prSet/>
      <dgm:spPr/>
      <dgm:t>
        <a:bodyPr/>
        <a:lstStyle/>
        <a:p>
          <a:endParaRPr lang="es-ES"/>
        </a:p>
      </dgm:t>
    </dgm:pt>
    <dgm:pt modelId="{4E29EC31-B3AA-AD4C-8D9E-161D06AD160C}" type="sibTrans" cxnId="{8BDB135C-8093-D54A-B0D0-4129B2D51E01}">
      <dgm:prSet/>
      <dgm:spPr/>
      <dgm:t>
        <a:bodyPr/>
        <a:lstStyle/>
        <a:p>
          <a:endParaRPr lang="es-ES"/>
        </a:p>
      </dgm:t>
    </dgm:pt>
    <dgm:pt modelId="{CC00C8D6-DC10-FE43-8B8E-DB48B96BE997}">
      <dgm:prSet phldrT="[Texto]"/>
      <dgm:spPr>
        <a:solidFill>
          <a:schemeClr val="accent5">
            <a:lumMod val="40000"/>
            <a:lumOff val="60000"/>
            <a:alpha val="90000"/>
          </a:schemeClr>
        </a:solidFill>
      </dgm:spPr>
      <dgm:t>
        <a:bodyPr/>
        <a:lstStyle/>
        <a:p>
          <a:r>
            <a:rPr lang="es-ES" dirty="0"/>
            <a:t>Estudio descriptivo y de carácter retrospectivo. Revisamos las historias de 59 pacientes ingresados durante la primavera de 2020 y vistos en nuestras consultas 100 días tras el alta, recabándose los siguientes datos: edad, sexo, tabaquismo, patología pulmonar, patología cardíaca, patrón </a:t>
          </a:r>
          <a:r>
            <a:rPr lang="es-ES" dirty="0" err="1"/>
            <a:t>espirométrico</a:t>
          </a:r>
          <a:r>
            <a:rPr lang="es-ES" dirty="0"/>
            <a:t>, función pulmonar y clínica residual.</a:t>
          </a:r>
        </a:p>
      </dgm:t>
    </dgm:pt>
    <dgm:pt modelId="{FCCA5805-E66E-E548-B3DD-A857AD3CCDC1}" type="parTrans" cxnId="{3D025B40-3054-404E-9958-D11105A86D28}">
      <dgm:prSet/>
      <dgm:spPr/>
      <dgm:t>
        <a:bodyPr/>
        <a:lstStyle/>
        <a:p>
          <a:endParaRPr lang="es-ES"/>
        </a:p>
      </dgm:t>
    </dgm:pt>
    <dgm:pt modelId="{FED846D2-1844-3843-8D64-FC55E2802E97}" type="sibTrans" cxnId="{3D025B40-3054-404E-9958-D11105A86D28}">
      <dgm:prSet/>
      <dgm:spPr/>
      <dgm:t>
        <a:bodyPr/>
        <a:lstStyle/>
        <a:p>
          <a:endParaRPr lang="es-ES"/>
        </a:p>
      </dgm:t>
    </dgm:pt>
    <dgm:pt modelId="{4F172F0A-6C0A-0B43-BE7B-AEFD3737E82A}" type="pres">
      <dgm:prSet presAssocID="{20FF9B03-8A60-ED47-98A4-35D8E81F1F3D}" presName="Name0" presStyleCnt="0">
        <dgm:presLayoutVars>
          <dgm:dir/>
          <dgm:animLvl val="lvl"/>
          <dgm:resizeHandles val="exact"/>
        </dgm:presLayoutVars>
      </dgm:prSet>
      <dgm:spPr/>
    </dgm:pt>
    <dgm:pt modelId="{1C7A9DB0-3F8F-4049-B4DF-E59F6CBA6BFC}" type="pres">
      <dgm:prSet presAssocID="{C7EFB330-84F6-0346-894B-A0EB4ED168D8}" presName="composite" presStyleCnt="0"/>
      <dgm:spPr/>
    </dgm:pt>
    <dgm:pt modelId="{3DBD873E-4D0A-3444-AD16-020788149311}" type="pres">
      <dgm:prSet presAssocID="{C7EFB330-84F6-0346-894B-A0EB4ED168D8}" presName="parTx" presStyleLbl="alignNode1" presStyleIdx="0" presStyleCnt="1">
        <dgm:presLayoutVars>
          <dgm:chMax val="0"/>
          <dgm:chPref val="0"/>
          <dgm:bulletEnabled val="1"/>
        </dgm:presLayoutVars>
      </dgm:prSet>
      <dgm:spPr/>
    </dgm:pt>
    <dgm:pt modelId="{7A1EAB52-681B-9C42-B419-4DAD48A7A204}" type="pres">
      <dgm:prSet presAssocID="{C7EFB330-84F6-0346-894B-A0EB4ED168D8}" presName="desTx" presStyleLbl="alignAccFollowNode1" presStyleIdx="0" presStyleCnt="1">
        <dgm:presLayoutVars>
          <dgm:bulletEnabled val="1"/>
        </dgm:presLayoutVars>
      </dgm:prSet>
      <dgm:spPr/>
    </dgm:pt>
  </dgm:ptLst>
  <dgm:cxnLst>
    <dgm:cxn modelId="{BDB89020-9471-9B4B-AC4B-7EB4CECD477D}" type="presOf" srcId="{C7EFB330-84F6-0346-894B-A0EB4ED168D8}" destId="{3DBD873E-4D0A-3444-AD16-020788149311}" srcOrd="0" destOrd="0" presId="urn:microsoft.com/office/officeart/2005/8/layout/hList1"/>
    <dgm:cxn modelId="{3D025B40-3054-404E-9958-D11105A86D28}" srcId="{C7EFB330-84F6-0346-894B-A0EB4ED168D8}" destId="{CC00C8D6-DC10-FE43-8B8E-DB48B96BE997}" srcOrd="0" destOrd="0" parTransId="{FCCA5805-E66E-E548-B3DD-A857AD3CCDC1}" sibTransId="{FED846D2-1844-3843-8D64-FC55E2802E97}"/>
    <dgm:cxn modelId="{8BDB135C-8093-D54A-B0D0-4129B2D51E01}" srcId="{20FF9B03-8A60-ED47-98A4-35D8E81F1F3D}" destId="{C7EFB330-84F6-0346-894B-A0EB4ED168D8}" srcOrd="0" destOrd="0" parTransId="{5C1972A8-EA50-FE46-8958-8696FDCACDE1}" sibTransId="{4E29EC31-B3AA-AD4C-8D9E-161D06AD160C}"/>
    <dgm:cxn modelId="{FCFF9B66-E5B3-394F-8479-CBD72B383117}" type="presOf" srcId="{CC00C8D6-DC10-FE43-8B8E-DB48B96BE997}" destId="{7A1EAB52-681B-9C42-B419-4DAD48A7A204}" srcOrd="0" destOrd="0" presId="urn:microsoft.com/office/officeart/2005/8/layout/hList1"/>
    <dgm:cxn modelId="{6818CEB4-FFAF-1049-ABE8-86A40639C348}" type="presOf" srcId="{20FF9B03-8A60-ED47-98A4-35D8E81F1F3D}" destId="{4F172F0A-6C0A-0B43-BE7B-AEFD3737E82A}" srcOrd="0" destOrd="0" presId="urn:microsoft.com/office/officeart/2005/8/layout/hList1"/>
    <dgm:cxn modelId="{22CD6317-6CC7-1748-8E3C-DD0881FAE2C5}" type="presParOf" srcId="{4F172F0A-6C0A-0B43-BE7B-AEFD3737E82A}" destId="{1C7A9DB0-3F8F-4049-B4DF-E59F6CBA6BFC}" srcOrd="0" destOrd="0" presId="urn:microsoft.com/office/officeart/2005/8/layout/hList1"/>
    <dgm:cxn modelId="{95145156-97A0-094F-9AA5-EE35C8B71111}" type="presParOf" srcId="{1C7A9DB0-3F8F-4049-B4DF-E59F6CBA6BFC}" destId="{3DBD873E-4D0A-3444-AD16-020788149311}" srcOrd="0" destOrd="0" presId="urn:microsoft.com/office/officeart/2005/8/layout/hList1"/>
    <dgm:cxn modelId="{CD58201A-7B1D-5243-8979-CAFE13753B8D}" type="presParOf" srcId="{1C7A9DB0-3F8F-4049-B4DF-E59F6CBA6BFC}" destId="{7A1EAB52-681B-9C42-B419-4DAD48A7A204}"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0083217-38E1-EF41-A27F-CFAC59EEC888}" type="doc">
      <dgm:prSet loTypeId="urn:microsoft.com/office/officeart/2005/8/layout/hList1" loCatId="list" qsTypeId="urn:microsoft.com/office/officeart/2005/8/quickstyle/simple1" qsCatId="simple" csTypeId="urn:microsoft.com/office/officeart/2005/8/colors/accent6_2" csCatId="accent6" phldr="1"/>
      <dgm:spPr/>
      <dgm:t>
        <a:bodyPr/>
        <a:lstStyle/>
        <a:p>
          <a:endParaRPr lang="es-ES"/>
        </a:p>
      </dgm:t>
    </dgm:pt>
    <dgm:pt modelId="{B3DA89BB-ADC4-184C-BE14-75C995F94EC5}">
      <dgm:prSet/>
      <dgm:spPr>
        <a:solidFill>
          <a:schemeClr val="accent5">
            <a:lumMod val="40000"/>
            <a:lumOff val="60000"/>
            <a:alpha val="90000"/>
          </a:schemeClr>
        </a:solidFill>
      </dgm:spPr>
      <dgm:t>
        <a:bodyPr/>
        <a:lstStyle/>
        <a:p>
          <a:r>
            <a:rPr lang="es-ES" dirty="0"/>
            <a:t>Aún habiendo transcurrido un largo periodo de tiempo tras haber contraído la enfermedad, encontramos sintomatología residual en más de la mitad de los pacientes, siendo la astenia y la disnea en grado leve los síntomas más prevalentes.</a:t>
          </a:r>
        </a:p>
      </dgm:t>
    </dgm:pt>
    <dgm:pt modelId="{4888EC0F-D2C2-174B-9FAF-A6FFCC36FF39}" type="parTrans" cxnId="{D188B8FC-CE04-D64B-B241-548DC3908DE4}">
      <dgm:prSet/>
      <dgm:spPr/>
      <dgm:t>
        <a:bodyPr/>
        <a:lstStyle/>
        <a:p>
          <a:endParaRPr lang="es-ES"/>
        </a:p>
      </dgm:t>
    </dgm:pt>
    <dgm:pt modelId="{FD2C505D-9A62-1C41-BA25-A5F426524852}" type="sibTrans" cxnId="{D188B8FC-CE04-D64B-B241-548DC3908DE4}">
      <dgm:prSet/>
      <dgm:spPr/>
      <dgm:t>
        <a:bodyPr/>
        <a:lstStyle/>
        <a:p>
          <a:endParaRPr lang="es-ES"/>
        </a:p>
      </dgm:t>
    </dgm:pt>
    <dgm:pt modelId="{ED208A0F-1927-1C46-966A-540530FFE476}">
      <dgm:prSet/>
      <dgm:spPr>
        <a:solidFill>
          <a:schemeClr val="accent5">
            <a:lumMod val="40000"/>
            <a:lumOff val="60000"/>
            <a:alpha val="90000"/>
          </a:schemeClr>
        </a:solidFill>
      </dgm:spPr>
      <dgm:t>
        <a:bodyPr/>
        <a:lstStyle/>
        <a:p>
          <a:r>
            <a:rPr lang="es-ES" dirty="0"/>
            <a:t>A pesar de no encontrar afectación significativa del FVC o del FEV1 en la mayoría de los pacientes, encontramos una DLCO reducida en un porcentaje importante de los mismos.</a:t>
          </a:r>
        </a:p>
      </dgm:t>
    </dgm:pt>
    <dgm:pt modelId="{C1380B2F-EBEA-BB43-9E0C-072CFB7B71DD}" type="parTrans" cxnId="{0BB30DBE-5D96-AC42-B32E-4D1FD9E950D9}">
      <dgm:prSet/>
      <dgm:spPr/>
      <dgm:t>
        <a:bodyPr/>
        <a:lstStyle/>
        <a:p>
          <a:endParaRPr lang="es-ES"/>
        </a:p>
      </dgm:t>
    </dgm:pt>
    <dgm:pt modelId="{2B7DFE0C-E868-1F43-B8AC-A9967C6AE970}" type="sibTrans" cxnId="{0BB30DBE-5D96-AC42-B32E-4D1FD9E950D9}">
      <dgm:prSet/>
      <dgm:spPr/>
      <dgm:t>
        <a:bodyPr/>
        <a:lstStyle/>
        <a:p>
          <a:endParaRPr lang="es-ES"/>
        </a:p>
      </dgm:t>
    </dgm:pt>
    <dgm:pt modelId="{E0FC02C2-227E-BC45-9EC1-05E449AE8D5B}">
      <dgm:prSet/>
      <dgm:spPr/>
      <dgm:t>
        <a:bodyPr/>
        <a:lstStyle/>
        <a:p>
          <a:r>
            <a:rPr lang="es-ES" b="1" dirty="0"/>
            <a:t>Conclusiones</a:t>
          </a:r>
        </a:p>
      </dgm:t>
    </dgm:pt>
    <dgm:pt modelId="{088A8F30-11E9-974C-8E3F-D278F12DE69F}" type="parTrans" cxnId="{23E0B373-ACA0-8043-BD1F-A1DF3DD46538}">
      <dgm:prSet/>
      <dgm:spPr/>
      <dgm:t>
        <a:bodyPr/>
        <a:lstStyle/>
        <a:p>
          <a:endParaRPr lang="es-ES"/>
        </a:p>
      </dgm:t>
    </dgm:pt>
    <dgm:pt modelId="{CC495DFC-01EF-1444-8D31-E93ABB804967}" type="sibTrans" cxnId="{23E0B373-ACA0-8043-BD1F-A1DF3DD46538}">
      <dgm:prSet/>
      <dgm:spPr/>
      <dgm:t>
        <a:bodyPr/>
        <a:lstStyle/>
        <a:p>
          <a:endParaRPr lang="es-ES"/>
        </a:p>
      </dgm:t>
    </dgm:pt>
    <dgm:pt modelId="{C8BED0DC-2F27-1447-AC78-AC257BCFA072}" type="pres">
      <dgm:prSet presAssocID="{30083217-38E1-EF41-A27F-CFAC59EEC888}" presName="Name0" presStyleCnt="0">
        <dgm:presLayoutVars>
          <dgm:dir/>
          <dgm:animLvl val="lvl"/>
          <dgm:resizeHandles val="exact"/>
        </dgm:presLayoutVars>
      </dgm:prSet>
      <dgm:spPr/>
    </dgm:pt>
    <dgm:pt modelId="{0D346782-2BDC-AB41-8D2C-C70FF4706AF3}" type="pres">
      <dgm:prSet presAssocID="{E0FC02C2-227E-BC45-9EC1-05E449AE8D5B}" presName="composite" presStyleCnt="0"/>
      <dgm:spPr/>
    </dgm:pt>
    <dgm:pt modelId="{8953EDD0-72C6-3641-93B5-73C84BDECB09}" type="pres">
      <dgm:prSet presAssocID="{E0FC02C2-227E-BC45-9EC1-05E449AE8D5B}" presName="parTx" presStyleLbl="alignNode1" presStyleIdx="0" presStyleCnt="1">
        <dgm:presLayoutVars>
          <dgm:chMax val="0"/>
          <dgm:chPref val="0"/>
          <dgm:bulletEnabled val="1"/>
        </dgm:presLayoutVars>
      </dgm:prSet>
      <dgm:spPr/>
    </dgm:pt>
    <dgm:pt modelId="{CADD0FE7-B3D4-1E48-AAB3-074435F4C448}" type="pres">
      <dgm:prSet presAssocID="{E0FC02C2-227E-BC45-9EC1-05E449AE8D5B}" presName="desTx" presStyleLbl="alignAccFollowNode1" presStyleIdx="0" presStyleCnt="1">
        <dgm:presLayoutVars>
          <dgm:bulletEnabled val="1"/>
        </dgm:presLayoutVars>
      </dgm:prSet>
      <dgm:spPr/>
    </dgm:pt>
  </dgm:ptLst>
  <dgm:cxnLst>
    <dgm:cxn modelId="{D27D0F5D-5B8D-914D-B502-7F8115C7DAD2}" type="presOf" srcId="{ED208A0F-1927-1C46-966A-540530FFE476}" destId="{CADD0FE7-B3D4-1E48-AAB3-074435F4C448}" srcOrd="0" destOrd="1" presId="urn:microsoft.com/office/officeart/2005/8/layout/hList1"/>
    <dgm:cxn modelId="{6D157171-CD4E-5A4A-8559-988C456632B7}" type="presOf" srcId="{E0FC02C2-227E-BC45-9EC1-05E449AE8D5B}" destId="{8953EDD0-72C6-3641-93B5-73C84BDECB09}" srcOrd="0" destOrd="0" presId="urn:microsoft.com/office/officeart/2005/8/layout/hList1"/>
    <dgm:cxn modelId="{23E0B373-ACA0-8043-BD1F-A1DF3DD46538}" srcId="{30083217-38E1-EF41-A27F-CFAC59EEC888}" destId="{E0FC02C2-227E-BC45-9EC1-05E449AE8D5B}" srcOrd="0" destOrd="0" parTransId="{088A8F30-11E9-974C-8E3F-D278F12DE69F}" sibTransId="{CC495DFC-01EF-1444-8D31-E93ABB804967}"/>
    <dgm:cxn modelId="{0BB30DBE-5D96-AC42-B32E-4D1FD9E950D9}" srcId="{E0FC02C2-227E-BC45-9EC1-05E449AE8D5B}" destId="{ED208A0F-1927-1C46-966A-540530FFE476}" srcOrd="1" destOrd="0" parTransId="{C1380B2F-EBEA-BB43-9E0C-072CFB7B71DD}" sibTransId="{2B7DFE0C-E868-1F43-B8AC-A9967C6AE970}"/>
    <dgm:cxn modelId="{A4CFA7F8-D02A-D043-8150-670F5533AAC0}" type="presOf" srcId="{30083217-38E1-EF41-A27F-CFAC59EEC888}" destId="{C8BED0DC-2F27-1447-AC78-AC257BCFA072}" srcOrd="0" destOrd="0" presId="urn:microsoft.com/office/officeart/2005/8/layout/hList1"/>
    <dgm:cxn modelId="{54EFFDFA-007C-604F-A33C-D0666063DBAD}" type="presOf" srcId="{B3DA89BB-ADC4-184C-BE14-75C995F94EC5}" destId="{CADD0FE7-B3D4-1E48-AAB3-074435F4C448}" srcOrd="0" destOrd="0" presId="urn:microsoft.com/office/officeart/2005/8/layout/hList1"/>
    <dgm:cxn modelId="{D188B8FC-CE04-D64B-B241-548DC3908DE4}" srcId="{E0FC02C2-227E-BC45-9EC1-05E449AE8D5B}" destId="{B3DA89BB-ADC4-184C-BE14-75C995F94EC5}" srcOrd="0" destOrd="0" parTransId="{4888EC0F-D2C2-174B-9FAF-A6FFCC36FF39}" sibTransId="{FD2C505D-9A62-1C41-BA25-A5F426524852}"/>
    <dgm:cxn modelId="{C7F28657-26BC-424B-BF7C-18EBFD636A03}" type="presParOf" srcId="{C8BED0DC-2F27-1447-AC78-AC257BCFA072}" destId="{0D346782-2BDC-AB41-8D2C-C70FF4706AF3}" srcOrd="0" destOrd="0" presId="urn:microsoft.com/office/officeart/2005/8/layout/hList1"/>
    <dgm:cxn modelId="{1899F4B7-7AAA-F642-9B20-3A05F1526C98}" type="presParOf" srcId="{0D346782-2BDC-AB41-8D2C-C70FF4706AF3}" destId="{8953EDD0-72C6-3641-93B5-73C84BDECB09}" srcOrd="0" destOrd="0" presId="urn:microsoft.com/office/officeart/2005/8/layout/hList1"/>
    <dgm:cxn modelId="{6FEDF9CF-9E91-C247-8D08-9A98F0217FFC}" type="presParOf" srcId="{0D346782-2BDC-AB41-8D2C-C70FF4706AF3}" destId="{CADD0FE7-B3D4-1E48-AAB3-074435F4C448}"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842F5F-C723-384B-8469-B9552BE0214E}">
      <dsp:nvSpPr>
        <dsp:cNvPr id="0" name=""/>
        <dsp:cNvSpPr/>
      </dsp:nvSpPr>
      <dsp:spPr>
        <a:xfrm>
          <a:off x="0" y="26689"/>
          <a:ext cx="7990792" cy="305334"/>
        </a:xfrm>
        <a:prstGeom prst="rect">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s-ES" sz="1200" b="1" kern="1200" dirty="0"/>
            <a:t>Introducción</a:t>
          </a:r>
          <a:endParaRPr lang="es-ES" sz="1400" b="1" kern="1200" dirty="0"/>
        </a:p>
      </dsp:txBody>
      <dsp:txXfrm>
        <a:off x="0" y="26689"/>
        <a:ext cx="7990792" cy="305334"/>
      </dsp:txXfrm>
    </dsp:sp>
    <dsp:sp modelId="{87073343-7085-D043-8986-CFDB0070539F}">
      <dsp:nvSpPr>
        <dsp:cNvPr id="0" name=""/>
        <dsp:cNvSpPr/>
      </dsp:nvSpPr>
      <dsp:spPr>
        <a:xfrm>
          <a:off x="0" y="311890"/>
          <a:ext cx="7990792" cy="839970"/>
        </a:xfrm>
        <a:prstGeom prst="rect">
          <a:avLst/>
        </a:prstGeom>
        <a:solidFill>
          <a:schemeClr val="accent5">
            <a:lumMod val="40000"/>
            <a:lumOff val="60000"/>
            <a:alpha val="9000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ctr" defTabSz="533400">
            <a:lnSpc>
              <a:spcPct val="90000"/>
            </a:lnSpc>
            <a:spcBef>
              <a:spcPct val="0"/>
            </a:spcBef>
            <a:spcAft>
              <a:spcPct val="15000"/>
            </a:spcAft>
            <a:buChar char="•"/>
          </a:pPr>
          <a:r>
            <a:rPr lang="es-ES" sz="1200" kern="1200" dirty="0"/>
            <a:t>El virus SARS-CoV-2 sigue presente en muchos de los que han padecido la enfermedad, mermando su calidad de vida, especialmente en los que requirieron cuidados hospitalarios para sobrellevarla. Por ello, hemos decidido estudiar la persistencia de la sintomatología y la afectación de la función pulmonar en pacientes hospitalizados que contrajeron la enfermedad a los 3 meses del alta.</a:t>
          </a:r>
        </a:p>
      </dsp:txBody>
      <dsp:txXfrm>
        <a:off x="0" y="311890"/>
        <a:ext cx="7990792" cy="8399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BD873E-4D0A-3444-AD16-020788149311}">
      <dsp:nvSpPr>
        <dsp:cNvPr id="0" name=""/>
        <dsp:cNvSpPr/>
      </dsp:nvSpPr>
      <dsp:spPr>
        <a:xfrm>
          <a:off x="0" y="95921"/>
          <a:ext cx="3600400" cy="345600"/>
        </a:xfrm>
        <a:prstGeom prst="rect">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s-ES" sz="1200" b="1" kern="1200" dirty="0"/>
            <a:t>Metodología</a:t>
          </a:r>
        </a:p>
      </dsp:txBody>
      <dsp:txXfrm>
        <a:off x="0" y="95921"/>
        <a:ext cx="3600400" cy="345600"/>
      </dsp:txXfrm>
    </dsp:sp>
    <dsp:sp modelId="{7A1EAB52-681B-9C42-B419-4DAD48A7A204}">
      <dsp:nvSpPr>
        <dsp:cNvPr id="0" name=""/>
        <dsp:cNvSpPr/>
      </dsp:nvSpPr>
      <dsp:spPr>
        <a:xfrm>
          <a:off x="0" y="441521"/>
          <a:ext cx="3600400" cy="1350540"/>
        </a:xfrm>
        <a:prstGeom prst="rect">
          <a:avLst/>
        </a:prstGeom>
        <a:solidFill>
          <a:schemeClr val="accent5">
            <a:lumMod val="40000"/>
            <a:lumOff val="60000"/>
            <a:alpha val="9000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es-ES" sz="1200" kern="1200" dirty="0"/>
            <a:t>Estudio descriptivo y de carácter retrospectivo. Revisamos las historias de 59 pacientes ingresados durante la primavera de 2020 y vistos en nuestras consultas 100 días tras el alta, recabándose los siguientes datos: edad, sexo, tabaquismo, patología pulmonar, patología cardíaca, patrón </a:t>
          </a:r>
          <a:r>
            <a:rPr lang="es-ES" sz="1200" kern="1200" dirty="0" err="1"/>
            <a:t>espirométrico</a:t>
          </a:r>
          <a:r>
            <a:rPr lang="es-ES" sz="1200" kern="1200" dirty="0"/>
            <a:t>, función pulmonar y clínica residual.</a:t>
          </a:r>
        </a:p>
      </dsp:txBody>
      <dsp:txXfrm>
        <a:off x="0" y="441521"/>
        <a:ext cx="3600400" cy="13505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53EDD0-72C6-3641-93B5-73C84BDECB09}">
      <dsp:nvSpPr>
        <dsp:cNvPr id="0" name=""/>
        <dsp:cNvSpPr/>
      </dsp:nvSpPr>
      <dsp:spPr>
        <a:xfrm>
          <a:off x="0" y="26733"/>
          <a:ext cx="7173416" cy="345600"/>
        </a:xfrm>
        <a:prstGeom prst="rect">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s-ES" sz="1200" b="1" kern="1200" dirty="0"/>
            <a:t>Conclusiones</a:t>
          </a:r>
        </a:p>
      </dsp:txBody>
      <dsp:txXfrm>
        <a:off x="0" y="26733"/>
        <a:ext cx="7173416" cy="345600"/>
      </dsp:txXfrm>
    </dsp:sp>
    <dsp:sp modelId="{CADD0FE7-B3D4-1E48-AAB3-074435F4C448}">
      <dsp:nvSpPr>
        <dsp:cNvPr id="0" name=""/>
        <dsp:cNvSpPr/>
      </dsp:nvSpPr>
      <dsp:spPr>
        <a:xfrm>
          <a:off x="0" y="372334"/>
          <a:ext cx="7173416" cy="1037610"/>
        </a:xfrm>
        <a:prstGeom prst="rect">
          <a:avLst/>
        </a:prstGeom>
        <a:solidFill>
          <a:schemeClr val="accent5">
            <a:lumMod val="40000"/>
            <a:lumOff val="60000"/>
            <a:alpha val="9000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es-ES" sz="1200" kern="1200" dirty="0"/>
            <a:t>Aún habiendo transcurrido un largo periodo de tiempo tras haber contraído la enfermedad, encontramos sintomatología residual en más de la mitad de los pacientes, siendo la astenia y la disnea en grado leve los síntomas más prevalentes.</a:t>
          </a:r>
        </a:p>
        <a:p>
          <a:pPr marL="114300" lvl="1" indent="-114300" algn="l" defTabSz="533400">
            <a:lnSpc>
              <a:spcPct val="90000"/>
            </a:lnSpc>
            <a:spcBef>
              <a:spcPct val="0"/>
            </a:spcBef>
            <a:spcAft>
              <a:spcPct val="15000"/>
            </a:spcAft>
            <a:buChar char="•"/>
          </a:pPr>
          <a:r>
            <a:rPr lang="es-ES" sz="1200" kern="1200" dirty="0"/>
            <a:t>A pesar de no encontrar afectación significativa del FVC o del FEV1 en la mayoría de los pacientes, encontramos una DLCO reducida en un porcentaje importante de los mismos.</a:t>
          </a:r>
        </a:p>
      </dsp:txBody>
      <dsp:txXfrm>
        <a:off x="0" y="372334"/>
        <a:ext cx="7173416" cy="103761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7C7E5782-D618-4F66-A7C6-94FB11F89930}" type="datetimeFigureOut">
              <a:rPr lang="es-ES" smtClean="0"/>
              <a:t>8/9/21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7E5782-D618-4F66-A7C6-94FB11F89930}" type="datetimeFigureOut">
              <a:rPr lang="es-ES" smtClean="0"/>
              <a:t>8/9/21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7C7E5782-D618-4F66-A7C6-94FB11F89930}" type="datetimeFigureOut">
              <a:rPr lang="es-ES" smtClean="0"/>
              <a:t>8/9/21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7C7E5782-D618-4F66-A7C6-94FB11F89930}" type="datetimeFigureOut">
              <a:rPr lang="es-ES" smtClean="0"/>
              <a:t>8/9/21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7C7E5782-D618-4F66-A7C6-94FB11F89930}" type="datetimeFigureOut">
              <a:rPr lang="es-ES" smtClean="0"/>
              <a:t>8/9/21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7C7E5782-D618-4F66-A7C6-94FB11F89930}" type="datetimeFigureOut">
              <a:rPr lang="es-ES" smtClean="0"/>
              <a:t>8/9/21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C7E5782-D618-4F66-A7C6-94FB11F89930}" type="datetimeFigureOut">
              <a:rPr lang="es-ES" smtClean="0"/>
              <a:t>8/9/21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t>8/9/21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t>8/9/21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7E5782-D618-4F66-A7C6-94FB11F89930}" type="datetimeFigureOut">
              <a:rPr lang="es-ES" smtClean="0"/>
              <a:t>8/9/21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7E5782-D618-4F66-A7C6-94FB11F89930}" type="datetimeFigureOut">
              <a:rPr lang="es-ES" smtClean="0"/>
              <a:t>8/9/21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C7E5782-D618-4F66-A7C6-94FB11F89930}" type="datetimeFigureOut">
              <a:rPr lang="es-ES" smtClean="0"/>
              <a:t>8/9/21</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EC4E3AD-9C44-4EB0-AE14-9F2DB45AD87E}"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diagramLayout" Target="../diagrams/layout3.xml"/><Relationship Id="rId7" Type="http://schemas.openxmlformats.org/officeDocument/2006/relationships/chart" Target="../charts/chart1.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chart" Target="../charts/char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87658EC2-492C-9B45-ADB4-0015AD6DCD46}"/>
              </a:ext>
            </a:extLst>
          </p:cNvPr>
          <p:cNvSpPr/>
          <p:nvPr/>
        </p:nvSpPr>
        <p:spPr>
          <a:xfrm>
            <a:off x="458924" y="0"/>
            <a:ext cx="8226152" cy="646331"/>
          </a:xfrm>
          <a:prstGeom prst="rect">
            <a:avLst/>
          </a:prstGeom>
        </p:spPr>
        <p:txBody>
          <a:bodyPr wrap="square">
            <a:spAutoFit/>
          </a:bodyPr>
          <a:lstStyle/>
          <a:p>
            <a:pPr algn="ctr"/>
            <a:r>
              <a:rPr lang="es-ES" dirty="0">
                <a:solidFill>
                  <a:schemeClr val="accent6">
                    <a:lumMod val="50000"/>
                  </a:schemeClr>
                </a:solidFill>
                <a:latin typeface="Arial Rounded MT Bold" panose="020F0704030504030204" pitchFamily="34" charset="77"/>
              </a:rPr>
              <a:t>SECUELAS CLÍNICAS Y FUNCIONALES EN PACIENTES POSTCOVID DEL HOSPITAL DE JEREZ DE LA FRONTERA</a:t>
            </a:r>
          </a:p>
        </p:txBody>
      </p:sp>
      <p:sp>
        <p:nvSpPr>
          <p:cNvPr id="3" name="Rectángulo 2">
            <a:extLst>
              <a:ext uri="{FF2B5EF4-FFF2-40B4-BE49-F238E27FC236}">
                <a16:creationId xmlns:a16="http://schemas.microsoft.com/office/drawing/2014/main" id="{EC287EF1-7999-4941-860E-94323C8CF220}"/>
              </a:ext>
            </a:extLst>
          </p:cNvPr>
          <p:cNvSpPr/>
          <p:nvPr/>
        </p:nvSpPr>
        <p:spPr>
          <a:xfrm>
            <a:off x="1052736" y="555526"/>
            <a:ext cx="7038528" cy="261610"/>
          </a:xfrm>
          <a:prstGeom prst="rect">
            <a:avLst/>
          </a:prstGeom>
        </p:spPr>
        <p:txBody>
          <a:bodyPr wrap="square">
            <a:spAutoFit/>
          </a:bodyPr>
          <a:lstStyle/>
          <a:p>
            <a:pPr algn="ctr"/>
            <a:r>
              <a:rPr lang="es-ES" sz="1050" dirty="0">
                <a:latin typeface="Times New Roman" panose="02020603050405020304" pitchFamily="18" charset="0"/>
                <a:ea typeface="Calibri" panose="020F0502020204030204" pitchFamily="34" charset="0"/>
                <a:cs typeface="Times New Roman" panose="02020603050405020304" pitchFamily="18" charset="0"/>
              </a:rPr>
              <a:t>María del Pilar Lobato de la Sierra, María del Pilar Muñoz Zara, Catherine González Pérez, Sara Rivera Gómez.</a:t>
            </a:r>
            <a:endParaRPr lang="es-ES" sz="105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ángulo 3">
            <a:extLst>
              <a:ext uri="{FF2B5EF4-FFF2-40B4-BE49-F238E27FC236}">
                <a16:creationId xmlns:a16="http://schemas.microsoft.com/office/drawing/2014/main" id="{83B1498A-364D-2B4E-9C3F-E50D4BF173FA}"/>
              </a:ext>
            </a:extLst>
          </p:cNvPr>
          <p:cNvSpPr/>
          <p:nvPr/>
        </p:nvSpPr>
        <p:spPr>
          <a:xfrm>
            <a:off x="1520788" y="686331"/>
            <a:ext cx="6102424" cy="461665"/>
          </a:xfrm>
          <a:prstGeom prst="rect">
            <a:avLst/>
          </a:prstGeom>
        </p:spPr>
        <p:txBody>
          <a:bodyPr wrap="square">
            <a:spAutoFit/>
          </a:bodyPr>
          <a:lstStyle/>
          <a:p>
            <a:pPr algn="ctr"/>
            <a:r>
              <a:rPr lang="es-ES" sz="1100" b="1" dirty="0">
                <a:latin typeface="Times New Roman" panose="02020603050405020304" pitchFamily="18" charset="0"/>
                <a:ea typeface="Calibri" panose="020F0502020204030204" pitchFamily="34" charset="0"/>
                <a:cs typeface="Times New Roman" panose="02020603050405020304" pitchFamily="18" charset="0"/>
              </a:rPr>
              <a:t>UCG de Neumología del Hospital </a:t>
            </a:r>
            <a:r>
              <a:rPr lang="es-ES" sz="1050" b="1" dirty="0">
                <a:latin typeface="Times New Roman" panose="02020603050405020304" pitchFamily="18" charset="0"/>
                <a:ea typeface="Calibri" panose="020F0502020204030204" pitchFamily="34" charset="0"/>
                <a:cs typeface="Times New Roman" panose="02020603050405020304" pitchFamily="18" charset="0"/>
              </a:rPr>
              <a:t>Universitario</a:t>
            </a:r>
            <a:r>
              <a:rPr lang="es-ES" sz="1100" b="1" dirty="0">
                <a:latin typeface="Times New Roman" panose="02020603050405020304" pitchFamily="18" charset="0"/>
                <a:ea typeface="Calibri" panose="020F0502020204030204" pitchFamily="34" charset="0"/>
                <a:cs typeface="Times New Roman" panose="02020603050405020304" pitchFamily="18" charset="0"/>
              </a:rPr>
              <a:t> de Jerez de la Frontera</a:t>
            </a:r>
            <a:r>
              <a:rPr lang="es-ES" sz="1200" dirty="0">
                <a:latin typeface="Times New Roman" panose="02020603050405020304" pitchFamily="18" charset="0"/>
                <a:ea typeface="Calibri" panose="020F0502020204030204" pitchFamily="34" charset="0"/>
                <a:cs typeface="Times New Roman" panose="02020603050405020304" pitchFamily="18" charset="0"/>
              </a:rPr>
              <a:t>.</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r>
              <a:rPr lang="es-ES" sz="1200" dirty="0">
                <a:latin typeface="Times New Roman" panose="02020603050405020304" pitchFamily="18" charset="0"/>
                <a:ea typeface="Calibri" panose="020F0502020204030204" pitchFamily="34" charset="0"/>
                <a:cs typeface="Times New Roman" panose="02020603050405020304" pitchFamily="18" charset="0"/>
              </a:rPr>
              <a:t> </a:t>
            </a:r>
            <a:endParaRPr lang="es-ES" sz="1200"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Diagrama 5">
            <a:extLst>
              <a:ext uri="{FF2B5EF4-FFF2-40B4-BE49-F238E27FC236}">
                <a16:creationId xmlns:a16="http://schemas.microsoft.com/office/drawing/2014/main" id="{15CC5452-5614-9D4A-B717-5544AD2BF3E3}"/>
              </a:ext>
            </a:extLst>
          </p:cNvPr>
          <p:cNvGraphicFramePr/>
          <p:nvPr>
            <p:extLst>
              <p:ext uri="{D42A27DB-BD31-4B8C-83A1-F6EECF244321}">
                <p14:modId xmlns:p14="http://schemas.microsoft.com/office/powerpoint/2010/main" val="3517373485"/>
              </p:ext>
            </p:extLst>
          </p:nvPr>
        </p:nvGraphicFramePr>
        <p:xfrm>
          <a:off x="539552" y="987574"/>
          <a:ext cx="7990792" cy="11785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a 6">
            <a:extLst>
              <a:ext uri="{FF2B5EF4-FFF2-40B4-BE49-F238E27FC236}">
                <a16:creationId xmlns:a16="http://schemas.microsoft.com/office/drawing/2014/main" id="{84FCE382-0CB4-114A-B7CD-67845A3A4CF0}"/>
              </a:ext>
            </a:extLst>
          </p:cNvPr>
          <p:cNvGraphicFramePr/>
          <p:nvPr>
            <p:extLst>
              <p:ext uri="{D42A27DB-BD31-4B8C-83A1-F6EECF244321}">
                <p14:modId xmlns:p14="http://schemas.microsoft.com/office/powerpoint/2010/main" val="774068410"/>
              </p:ext>
            </p:extLst>
          </p:nvPr>
        </p:nvGraphicFramePr>
        <p:xfrm>
          <a:off x="613656" y="2166124"/>
          <a:ext cx="3600400" cy="188798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8" name="Tabla 6">
            <a:extLst>
              <a:ext uri="{FF2B5EF4-FFF2-40B4-BE49-F238E27FC236}">
                <a16:creationId xmlns:a16="http://schemas.microsoft.com/office/drawing/2014/main" id="{60284FB2-73C0-904F-AAB6-BBC59E51EB7D}"/>
              </a:ext>
            </a:extLst>
          </p:cNvPr>
          <p:cNvGraphicFramePr>
            <a:graphicFrameLocks noGrp="1"/>
          </p:cNvGraphicFramePr>
          <p:nvPr>
            <p:extLst>
              <p:ext uri="{D42A27DB-BD31-4B8C-83A1-F6EECF244321}">
                <p14:modId xmlns:p14="http://schemas.microsoft.com/office/powerpoint/2010/main" val="1540460185"/>
              </p:ext>
            </p:extLst>
          </p:nvPr>
        </p:nvGraphicFramePr>
        <p:xfrm>
          <a:off x="4427985" y="2220555"/>
          <a:ext cx="3927214" cy="2367421"/>
        </p:xfrm>
        <a:graphic>
          <a:graphicData uri="http://schemas.openxmlformats.org/drawingml/2006/table">
            <a:tbl>
              <a:tblPr firstRow="1" lastRow="1">
                <a:tableStyleId>{93296810-A885-4BE3-A3E7-6D5BEEA58F35}</a:tableStyleId>
              </a:tblPr>
              <a:tblGrid>
                <a:gridCol w="2352065">
                  <a:extLst>
                    <a:ext uri="{9D8B030D-6E8A-4147-A177-3AD203B41FA5}">
                      <a16:colId xmlns:a16="http://schemas.microsoft.com/office/drawing/2014/main" val="20000"/>
                    </a:ext>
                  </a:extLst>
                </a:gridCol>
                <a:gridCol w="1575149">
                  <a:extLst>
                    <a:ext uri="{9D8B030D-6E8A-4147-A177-3AD203B41FA5}">
                      <a16:colId xmlns:a16="http://schemas.microsoft.com/office/drawing/2014/main" val="20001"/>
                    </a:ext>
                  </a:extLst>
                </a:gridCol>
              </a:tblGrid>
              <a:tr h="436789">
                <a:tc gridSpan="2">
                  <a:txBody>
                    <a:bodyPr/>
                    <a:lstStyle/>
                    <a:p>
                      <a:pPr algn="ctr"/>
                      <a:r>
                        <a:rPr lang="es-ES" sz="1200" noProof="0" dirty="0"/>
                        <a:t>Descripción de la población </a:t>
                      </a:r>
                    </a:p>
                    <a:p>
                      <a:pPr algn="ctr"/>
                      <a:r>
                        <a:rPr lang="es-ES" sz="1000" noProof="0" dirty="0"/>
                        <a:t>(N = 59)</a:t>
                      </a:r>
                      <a:endParaRPr lang="es-ES" sz="1000" noProof="0" dirty="0">
                        <a:solidFill>
                          <a:srgbClr val="024F70"/>
                        </a:solidFill>
                        <a:latin typeface="Montserrat" panose="00000500000000000000" pitchFamily="2" charset="0"/>
                        <a:cs typeface="Arial" panose="020B0604020202020204" pitchFamily="34" charset="0"/>
                      </a:endParaRPr>
                    </a:p>
                  </a:txBody>
                  <a:tcPr marL="43384" marR="43384" marT="21589" marB="21589">
                    <a:solidFill>
                      <a:schemeClr val="accent6"/>
                    </a:solidFill>
                  </a:tcPr>
                </a:tc>
                <a:tc hMerge="1">
                  <a:txBody>
                    <a:bodyPr/>
                    <a:lstStyle/>
                    <a:p>
                      <a:pPr algn="r"/>
                      <a:endParaRPr lang="en-US" sz="3000" dirty="0">
                        <a:solidFill>
                          <a:srgbClr val="0460A9"/>
                        </a:solidFill>
                        <a:latin typeface="Arial" panose="020B0604020202020204" pitchFamily="34" charset="0"/>
                        <a:cs typeface="Arial" panose="020B0604020202020204" pitchFamily="34" charset="0"/>
                      </a:endParaRPr>
                    </a:p>
                  </a:txBody>
                  <a:tcPr marL="84896" marR="84896" marT="45006" marB="45006">
                    <a:lnL w="12700" cmpd="sng">
                      <a:noFill/>
                      <a:prstDash val="solid"/>
                    </a:lnL>
                    <a:lnR w="12700" cmpd="sng">
                      <a:noFill/>
                      <a:prstDash val="solid"/>
                    </a:lnR>
                    <a:lnT w="12700" cmpd="sng">
                      <a:noFill/>
                      <a:prstDash val="solid"/>
                    </a:lnT>
                    <a:lnB w="19050" cap="flat" cmpd="sng" algn="ctr">
                      <a:solidFill>
                        <a:srgbClr val="0460A9"/>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243311">
                <a:tc>
                  <a:txBody>
                    <a:bodyPr/>
                    <a:lstStyle/>
                    <a:p>
                      <a:pPr algn="l"/>
                      <a:r>
                        <a:rPr lang="es-ES" sz="1200" noProof="0" dirty="0"/>
                        <a:t>Edad,</a:t>
                      </a:r>
                      <a:r>
                        <a:rPr lang="es-ES" sz="1200" baseline="0" noProof="0" dirty="0"/>
                        <a:t> años, media</a:t>
                      </a:r>
                      <a:endParaRPr lang="es-ES" sz="1200" b="0" noProof="0" dirty="0">
                        <a:solidFill>
                          <a:srgbClr val="024F70"/>
                        </a:solidFill>
                        <a:latin typeface="Montserrat" panose="00000500000000000000" pitchFamily="2" charset="0"/>
                        <a:cs typeface="Arial" panose="020B0604020202020204" pitchFamily="34" charset="0"/>
                      </a:endParaRPr>
                    </a:p>
                  </a:txBody>
                  <a:tcPr marL="43384" marR="43384" marT="21589" marB="21589" anchor="ctr">
                    <a:solidFill>
                      <a:schemeClr val="accent5">
                        <a:lumMod val="40000"/>
                        <a:lumOff val="60000"/>
                      </a:schemeClr>
                    </a:solidFill>
                  </a:tcPr>
                </a:tc>
                <a:tc>
                  <a:txBody>
                    <a:bodyPr/>
                    <a:lstStyle/>
                    <a:p>
                      <a:pPr algn="ctr"/>
                      <a:r>
                        <a:rPr lang="es-ES" sz="1200" noProof="0" dirty="0">
                          <a:solidFill>
                            <a:schemeClr val="tx1"/>
                          </a:solidFill>
                          <a:latin typeface="Montserrat" panose="00000500000000000000" pitchFamily="2" charset="0"/>
                          <a:cs typeface="Arial" panose="020B0604020202020204" pitchFamily="34" charset="0"/>
                        </a:rPr>
                        <a:t>59,7</a:t>
                      </a:r>
                    </a:p>
                  </a:txBody>
                  <a:tcPr marL="43384" marR="43384" marT="21589" marB="21589" anchor="ctr">
                    <a:solidFill>
                      <a:schemeClr val="accent5">
                        <a:lumMod val="40000"/>
                        <a:lumOff val="60000"/>
                      </a:schemeClr>
                    </a:solidFill>
                  </a:tcPr>
                </a:tc>
                <a:extLst>
                  <a:ext uri="{0D108BD9-81ED-4DB2-BD59-A6C34878D82A}">
                    <a16:rowId xmlns:a16="http://schemas.microsoft.com/office/drawing/2014/main" val="10002"/>
                  </a:ext>
                </a:extLst>
              </a:tr>
              <a:tr h="243311">
                <a:tc>
                  <a:txBody>
                    <a:bodyPr/>
                    <a:lstStyle/>
                    <a:p>
                      <a:pPr marL="0" lvl="0" indent="-947394" algn="l"/>
                      <a:r>
                        <a:rPr lang="es-ES" sz="1200" b="0" noProof="0" dirty="0">
                          <a:solidFill>
                            <a:schemeClr val="tx1"/>
                          </a:solidFill>
                          <a:latin typeface="Montserrat" panose="00000500000000000000" pitchFamily="2" charset="0"/>
                          <a:cs typeface="Arial" panose="020B0604020202020204" pitchFamily="34" charset="0"/>
                        </a:rPr>
                        <a:t>Sexo (%)</a:t>
                      </a:r>
                    </a:p>
                  </a:txBody>
                  <a:tcPr marL="43384" marR="43384" marT="21589" marB="21589" anchor="ctr">
                    <a:solidFill>
                      <a:schemeClr val="accent5">
                        <a:lumMod val="40000"/>
                        <a:lumOff val="60000"/>
                      </a:schemeClr>
                    </a:solidFill>
                  </a:tcPr>
                </a:tc>
                <a:tc>
                  <a:txBody>
                    <a:bodyPr/>
                    <a:lstStyle/>
                    <a:p>
                      <a:pPr algn="ctr">
                        <a:lnSpc>
                          <a:spcPct val="115000"/>
                        </a:lnSpc>
                        <a:spcAft>
                          <a:spcPts val="0"/>
                        </a:spcAft>
                      </a:pPr>
                      <a:r>
                        <a:rPr lang="es-ES" sz="1200" kern="1200" noProof="0" dirty="0">
                          <a:solidFill>
                            <a:schemeClr val="tx1"/>
                          </a:solidFill>
                          <a:latin typeface="Montserrat" panose="00000500000000000000" pitchFamily="2" charset="0"/>
                          <a:ea typeface="+mn-ea"/>
                          <a:cs typeface="Arial" panose="020B0604020202020204" pitchFamily="34" charset="0"/>
                        </a:rPr>
                        <a:t>54%</a:t>
                      </a:r>
                      <a:r>
                        <a:rPr lang="es-ES" sz="1200" b="0" i="0" kern="1200" dirty="0">
                          <a:solidFill>
                            <a:schemeClr val="dk1"/>
                          </a:solidFill>
                          <a:effectLst/>
                          <a:latin typeface="+mn-lt"/>
                          <a:ea typeface="+mn-ea"/>
                          <a:cs typeface="+mn-cs"/>
                        </a:rPr>
                        <a:t>♂</a:t>
                      </a:r>
                      <a:r>
                        <a:rPr lang="es-ES" sz="1200" kern="1200" noProof="0" dirty="0">
                          <a:solidFill>
                            <a:schemeClr val="tx1"/>
                          </a:solidFill>
                          <a:latin typeface="Montserrat" panose="00000500000000000000" pitchFamily="2" charset="0"/>
                          <a:ea typeface="+mn-ea"/>
                          <a:cs typeface="Arial" panose="020B0604020202020204" pitchFamily="34" charset="0"/>
                        </a:rPr>
                        <a:t>, 46%</a:t>
                      </a:r>
                      <a:r>
                        <a:rPr lang="es-ES" sz="1200" b="0" i="0" kern="1200" dirty="0">
                          <a:solidFill>
                            <a:schemeClr val="dk1"/>
                          </a:solidFill>
                          <a:effectLst/>
                          <a:latin typeface="+mn-lt"/>
                          <a:ea typeface="+mn-ea"/>
                          <a:cs typeface="+mn-cs"/>
                        </a:rPr>
                        <a:t>♀</a:t>
                      </a:r>
                      <a:endParaRPr lang="es-ES" sz="1200" kern="1200" noProof="0" dirty="0">
                        <a:solidFill>
                          <a:schemeClr val="tx1"/>
                        </a:solidFill>
                        <a:latin typeface="Montserrat" panose="00000500000000000000" pitchFamily="2" charset="0"/>
                        <a:ea typeface="+mn-ea"/>
                        <a:cs typeface="Arial" panose="020B0604020202020204" pitchFamily="34" charset="0"/>
                      </a:endParaRPr>
                    </a:p>
                  </a:txBody>
                  <a:tcPr marL="22717" marR="22717" marT="0" marB="0" anchor="ctr">
                    <a:solidFill>
                      <a:schemeClr val="accent5">
                        <a:lumMod val="40000"/>
                        <a:lumOff val="60000"/>
                      </a:schemeClr>
                    </a:solidFill>
                  </a:tcPr>
                </a:tc>
                <a:extLst>
                  <a:ext uri="{0D108BD9-81ED-4DB2-BD59-A6C34878D82A}">
                    <a16:rowId xmlns:a16="http://schemas.microsoft.com/office/drawing/2014/main" val="10004"/>
                  </a:ext>
                </a:extLst>
              </a:tr>
              <a:tr h="243311">
                <a:tc>
                  <a:txBody>
                    <a:bodyPr/>
                    <a:lstStyle/>
                    <a:p>
                      <a:pPr algn="l"/>
                      <a:r>
                        <a:rPr lang="es-ES" sz="1200" b="0" noProof="0" dirty="0">
                          <a:solidFill>
                            <a:sysClr val="windowText" lastClr="000000"/>
                          </a:solidFill>
                        </a:rPr>
                        <a:t>Tabaquismo (activo o previo) (%)</a:t>
                      </a:r>
                      <a:endParaRPr lang="es-ES" sz="1200" b="0" noProof="0" dirty="0">
                        <a:solidFill>
                          <a:sysClr val="windowText" lastClr="000000"/>
                        </a:solidFill>
                        <a:latin typeface="Montserrat" panose="00000500000000000000" pitchFamily="2" charset="0"/>
                        <a:cs typeface="Arial" panose="020B0604020202020204" pitchFamily="34" charset="0"/>
                      </a:endParaRPr>
                    </a:p>
                  </a:txBody>
                  <a:tcPr marL="43384" marR="43384" marT="21589" marB="21589" anchor="ctr">
                    <a:solidFill>
                      <a:schemeClr val="accent5">
                        <a:lumMod val="40000"/>
                        <a:lumOff val="60000"/>
                      </a:schemeClr>
                    </a:solidFill>
                  </a:tcPr>
                </a:tc>
                <a:tc>
                  <a:txBody>
                    <a:bodyPr/>
                    <a:lstStyle/>
                    <a:p>
                      <a:pPr algn="ctr"/>
                      <a:r>
                        <a:rPr lang="es-ES" sz="1200" noProof="0" dirty="0"/>
                        <a:t>22%</a:t>
                      </a:r>
                      <a:endParaRPr lang="es-ES" sz="1200" noProof="0" dirty="0">
                        <a:solidFill>
                          <a:srgbClr val="024F70"/>
                        </a:solidFill>
                        <a:latin typeface="Montserrat" panose="00000500000000000000" pitchFamily="2" charset="0"/>
                        <a:cs typeface="Arial" panose="020B0604020202020204" pitchFamily="34" charset="0"/>
                      </a:endParaRPr>
                    </a:p>
                  </a:txBody>
                  <a:tcPr marL="43384" marR="43384" marT="21589" marB="21589" anchor="ctr">
                    <a:solidFill>
                      <a:schemeClr val="accent5">
                        <a:lumMod val="40000"/>
                        <a:lumOff val="60000"/>
                      </a:schemeClr>
                    </a:solidFill>
                  </a:tcPr>
                </a:tc>
                <a:extLst>
                  <a:ext uri="{0D108BD9-81ED-4DB2-BD59-A6C34878D82A}">
                    <a16:rowId xmlns:a16="http://schemas.microsoft.com/office/drawing/2014/main" val="10007"/>
                  </a:ext>
                </a:extLst>
              </a:tr>
              <a:tr h="243311">
                <a:tc>
                  <a:txBody>
                    <a:bodyPr/>
                    <a:lstStyle/>
                    <a:p>
                      <a:pPr algn="l"/>
                      <a:r>
                        <a:rPr lang="es-ES" sz="1200" noProof="0" dirty="0"/>
                        <a:t>Patología pulmonar previa (%)</a:t>
                      </a:r>
                      <a:endParaRPr lang="es-ES" sz="1200" b="0" noProof="0" dirty="0">
                        <a:solidFill>
                          <a:srgbClr val="024F70"/>
                        </a:solidFill>
                        <a:latin typeface="Montserrat" panose="00000500000000000000" pitchFamily="2" charset="0"/>
                        <a:cs typeface="Arial" panose="020B0604020202020204" pitchFamily="34" charset="0"/>
                      </a:endParaRPr>
                    </a:p>
                  </a:txBody>
                  <a:tcPr marL="43384" marR="43384" marT="21589" marB="21589" anchor="ctr">
                    <a:solidFill>
                      <a:schemeClr val="accent5">
                        <a:lumMod val="40000"/>
                        <a:lumOff val="60000"/>
                      </a:schemeClr>
                    </a:solidFill>
                  </a:tcPr>
                </a:tc>
                <a:tc>
                  <a:txBody>
                    <a:bodyPr/>
                    <a:lstStyle/>
                    <a:p>
                      <a:pPr algn="ctr"/>
                      <a:r>
                        <a:rPr lang="es-ES" sz="1200" noProof="0" dirty="0"/>
                        <a:t>11,8%</a:t>
                      </a:r>
                      <a:endParaRPr lang="es-ES" sz="1200" noProof="0" dirty="0">
                        <a:solidFill>
                          <a:srgbClr val="024F70"/>
                        </a:solidFill>
                        <a:latin typeface="Montserrat" panose="00000500000000000000" pitchFamily="2" charset="0"/>
                        <a:cs typeface="Arial" panose="020B0604020202020204" pitchFamily="34" charset="0"/>
                      </a:endParaRPr>
                    </a:p>
                  </a:txBody>
                  <a:tcPr marL="43384" marR="43384" marT="21589" marB="21589" anchor="ctr">
                    <a:solidFill>
                      <a:schemeClr val="accent5">
                        <a:lumMod val="40000"/>
                        <a:lumOff val="60000"/>
                      </a:schemeClr>
                    </a:solidFill>
                  </a:tcPr>
                </a:tc>
                <a:extLst>
                  <a:ext uri="{0D108BD9-81ED-4DB2-BD59-A6C34878D82A}">
                    <a16:rowId xmlns:a16="http://schemas.microsoft.com/office/drawing/2014/main" val="10010"/>
                  </a:ext>
                </a:extLst>
              </a:tr>
              <a:tr h="243311">
                <a:tc>
                  <a:txBody>
                    <a:bodyPr/>
                    <a:lstStyle/>
                    <a:p>
                      <a:pPr algn="l"/>
                      <a:r>
                        <a:rPr lang="es-ES" sz="1200" b="0" noProof="0" dirty="0">
                          <a:solidFill>
                            <a:schemeClr val="tx1"/>
                          </a:solidFill>
                        </a:rPr>
                        <a:t>Patología cardiaca previa (%)</a:t>
                      </a:r>
                      <a:endParaRPr lang="es-ES" sz="1200" b="0" noProof="0" dirty="0">
                        <a:solidFill>
                          <a:schemeClr val="tx1"/>
                        </a:solidFill>
                        <a:latin typeface="+mj-lt"/>
                        <a:cs typeface="Arial" panose="020B0604020202020204" pitchFamily="34" charset="0"/>
                      </a:endParaRPr>
                    </a:p>
                  </a:txBody>
                  <a:tcPr marL="43384" marR="43384" marT="21589" marB="21589" anchor="ctr">
                    <a:solidFill>
                      <a:schemeClr val="accent5">
                        <a:lumMod val="40000"/>
                        <a:lumOff val="60000"/>
                      </a:schemeClr>
                    </a:solidFill>
                  </a:tcPr>
                </a:tc>
                <a:tc>
                  <a:txBody>
                    <a:bodyPr/>
                    <a:lstStyle/>
                    <a:p>
                      <a:pPr algn="ctr"/>
                      <a:r>
                        <a:rPr lang="es-ES" sz="1200" kern="1200" dirty="0">
                          <a:solidFill>
                            <a:schemeClr val="dk1"/>
                          </a:solidFill>
                          <a:effectLst/>
                        </a:rPr>
                        <a:t>8,4%</a:t>
                      </a:r>
                      <a:endParaRPr lang="es-ES" sz="1200" kern="1200" dirty="0">
                        <a:solidFill>
                          <a:schemeClr val="dk1"/>
                        </a:solidFill>
                        <a:effectLst/>
                        <a:latin typeface="+mn-lt"/>
                        <a:ea typeface="+mn-ea"/>
                        <a:cs typeface="+mn-cs"/>
                      </a:endParaRPr>
                    </a:p>
                  </a:txBody>
                  <a:tcPr marL="43384" marR="43384" marT="21589" marB="21589" anchor="ctr">
                    <a:solidFill>
                      <a:schemeClr val="accent5">
                        <a:lumMod val="40000"/>
                        <a:lumOff val="60000"/>
                      </a:schemeClr>
                    </a:solidFill>
                  </a:tcPr>
                </a:tc>
                <a:extLst>
                  <a:ext uri="{0D108BD9-81ED-4DB2-BD59-A6C34878D82A}">
                    <a16:rowId xmlns:a16="http://schemas.microsoft.com/office/drawing/2014/main" val="855239088"/>
                  </a:ext>
                </a:extLst>
              </a:tr>
              <a:tr h="243311">
                <a:tc>
                  <a:txBody>
                    <a:bodyPr/>
                    <a:lstStyle/>
                    <a:p>
                      <a:pPr algn="l"/>
                      <a:r>
                        <a:rPr lang="es-ES" sz="1200" b="0" noProof="0" dirty="0">
                          <a:solidFill>
                            <a:schemeClr val="tx1"/>
                          </a:solidFill>
                        </a:rPr>
                        <a:t>FEV1%, media</a:t>
                      </a:r>
                    </a:p>
                  </a:txBody>
                  <a:tcPr marL="43384" marR="43384" marT="21589" marB="21589" anchor="ctr">
                    <a:solidFill>
                      <a:schemeClr val="accent5">
                        <a:lumMod val="40000"/>
                        <a:lumOff val="60000"/>
                      </a:schemeClr>
                    </a:solidFill>
                  </a:tcPr>
                </a:tc>
                <a:tc>
                  <a:txBody>
                    <a:bodyPr/>
                    <a:lstStyle/>
                    <a:p>
                      <a:pPr algn="ctr"/>
                      <a:r>
                        <a:rPr lang="es-ES" sz="1200" noProof="0" dirty="0">
                          <a:solidFill>
                            <a:schemeClr val="tx1"/>
                          </a:solidFill>
                        </a:rPr>
                        <a:t>104%</a:t>
                      </a:r>
                      <a:endParaRPr lang="es-ES" sz="1200" noProof="0" dirty="0">
                        <a:solidFill>
                          <a:schemeClr val="tx1"/>
                        </a:solidFill>
                        <a:latin typeface="+mj-lt"/>
                        <a:cs typeface="Arial" panose="020B0604020202020204" pitchFamily="34" charset="0"/>
                      </a:endParaRPr>
                    </a:p>
                  </a:txBody>
                  <a:tcPr marL="43384" marR="43384" marT="21589" marB="21589" anchor="ctr">
                    <a:solidFill>
                      <a:schemeClr val="accent5">
                        <a:lumMod val="40000"/>
                        <a:lumOff val="60000"/>
                      </a:schemeClr>
                    </a:solidFill>
                  </a:tcPr>
                </a:tc>
                <a:extLst>
                  <a:ext uri="{0D108BD9-81ED-4DB2-BD59-A6C34878D82A}">
                    <a16:rowId xmlns:a16="http://schemas.microsoft.com/office/drawing/2014/main" val="1370778778"/>
                  </a:ext>
                </a:extLst>
              </a:tr>
              <a:tr h="243311">
                <a:tc>
                  <a:txBody>
                    <a:bodyPr/>
                    <a:lstStyle/>
                    <a:p>
                      <a:pPr algn="l"/>
                      <a:r>
                        <a:rPr lang="es-ES" sz="1200" b="0" noProof="0" dirty="0">
                          <a:solidFill>
                            <a:schemeClr val="tx1"/>
                          </a:solidFill>
                        </a:rPr>
                        <a:t>FVC%, media</a:t>
                      </a:r>
                    </a:p>
                  </a:txBody>
                  <a:tcPr marL="43384" marR="43384" marT="21589" marB="21589" anchor="ctr">
                    <a:solidFill>
                      <a:schemeClr val="accent5">
                        <a:lumMod val="40000"/>
                        <a:lumOff val="60000"/>
                      </a:schemeClr>
                    </a:solidFill>
                  </a:tcPr>
                </a:tc>
                <a:tc>
                  <a:txBody>
                    <a:bodyPr/>
                    <a:lstStyle/>
                    <a:p>
                      <a:pPr algn="ctr"/>
                      <a:r>
                        <a:rPr lang="es-ES" sz="1200" noProof="0" dirty="0">
                          <a:solidFill>
                            <a:schemeClr val="tx1"/>
                          </a:solidFill>
                          <a:latin typeface="+mj-lt"/>
                          <a:cs typeface="Arial" panose="020B0604020202020204" pitchFamily="34" charset="0"/>
                        </a:rPr>
                        <a:t>98%</a:t>
                      </a:r>
                    </a:p>
                  </a:txBody>
                  <a:tcPr marL="43384" marR="43384" marT="21589" marB="21589" anchor="ctr">
                    <a:solidFill>
                      <a:schemeClr val="accent5">
                        <a:lumMod val="40000"/>
                        <a:lumOff val="60000"/>
                      </a:schemeClr>
                    </a:solidFill>
                  </a:tcPr>
                </a:tc>
                <a:extLst>
                  <a:ext uri="{0D108BD9-81ED-4DB2-BD59-A6C34878D82A}">
                    <a16:rowId xmlns:a16="http://schemas.microsoft.com/office/drawing/2014/main" val="2537140639"/>
                  </a:ext>
                </a:extLst>
              </a:tr>
              <a:tr h="227455">
                <a:tc gridSpan="2">
                  <a:txBody>
                    <a:bodyPr/>
                    <a:lstStyle/>
                    <a:p>
                      <a:pPr marL="0" marR="0" lvl="0" indent="0" algn="l" defTabSz="1299454" rtl="0" eaLnBrk="1" fontAlgn="auto" latinLnBrk="0" hangingPunct="1">
                        <a:lnSpc>
                          <a:spcPct val="100000"/>
                        </a:lnSpc>
                        <a:spcBef>
                          <a:spcPts val="0"/>
                        </a:spcBef>
                        <a:spcAft>
                          <a:spcPts val="0"/>
                        </a:spcAft>
                        <a:buClrTx/>
                        <a:buSzTx/>
                        <a:buFontTx/>
                        <a:buNone/>
                        <a:tabLst/>
                        <a:defRPr/>
                      </a:pPr>
                      <a:endParaRPr lang="es-ES" sz="800" b="0" i="0" u="none" strike="noStrike" kern="1200" baseline="0" dirty="0">
                        <a:solidFill>
                          <a:srgbClr val="024F70"/>
                        </a:solidFill>
                        <a:latin typeface="Montserrat" panose="00000500000000000000" pitchFamily="2" charset="0"/>
                        <a:ea typeface="+mn-ea"/>
                        <a:cs typeface="+mn-cs"/>
                      </a:endParaRPr>
                    </a:p>
                  </a:txBody>
                  <a:tcPr marL="43384" marR="43384" marT="21589" marB="21589">
                    <a:solidFill>
                      <a:schemeClr val="accent6">
                        <a:lumMod val="60000"/>
                        <a:lumOff val="40000"/>
                      </a:schemeClr>
                    </a:solidFill>
                  </a:tcPr>
                </a:tc>
                <a:tc hMerge="1">
                  <a:txBody>
                    <a:bodyPr/>
                    <a:lstStyle/>
                    <a:p>
                      <a:pPr algn="l"/>
                      <a:endParaRPr lang="es-ES" sz="2200" noProof="0" dirty="0">
                        <a:latin typeface="Arial" panose="020B0604020202020204" pitchFamily="34" charset="0"/>
                        <a:cs typeface="Arial" panose="020B0604020202020204" pitchFamily="34" charset="0"/>
                      </a:endParaRPr>
                    </a:p>
                  </a:txBody>
                  <a:tcPr marL="61844" marR="61844" marT="32801" marB="32801" anchor="ctr">
                    <a:lnL w="12700" cmpd="sng">
                      <a:noFill/>
                      <a:prstDash val="solid"/>
                    </a:lnL>
                    <a:lnR w="12700" cmpd="sng">
                      <a:noFill/>
                      <a:prstDash val="solid"/>
                    </a:lnR>
                    <a:lnT w="12700" cap="flat" cmpd="sng" algn="ctr">
                      <a:solidFill>
                        <a:srgbClr val="E74A2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1"/>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27AB57A4-9FDF-6241-A3C9-C90AC5A8950E}"/>
              </a:ext>
            </a:extLst>
          </p:cNvPr>
          <p:cNvGraphicFramePr/>
          <p:nvPr>
            <p:extLst>
              <p:ext uri="{D42A27DB-BD31-4B8C-83A1-F6EECF244321}">
                <p14:modId xmlns:p14="http://schemas.microsoft.com/office/powerpoint/2010/main" val="972986903"/>
              </p:ext>
            </p:extLst>
          </p:nvPr>
        </p:nvGraphicFramePr>
        <p:xfrm>
          <a:off x="985292" y="3579862"/>
          <a:ext cx="7173416" cy="14366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Gráfico 3">
            <a:extLst>
              <a:ext uri="{FF2B5EF4-FFF2-40B4-BE49-F238E27FC236}">
                <a16:creationId xmlns:a16="http://schemas.microsoft.com/office/drawing/2014/main" id="{D2D03EBC-2B2D-F04D-9DE6-2B59DB3DBA0C}"/>
              </a:ext>
            </a:extLst>
          </p:cNvPr>
          <p:cNvGraphicFramePr/>
          <p:nvPr>
            <p:extLst>
              <p:ext uri="{D42A27DB-BD31-4B8C-83A1-F6EECF244321}">
                <p14:modId xmlns:p14="http://schemas.microsoft.com/office/powerpoint/2010/main" val="148066894"/>
              </p:ext>
            </p:extLst>
          </p:nvPr>
        </p:nvGraphicFramePr>
        <p:xfrm>
          <a:off x="-176497" y="699389"/>
          <a:ext cx="3096344" cy="2857443"/>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5" name="Gráfico 4">
            <a:extLst>
              <a:ext uri="{FF2B5EF4-FFF2-40B4-BE49-F238E27FC236}">
                <a16:creationId xmlns:a16="http://schemas.microsoft.com/office/drawing/2014/main" id="{E3EA5309-7492-1A45-A293-3F8B568D3ED5}"/>
              </a:ext>
            </a:extLst>
          </p:cNvPr>
          <p:cNvGraphicFramePr/>
          <p:nvPr>
            <p:extLst>
              <p:ext uri="{D42A27DB-BD31-4B8C-83A1-F6EECF244321}">
                <p14:modId xmlns:p14="http://schemas.microsoft.com/office/powerpoint/2010/main" val="401886576"/>
              </p:ext>
            </p:extLst>
          </p:nvPr>
        </p:nvGraphicFramePr>
        <p:xfrm>
          <a:off x="2097074" y="585264"/>
          <a:ext cx="2540517" cy="334392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1" name="Gráfico 10">
            <a:extLst>
              <a:ext uri="{FF2B5EF4-FFF2-40B4-BE49-F238E27FC236}">
                <a16:creationId xmlns:a16="http://schemas.microsoft.com/office/drawing/2014/main" id="{C8FEA645-ACE5-2A49-B9A8-0C9D7732507B}"/>
              </a:ext>
            </a:extLst>
          </p:cNvPr>
          <p:cNvGraphicFramePr/>
          <p:nvPr>
            <p:extLst>
              <p:ext uri="{D42A27DB-BD31-4B8C-83A1-F6EECF244321}">
                <p14:modId xmlns:p14="http://schemas.microsoft.com/office/powerpoint/2010/main" val="465773236"/>
              </p:ext>
            </p:extLst>
          </p:nvPr>
        </p:nvGraphicFramePr>
        <p:xfrm>
          <a:off x="4459959" y="428936"/>
          <a:ext cx="3528392" cy="3127896"/>
        </p:xfrm>
        <a:graphic>
          <a:graphicData uri="http://schemas.openxmlformats.org/drawingml/2006/chart">
            <c:chart xmlns:c="http://schemas.openxmlformats.org/drawingml/2006/chart" xmlns:r="http://schemas.openxmlformats.org/officeDocument/2006/relationships" r:id="rId9"/>
          </a:graphicData>
        </a:graphic>
      </p:graphicFrame>
      <p:sp>
        <p:nvSpPr>
          <p:cNvPr id="14" name="Abrir llave 13">
            <a:extLst>
              <a:ext uri="{FF2B5EF4-FFF2-40B4-BE49-F238E27FC236}">
                <a16:creationId xmlns:a16="http://schemas.microsoft.com/office/drawing/2014/main" id="{2852B3F6-197A-AE42-8777-6A5962287992}"/>
              </a:ext>
            </a:extLst>
          </p:cNvPr>
          <p:cNvSpPr/>
          <p:nvPr/>
        </p:nvSpPr>
        <p:spPr>
          <a:xfrm>
            <a:off x="7163780" y="1392654"/>
            <a:ext cx="648072" cy="1436679"/>
          </a:xfrm>
          <a:prstGeom prst="leftBrace">
            <a:avLst/>
          </a:prstGeom>
          <a:ln>
            <a:solidFill>
              <a:schemeClr val="accent5"/>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dirty="0"/>
          </a:p>
        </p:txBody>
      </p:sp>
      <p:sp>
        <p:nvSpPr>
          <p:cNvPr id="15" name="CuadroTexto 14">
            <a:extLst>
              <a:ext uri="{FF2B5EF4-FFF2-40B4-BE49-F238E27FC236}">
                <a16:creationId xmlns:a16="http://schemas.microsoft.com/office/drawing/2014/main" id="{EAAD066F-FC65-F14C-A272-A473131B9EB1}"/>
              </a:ext>
            </a:extLst>
          </p:cNvPr>
          <p:cNvSpPr txBox="1"/>
          <p:nvPr/>
        </p:nvSpPr>
        <p:spPr>
          <a:xfrm>
            <a:off x="7487816" y="1534563"/>
            <a:ext cx="1656184" cy="1169551"/>
          </a:xfrm>
          <a:prstGeom prst="rect">
            <a:avLst/>
          </a:prstGeom>
          <a:noFill/>
        </p:spPr>
        <p:txBody>
          <a:bodyPr wrap="square" rtlCol="0">
            <a:spAutoFit/>
          </a:bodyPr>
          <a:lstStyle/>
          <a:p>
            <a:r>
              <a:rPr lang="es-ES" sz="1400" b="1" dirty="0">
                <a:solidFill>
                  <a:schemeClr val="accent5"/>
                </a:solidFill>
              </a:rPr>
              <a:t>Astenia 35,5%</a:t>
            </a:r>
          </a:p>
          <a:p>
            <a:r>
              <a:rPr lang="es-ES" sz="1400" b="1" dirty="0">
                <a:solidFill>
                  <a:schemeClr val="accent5"/>
                </a:solidFill>
              </a:rPr>
              <a:t>Disnea 18,5%</a:t>
            </a:r>
          </a:p>
          <a:p>
            <a:r>
              <a:rPr lang="es-ES" sz="1400" b="1" dirty="0">
                <a:solidFill>
                  <a:schemeClr val="accent5"/>
                </a:solidFill>
              </a:rPr>
              <a:t>Tos 12%</a:t>
            </a:r>
          </a:p>
          <a:p>
            <a:r>
              <a:rPr lang="es-ES" sz="1400" b="1" dirty="0">
                <a:solidFill>
                  <a:schemeClr val="accent5"/>
                </a:solidFill>
              </a:rPr>
              <a:t>Cefalea 5%</a:t>
            </a:r>
          </a:p>
          <a:p>
            <a:r>
              <a:rPr lang="es-ES" sz="1400" b="1" dirty="0">
                <a:solidFill>
                  <a:schemeClr val="accent5"/>
                </a:solidFill>
              </a:rPr>
              <a:t>Anosmia 2</a:t>
            </a:r>
            <a:r>
              <a:rPr lang="es-ES" sz="1400" dirty="0">
                <a:solidFill>
                  <a:schemeClr val="accent5">
                    <a:lumMod val="75000"/>
                  </a:schemeClr>
                </a:solidFill>
              </a:rPr>
              <a:t>%</a:t>
            </a:r>
            <a:r>
              <a:rPr lang="es-ES" sz="1400" dirty="0"/>
              <a:t>	</a:t>
            </a:r>
          </a:p>
        </p:txBody>
      </p:sp>
      <p:sp>
        <p:nvSpPr>
          <p:cNvPr id="16" name="CuadroTexto 15">
            <a:extLst>
              <a:ext uri="{FF2B5EF4-FFF2-40B4-BE49-F238E27FC236}">
                <a16:creationId xmlns:a16="http://schemas.microsoft.com/office/drawing/2014/main" id="{5BAFD047-A2E0-F048-9BF3-6486EDA73711}"/>
              </a:ext>
            </a:extLst>
          </p:cNvPr>
          <p:cNvSpPr txBox="1"/>
          <p:nvPr/>
        </p:nvSpPr>
        <p:spPr>
          <a:xfrm>
            <a:off x="723603" y="3207706"/>
            <a:ext cx="1296144" cy="307777"/>
          </a:xfrm>
          <a:prstGeom prst="rect">
            <a:avLst/>
          </a:prstGeom>
          <a:noFill/>
        </p:spPr>
        <p:txBody>
          <a:bodyPr wrap="square" rtlCol="0">
            <a:spAutoFit/>
          </a:bodyPr>
          <a:lstStyle/>
          <a:p>
            <a:r>
              <a:rPr lang="es-ES" sz="1400" dirty="0">
                <a:solidFill>
                  <a:schemeClr val="tx1">
                    <a:lumMod val="65000"/>
                    <a:lumOff val="35000"/>
                  </a:schemeClr>
                </a:solidFill>
                <a:latin typeface="Arial Rounded MT Bold" panose="020F0704030504030204" pitchFamily="34" charset="77"/>
              </a:rPr>
              <a:t>PATRÓN</a:t>
            </a:r>
          </a:p>
        </p:txBody>
      </p:sp>
      <p:sp>
        <p:nvSpPr>
          <p:cNvPr id="17" name="CuadroTexto 16">
            <a:extLst>
              <a:ext uri="{FF2B5EF4-FFF2-40B4-BE49-F238E27FC236}">
                <a16:creationId xmlns:a16="http://schemas.microsoft.com/office/drawing/2014/main" id="{4C057CB0-33C7-9A4C-A87D-89C857DC6497}"/>
              </a:ext>
            </a:extLst>
          </p:cNvPr>
          <p:cNvSpPr txBox="1"/>
          <p:nvPr/>
        </p:nvSpPr>
        <p:spPr>
          <a:xfrm>
            <a:off x="2715958" y="3207706"/>
            <a:ext cx="1296144" cy="307777"/>
          </a:xfrm>
          <a:prstGeom prst="rect">
            <a:avLst/>
          </a:prstGeom>
          <a:noFill/>
        </p:spPr>
        <p:txBody>
          <a:bodyPr wrap="square" rtlCol="0">
            <a:spAutoFit/>
          </a:bodyPr>
          <a:lstStyle/>
          <a:p>
            <a:pPr algn="ctr"/>
            <a:r>
              <a:rPr lang="es-ES" sz="1400" dirty="0">
                <a:solidFill>
                  <a:schemeClr val="tx1">
                    <a:lumMod val="65000"/>
                    <a:lumOff val="35000"/>
                  </a:schemeClr>
                </a:solidFill>
                <a:latin typeface="Arial Rounded MT Bold" panose="020F0704030504030204" pitchFamily="34" charset="77"/>
              </a:rPr>
              <a:t>DLCO</a:t>
            </a:r>
          </a:p>
        </p:txBody>
      </p:sp>
      <p:sp>
        <p:nvSpPr>
          <p:cNvPr id="18" name="CuadroTexto 17">
            <a:extLst>
              <a:ext uri="{FF2B5EF4-FFF2-40B4-BE49-F238E27FC236}">
                <a16:creationId xmlns:a16="http://schemas.microsoft.com/office/drawing/2014/main" id="{DA61D2CE-95FD-354E-BF6A-85C3127C914C}"/>
              </a:ext>
            </a:extLst>
          </p:cNvPr>
          <p:cNvSpPr txBox="1"/>
          <p:nvPr/>
        </p:nvSpPr>
        <p:spPr>
          <a:xfrm>
            <a:off x="761456" y="589271"/>
            <a:ext cx="3053362" cy="307777"/>
          </a:xfrm>
          <a:prstGeom prst="rect">
            <a:avLst/>
          </a:prstGeom>
          <a:solidFill>
            <a:schemeClr val="accent5">
              <a:lumMod val="20000"/>
              <a:lumOff val="80000"/>
            </a:schemeClr>
          </a:solidFill>
        </p:spPr>
        <p:txBody>
          <a:bodyPr wrap="square" rtlCol="0">
            <a:spAutoFit/>
          </a:bodyPr>
          <a:lstStyle/>
          <a:p>
            <a:pPr algn="ctr"/>
            <a:r>
              <a:rPr lang="es-ES" sz="1400" dirty="0">
                <a:solidFill>
                  <a:schemeClr val="tx1">
                    <a:lumMod val="65000"/>
                    <a:lumOff val="35000"/>
                  </a:schemeClr>
                </a:solidFill>
                <a:latin typeface="Arial Rounded MT Bold" panose="020F0704030504030204" pitchFamily="34" charset="77"/>
              </a:rPr>
              <a:t>FUNCIÓN PULMONAR</a:t>
            </a:r>
          </a:p>
        </p:txBody>
      </p:sp>
      <p:sp>
        <p:nvSpPr>
          <p:cNvPr id="20" name="CuadroTexto 17">
            <a:extLst>
              <a:ext uri="{FF2B5EF4-FFF2-40B4-BE49-F238E27FC236}">
                <a16:creationId xmlns:a16="http://schemas.microsoft.com/office/drawing/2014/main" id="{50DF21D8-54A8-7949-97BC-5B2509FA21DE}"/>
              </a:ext>
            </a:extLst>
          </p:cNvPr>
          <p:cNvSpPr txBox="1"/>
          <p:nvPr/>
        </p:nvSpPr>
        <p:spPr>
          <a:xfrm>
            <a:off x="5110230" y="585264"/>
            <a:ext cx="3053362" cy="307777"/>
          </a:xfrm>
          <a:prstGeom prst="rect">
            <a:avLst/>
          </a:prstGeom>
          <a:solidFill>
            <a:schemeClr val="accent5">
              <a:lumMod val="20000"/>
              <a:lumOff val="80000"/>
            </a:schemeClr>
          </a:solid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s-ES" sz="1400" dirty="0">
                <a:solidFill>
                  <a:schemeClr val="tx1">
                    <a:lumMod val="65000"/>
                    <a:lumOff val="35000"/>
                  </a:schemeClr>
                </a:solidFill>
                <a:latin typeface="Arial Rounded MT Bold" panose="020F0704030504030204" pitchFamily="34" charset="77"/>
              </a:rPr>
              <a:t>CLÍNICA</a:t>
            </a:r>
            <a:endParaRPr lang="es-ES" sz="1600" dirty="0">
              <a:solidFill>
                <a:schemeClr val="tx1">
                  <a:lumMod val="65000"/>
                  <a:lumOff val="35000"/>
                </a:schemeClr>
              </a:solidFill>
              <a:latin typeface="Arial Rounded MT Bold" panose="020F0704030504030204" pitchFamily="34" charset="77"/>
            </a:endParaRPr>
          </a:p>
        </p:txBody>
      </p:sp>
      <p:cxnSp>
        <p:nvCxnSpPr>
          <p:cNvPr id="22" name="Conector recto 21">
            <a:extLst>
              <a:ext uri="{FF2B5EF4-FFF2-40B4-BE49-F238E27FC236}">
                <a16:creationId xmlns:a16="http://schemas.microsoft.com/office/drawing/2014/main" id="{2DA38505-E6CD-3143-805A-689F3947201C}"/>
              </a:ext>
            </a:extLst>
          </p:cNvPr>
          <p:cNvCxnSpPr>
            <a:cxnSpLocks/>
          </p:cNvCxnSpPr>
          <p:nvPr/>
        </p:nvCxnSpPr>
        <p:spPr>
          <a:xfrm>
            <a:off x="4572000" y="585264"/>
            <a:ext cx="0" cy="28036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7" name="CuadroTexto 26">
            <a:extLst>
              <a:ext uri="{FF2B5EF4-FFF2-40B4-BE49-F238E27FC236}">
                <a16:creationId xmlns:a16="http://schemas.microsoft.com/office/drawing/2014/main" id="{6D155EF1-CB5F-A846-8957-9BFFF662FBC0}"/>
              </a:ext>
            </a:extLst>
          </p:cNvPr>
          <p:cNvSpPr txBox="1"/>
          <p:nvPr/>
        </p:nvSpPr>
        <p:spPr>
          <a:xfrm>
            <a:off x="3814818" y="0"/>
            <a:ext cx="1477262" cy="338554"/>
          </a:xfrm>
          <a:prstGeom prst="rect">
            <a:avLst/>
          </a:prstGeom>
          <a:solidFill>
            <a:schemeClr val="accent6"/>
          </a:solidFill>
        </p:spPr>
        <p:txBody>
          <a:bodyPr wrap="square" rtlCol="0">
            <a:spAutoFit/>
          </a:bodyPr>
          <a:lstStyle/>
          <a:p>
            <a:pPr algn="ctr"/>
            <a:r>
              <a:rPr lang="es-ES" sz="1600" b="1" dirty="0">
                <a:solidFill>
                  <a:schemeClr val="bg1"/>
                </a:solidFill>
              </a:rPr>
              <a:t>Resultados</a:t>
            </a:r>
            <a:endParaRPr lang="es-ES" b="1" dirty="0">
              <a:solidFill>
                <a:schemeClr val="bg1"/>
              </a:solidFill>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1447</TotalTime>
  <Words>336</Words>
  <Application>Microsoft Macintosh PowerPoint</Application>
  <PresentationFormat>Presentación en pantalla (16:9)</PresentationFormat>
  <Paragraphs>44</Paragraphs>
  <Slides>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vt:i4>
      </vt:variant>
    </vt:vector>
  </HeadingPairs>
  <TitlesOfParts>
    <vt:vector size="8" baseType="lpstr">
      <vt:lpstr>Arial</vt:lpstr>
      <vt:lpstr>Arial Rounded MT Bold</vt:lpstr>
      <vt:lpstr>Calibri</vt:lpstr>
      <vt:lpstr>Montserrat</vt:lpstr>
      <vt:lpstr>Times New Roman</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Microsoft Office User</cp:lastModifiedBy>
  <cp:revision>6</cp:revision>
  <dcterms:created xsi:type="dcterms:W3CDTF">2021-06-21T11:13:42Z</dcterms:created>
  <dcterms:modified xsi:type="dcterms:W3CDTF">2021-09-09T10:27:39Z</dcterms:modified>
</cp:coreProperties>
</file>