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802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61797F-1F76-41AE-99C2-FE380E1E3B75}"/>
              </a:ext>
            </a:extLst>
          </p:cNvPr>
          <p:cNvSpPr txBox="1">
            <a:spLocks/>
          </p:cNvSpPr>
          <p:nvPr/>
        </p:nvSpPr>
        <p:spPr>
          <a:xfrm>
            <a:off x="251520" y="123478"/>
            <a:ext cx="8640960" cy="85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/>
              <a:t>FACTORES DE RIESGO ASOCIADOS A LA HIPERTENSIÓN PULMONAR EN EL SÍNDROME DE HIPOVENTILACIÓN OBESIDAD</a:t>
            </a:r>
            <a:endParaRPr lang="es-ES" sz="5400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AA9DA9C-E6F3-446B-8BAD-89CE0B560FC2}"/>
              </a:ext>
            </a:extLst>
          </p:cNvPr>
          <p:cNvSpPr txBox="1"/>
          <p:nvPr/>
        </p:nvSpPr>
        <p:spPr>
          <a:xfrm>
            <a:off x="251520" y="915566"/>
            <a:ext cx="8640960" cy="1532334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1050" b="1" dirty="0"/>
              <a:t>Berman Barragán Pérez</a:t>
            </a:r>
            <a:r>
              <a:rPr lang="es-ES" sz="1050" baseline="30000" dirty="0"/>
              <a:t>1</a:t>
            </a:r>
            <a:r>
              <a:rPr lang="es-ES" sz="1050" dirty="0"/>
              <a:t>, Francisco Javier Gómez De Terreros</a:t>
            </a:r>
            <a:r>
              <a:rPr lang="es-ES" sz="1050" baseline="30000" dirty="0"/>
              <a:t>1,2,3</a:t>
            </a:r>
            <a:r>
              <a:rPr lang="es-ES" sz="1050" dirty="0"/>
              <a:t>, </a:t>
            </a:r>
            <a:r>
              <a:rPr lang="es-ES" sz="1050" dirty="0" err="1"/>
              <a:t>Jose</a:t>
            </a:r>
            <a:r>
              <a:rPr lang="es-ES" sz="1050" dirty="0"/>
              <a:t> Antonio Durán Cueto</a:t>
            </a:r>
            <a:r>
              <a:rPr lang="es-ES" sz="1050" baseline="30000" dirty="0"/>
              <a:t>1</a:t>
            </a:r>
            <a:r>
              <a:rPr lang="es-ES" sz="1050" dirty="0"/>
              <a:t>, Iván Benítez Iglesias</a:t>
            </a:r>
            <a:r>
              <a:rPr lang="es-ES" sz="1050" baseline="30000" dirty="0"/>
              <a:t>4,2</a:t>
            </a:r>
            <a:r>
              <a:rPr lang="es-ES" sz="1050" dirty="0"/>
              <a:t>, </a:t>
            </a:r>
            <a:r>
              <a:rPr lang="es-ES" sz="1050" dirty="0" err="1"/>
              <a:t>Shahrokh</a:t>
            </a:r>
            <a:r>
              <a:rPr lang="es-ES" sz="1050" dirty="0"/>
              <a:t> </a:t>
            </a:r>
            <a:r>
              <a:rPr lang="es-ES" sz="1050" dirty="0" err="1"/>
              <a:t>Javaheri</a:t>
            </a:r>
            <a:r>
              <a:rPr lang="es-ES" sz="1050" dirty="0"/>
              <a:t> .</a:t>
            </a:r>
            <a:r>
              <a:rPr lang="es-ES" sz="1050" baseline="30000" dirty="0"/>
              <a:t>5</a:t>
            </a:r>
            <a:r>
              <a:rPr lang="es-ES" sz="1050" dirty="0"/>
              <a:t>, María Victoria Mogollón Jiménez</a:t>
            </a:r>
            <a:r>
              <a:rPr lang="es-ES" sz="1050" baseline="30000" dirty="0"/>
              <a:t>6</a:t>
            </a:r>
            <a:r>
              <a:rPr lang="es-ES" sz="1050" dirty="0"/>
              <a:t>, María Ángeles Sánchez Quiroga</a:t>
            </a:r>
            <a:r>
              <a:rPr lang="es-ES" sz="1050" baseline="30000" dirty="0"/>
              <a:t>7,2,3</a:t>
            </a:r>
            <a:r>
              <a:rPr lang="es-ES" sz="1050" dirty="0"/>
              <a:t>, Jaime Corral Peñafiel</a:t>
            </a:r>
            <a:r>
              <a:rPr lang="es-ES" sz="1050" baseline="30000" dirty="0"/>
              <a:t>1,2,3</a:t>
            </a:r>
            <a:r>
              <a:rPr lang="es-ES" sz="1050" dirty="0"/>
              <a:t>, Rocío Gallego Domínguez</a:t>
            </a:r>
            <a:r>
              <a:rPr lang="es-ES" sz="1050" baseline="30000" dirty="0"/>
              <a:t>1,2,3</a:t>
            </a:r>
            <a:r>
              <a:rPr lang="es-ES" sz="1050" dirty="0"/>
              <a:t>, Juan Fernando Masa Jiménez</a:t>
            </a:r>
            <a:r>
              <a:rPr lang="es-ES" sz="1050" baseline="30000" dirty="0"/>
              <a:t>1,2,3</a:t>
            </a:r>
            <a:endParaRPr lang="es-ES" sz="1050" dirty="0"/>
          </a:p>
          <a:p>
            <a:pPr>
              <a:buFont typeface="+mj-lt"/>
              <a:buAutoNum type="arabicPeriod"/>
            </a:pPr>
            <a:r>
              <a:rPr lang="es-ES" sz="900" dirty="0"/>
              <a:t>Servicio de Neumología, Complejo Hospitalario Universitario de Cáceres, Cáceres, España</a:t>
            </a:r>
          </a:p>
          <a:p>
            <a:pPr>
              <a:buFont typeface="+mj-lt"/>
              <a:buAutoNum type="arabicPeriod"/>
            </a:pPr>
            <a:r>
              <a:rPr lang="es-ES" sz="900" dirty="0"/>
              <a:t>CIBER de Enfermedades Respiratorias (CIBERES), Madrid, España</a:t>
            </a:r>
          </a:p>
          <a:p>
            <a:pPr>
              <a:buFont typeface="+mj-lt"/>
              <a:buAutoNum type="arabicPeriod"/>
            </a:pPr>
            <a:r>
              <a:rPr lang="es-ES" sz="900" dirty="0"/>
              <a:t>Instituto Universitario de Investigación Biosanitaria de Extremadura (INUBE), Cáceres, España</a:t>
            </a:r>
          </a:p>
          <a:p>
            <a:pPr>
              <a:buFont typeface="+mj-lt"/>
              <a:buAutoNum type="arabicPeriod"/>
            </a:pPr>
            <a:r>
              <a:rPr lang="es-ES" sz="900" dirty="0" err="1"/>
              <a:t>Institut</a:t>
            </a:r>
            <a:r>
              <a:rPr lang="es-ES" sz="900" dirty="0"/>
              <a:t> de Recerca Biomédica de Lleida (IRBLLEIDA), Lleida, España</a:t>
            </a:r>
          </a:p>
          <a:p>
            <a:pPr>
              <a:buFont typeface="+mj-lt"/>
              <a:buAutoNum type="arabicPeriod"/>
            </a:pPr>
            <a:r>
              <a:rPr lang="es-ES" sz="900" dirty="0" err="1"/>
              <a:t>Division</a:t>
            </a:r>
            <a:r>
              <a:rPr lang="es-ES" sz="900" dirty="0"/>
              <a:t> </a:t>
            </a:r>
            <a:r>
              <a:rPr lang="es-ES" sz="900" dirty="0" err="1"/>
              <a:t>of</a:t>
            </a:r>
            <a:r>
              <a:rPr lang="es-ES" sz="900" dirty="0"/>
              <a:t> </a:t>
            </a:r>
            <a:r>
              <a:rPr lang="es-ES" sz="900" dirty="0" err="1"/>
              <a:t>Pulmonary</a:t>
            </a:r>
            <a:r>
              <a:rPr lang="es-ES" sz="900" dirty="0"/>
              <a:t> and </a:t>
            </a:r>
            <a:r>
              <a:rPr lang="es-ES" sz="900" dirty="0" err="1"/>
              <a:t>Sleep</a:t>
            </a:r>
            <a:r>
              <a:rPr lang="es-ES" sz="900" dirty="0"/>
              <a:t> Medicine, Bethesda North Hospital., Cincinnati, Ohio, Estados Unidos</a:t>
            </a:r>
          </a:p>
          <a:p>
            <a:pPr>
              <a:buFont typeface="+mj-lt"/>
              <a:buAutoNum type="arabicPeriod"/>
            </a:pPr>
            <a:r>
              <a:rPr lang="es-ES" sz="900" dirty="0"/>
              <a:t>Servicio de Cardiología, Complejo Hospitalario Universitario de Cáceres, </a:t>
            </a:r>
            <a:r>
              <a:rPr lang="es-ES" sz="900" dirty="0" err="1"/>
              <a:t>Caceres</a:t>
            </a:r>
            <a:r>
              <a:rPr lang="es-ES" sz="900" dirty="0"/>
              <a:t>, España</a:t>
            </a:r>
          </a:p>
          <a:p>
            <a:pPr>
              <a:buFont typeface="+mj-lt"/>
              <a:buAutoNum type="arabicPeriod"/>
            </a:pPr>
            <a:r>
              <a:rPr lang="es-ES" sz="900" dirty="0"/>
              <a:t>Servicio de Neumología, Hospital Virgen del Puerto, Plasencia, España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3BFE1CD-CE49-4FC5-B0F0-B3FC6671F61B}"/>
              </a:ext>
            </a:extLst>
          </p:cNvPr>
          <p:cNvSpPr txBox="1"/>
          <p:nvPr/>
        </p:nvSpPr>
        <p:spPr>
          <a:xfrm>
            <a:off x="251520" y="2355726"/>
            <a:ext cx="8640960" cy="738664"/>
          </a:xfrm>
          <a:prstGeom prst="rect">
            <a:avLst/>
          </a:prstGeom>
          <a:solidFill>
            <a:srgbClr val="4BACC6"/>
          </a:solidFill>
        </p:spPr>
        <p:txBody>
          <a:bodyPr wrap="square">
            <a:spAutoFit/>
          </a:bodyPr>
          <a:lstStyle/>
          <a:p>
            <a:pPr algn="just"/>
            <a:r>
              <a:rPr lang="es-ES" sz="1400" b="1" dirty="0">
                <a:solidFill>
                  <a:schemeClr val="bg1"/>
                </a:solidFill>
              </a:rPr>
              <a:t>INTRODUCCIÓN:</a:t>
            </a:r>
            <a:r>
              <a:rPr lang="es-ES" sz="1400" dirty="0">
                <a:solidFill>
                  <a:schemeClr val="bg1"/>
                </a:solidFill>
              </a:rPr>
              <a:t> La hipertensión pulmonar (HP) es una enfermedad prevalente en el síndrome de hipoventilación obesidad (SHO). Sin embargo, hay una escasez de datos que evalúen los factores de riesgo asociados a la patogénesis de la HP.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000E1E1-E5ED-4582-AC90-449CA50901D0}"/>
              </a:ext>
            </a:extLst>
          </p:cNvPr>
          <p:cNvSpPr txBox="1"/>
          <p:nvPr/>
        </p:nvSpPr>
        <p:spPr>
          <a:xfrm>
            <a:off x="971600" y="4515966"/>
            <a:ext cx="7200800" cy="3077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sz="1400" b="1" dirty="0">
                <a:solidFill>
                  <a:schemeClr val="bg1"/>
                </a:solidFill>
              </a:rPr>
              <a:t>OBJETIVO:</a:t>
            </a:r>
            <a:r>
              <a:rPr lang="es-ES" sz="1400" dirty="0">
                <a:solidFill>
                  <a:schemeClr val="bg1"/>
                </a:solidFill>
              </a:rPr>
              <a:t> evaluar estos factores de riesgo asociados, en los pacientes con SHO sin tratamiento.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2C19B1E-EC8F-4BAE-9898-C1EA6A96C11F}"/>
              </a:ext>
            </a:extLst>
          </p:cNvPr>
          <p:cNvSpPr txBox="1"/>
          <p:nvPr/>
        </p:nvSpPr>
        <p:spPr>
          <a:xfrm>
            <a:off x="251520" y="3202399"/>
            <a:ext cx="8640960" cy="116955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sz="1400" b="1" dirty="0"/>
              <a:t>MATERIAL Y MÉTODOS:</a:t>
            </a:r>
            <a:r>
              <a:rPr lang="es-ES" sz="1400" dirty="0"/>
              <a:t> En un análisis </a:t>
            </a:r>
            <a:r>
              <a:rPr lang="es-ES" sz="1400" dirty="0" err="1"/>
              <a:t>post-hoc</a:t>
            </a:r>
            <a:r>
              <a:rPr lang="es-ES" sz="1400" dirty="0"/>
              <a:t> del ensayo de Pickwick, se realizó un análisis bivariado de las características basales entre pacientes con y sin HP. Las variables con un valor de p ≤0,10 fueron definidas como factores de riesgo potenciales de HP. Estos factores de riesgo se agruparon por mecanismos patogénicos teóricos en varios modelos ajustados. Se llevó a cabo un análisis similar para los dos fenotipos de SHO, con y sin apnea obstructiva del sueño (AOS) concomitante grave.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981DDDB-1040-499B-A44E-FF7E43109C2B}"/>
              </a:ext>
            </a:extLst>
          </p:cNvPr>
          <p:cNvSpPr txBox="1"/>
          <p:nvPr/>
        </p:nvSpPr>
        <p:spPr>
          <a:xfrm>
            <a:off x="203011" y="327883"/>
            <a:ext cx="4320480" cy="33239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sz="1400" b="1" dirty="0"/>
              <a:t>RESULTADOS:</a:t>
            </a:r>
            <a:r>
              <a:rPr lang="es-ES" sz="1400" dirty="0"/>
              <a:t> De los 246 pacientes, 122 (49,6%) tenían evidencia ecocardiográfica de HP definida como presión arterial pulmonar sistólica ≥ 40 mmHg. Niveles muy bajos de PaO2 en pacientes despiertos y un índice de masa corporal (IMC) alto fueron factores de riesgo independientes en el modelo multivariado, con una asociación lineal ajustada negativa y positiva respectivamente (</a:t>
            </a:r>
            <a:r>
              <a:rPr lang="es-ES" sz="1400" dirty="0" err="1"/>
              <a:t>odds</a:t>
            </a:r>
            <a:r>
              <a:rPr lang="es-ES" sz="1400" dirty="0"/>
              <a:t> ratio ajustada 0,96; IC del 95%: 0,93 a 0,98; p = 0,003 para PaO2 y 1,07; IC del 95%: 1,03 a 1,12; p = 0,001 para el IMC). En análisis separados, el IMC y la PaO2 fueron factores de riesgo independientes en el fenotipo de AOS grave, mientras que el IMC y la velocidad máxima de flujo en la proporción de diástole temprana (E)/tardía (A) fueron factores de riesgo independientes en el fenotipo de AOS no grave.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CBC9C2E-D0ED-4CA6-9DFE-8FAE4F3AC05C}"/>
              </a:ext>
            </a:extLst>
          </p:cNvPr>
          <p:cNvSpPr txBox="1"/>
          <p:nvPr/>
        </p:nvSpPr>
        <p:spPr>
          <a:xfrm>
            <a:off x="971600" y="3921899"/>
            <a:ext cx="7200800" cy="95410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sz="1400" b="1" dirty="0">
                <a:solidFill>
                  <a:schemeClr val="bg1"/>
                </a:solidFill>
              </a:rPr>
              <a:t>CONCLUSIONES:</a:t>
            </a:r>
            <a:r>
              <a:rPr lang="es-ES" sz="1400" dirty="0">
                <a:solidFill>
                  <a:schemeClr val="bg1"/>
                </a:solidFill>
              </a:rPr>
              <a:t> Este estudio identifica la obesidad per se. como un importante factor de riesgo independiente para HP, al margen del fenotipo de SHO. Las intervenciones terapéuticas dirigidas a la pérdida de peso pueden desempeñar un papel fundamental en la mejora de la HP en esta población de pacientes.</a:t>
            </a:r>
          </a:p>
        </p:txBody>
      </p:sp>
      <p:pic>
        <p:nvPicPr>
          <p:cNvPr id="6" name="Imagen 5" descr="Tabla&#10;&#10;Descripción generada automáticamente">
            <a:extLst>
              <a:ext uri="{FF2B5EF4-FFF2-40B4-BE49-F238E27FC236}">
                <a16:creationId xmlns:a16="http://schemas.microsoft.com/office/drawing/2014/main" id="{E3E8ADD6-296B-44D3-B619-00B225E791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047" y="297688"/>
            <a:ext cx="4088146" cy="338437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510</Words>
  <Application>Microsoft Office PowerPoint</Application>
  <PresentationFormat>Presentación en pantalla (16:9)</PresentationFormat>
  <Paragraphs>14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berman s barragan p</cp:lastModifiedBy>
  <cp:revision>2</cp:revision>
  <dcterms:created xsi:type="dcterms:W3CDTF">2021-06-21T11:13:42Z</dcterms:created>
  <dcterms:modified xsi:type="dcterms:W3CDTF">2021-09-09T11:05:51Z</dcterms:modified>
</cp:coreProperties>
</file>