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charts/colors8.xml" ContentType="application/vnd.ms-office.chartcolor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olors7.xml" ContentType="application/vnd.ms-office.chartcolorstyle+xml"/>
  <Override PartName="/ppt/charts/colors6.xml" ContentType="application/vnd.ms-office.chartcolor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charts/colors4.xml" ContentType="application/vnd.ms-office.chartcolorstyle+xml"/>
  <Override PartName="/ppt/charts/colors5.xml" ContentType="application/vnd.ms-office.chartcolor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7.xml" ContentType="application/vnd.ms-office.chartstyle+xml"/>
  <Override PartName="/ppt/charts/style8.xml" ContentType="application/vnd.ms-office.chartstyl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charts/style6.xml" ContentType="application/vnd.ms-office.chartstyl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Hoja_de_c_lculo_de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Hoja_de_c_lculo_de_Microsoft_Office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Hoja_de_c_lculo_de_Microsoft_Office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Hoja_de_c_lculo_de_Microsoft_Office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Hoja_de_c_lculo_de_Microsoft_Office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5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SÍNTOMAS Y SIGNOS INICIALES</a:t>
            </a:r>
          </a:p>
        </c:rich>
      </c:tx>
      <c:layout>
        <c:manualLayout>
          <c:xMode val="edge"/>
          <c:yMode val="edge"/>
          <c:x val="0.1260113735310891"/>
          <c:y val="5.2166846390673108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42671423383268176"/>
          <c:y val="0.28386676369724578"/>
          <c:w val="0.56587648969483428"/>
          <c:h val="0.61257959327336198"/>
        </c:manualLayout>
      </c:layout>
      <c:barChart>
        <c:barDir val="bar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Síntomas iniciales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Crepitantes velcro</c:v>
                </c:pt>
                <c:pt idx="1">
                  <c:v>Tos</c:v>
                </c:pt>
                <c:pt idx="2">
                  <c:v>Disnea</c:v>
                </c:pt>
                <c:pt idx="3">
                  <c:v>Acropaquias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48</c:v>
                </c:pt>
                <c:pt idx="1">
                  <c:v>40</c:v>
                </c:pt>
                <c:pt idx="2">
                  <c:v>47</c:v>
                </c:pt>
                <c:pt idx="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01-4E97-A686-B60FB94B9A29}"/>
            </c:ext>
          </c:extLst>
        </c:ser>
        <c:dLbls>
          <c:showVal val="1"/>
        </c:dLbls>
        <c:gapWidth val="182"/>
        <c:axId val="102167296"/>
        <c:axId val="102168832"/>
      </c:barChart>
      <c:catAx>
        <c:axId val="10216729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2168832"/>
        <c:crosses val="autoZero"/>
        <c:auto val="1"/>
        <c:lblAlgn val="ctr"/>
        <c:lblOffset val="100"/>
      </c:catAx>
      <c:valAx>
        <c:axId val="1021688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02167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PATRÓN RESPIRATORIO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spPr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title>
    <c:plotArea>
      <c:layout>
        <c:manualLayout>
          <c:layoutTarget val="inner"/>
          <c:xMode val="edge"/>
          <c:yMode val="edge"/>
          <c:x val="0.27564396586589646"/>
          <c:y val="0.26166251695867759"/>
          <c:w val="0.32745488016338753"/>
          <c:h val="0.517733493809125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PRUEBA DIAGNÓSTICA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CA3-4880-8CAC-30EF24434067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CA3-4880-8CAC-30EF24434067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CA3-4880-8CAC-30EF24434067}"/>
              </c:ext>
            </c:extLst>
          </c:dPt>
          <c:cat>
            <c:strRef>
              <c:f>Hoja1!$A$2:$A$4</c:f>
              <c:strCache>
                <c:ptCount val="3"/>
                <c:pt idx="0">
                  <c:v>Normal 24</c:v>
                </c:pt>
                <c:pt idx="1">
                  <c:v>Restrictivo 28</c:v>
                </c:pt>
                <c:pt idx="2">
                  <c:v>Obstructivo 1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45.3</c:v>
                </c:pt>
                <c:pt idx="1">
                  <c:v>52.8</c:v>
                </c:pt>
                <c:pt idx="2">
                  <c:v>1.9000000000000001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67-4685-928D-413ED226A3C0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8813181768070129"/>
          <c:w val="1"/>
          <c:h val="9.7294844648027332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layout>
        <c:manualLayout>
          <c:xMode val="edge"/>
          <c:yMode val="edge"/>
          <c:x val="0.26138022354851259"/>
          <c:y val="6.040629176714566E-2"/>
        </c:manualLayout>
      </c:layout>
      <c:spPr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7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plotArea>
      <c:layout>
        <c:manualLayout>
          <c:layoutTarget val="inner"/>
          <c:xMode val="edge"/>
          <c:yMode val="edge"/>
          <c:x val="0.19721925538197524"/>
          <c:y val="0.35321472663309972"/>
          <c:w val="0.36418905009623731"/>
          <c:h val="0.56029156949362569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PATRÓN AP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233-40A1-803D-42A1A77403F0}"/>
              </c:ext>
            </c:extLst>
          </c:dPt>
          <c:dPt>
            <c:idx val="1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233-40A1-803D-42A1A77403F0}"/>
              </c:ext>
            </c:extLst>
          </c:dPt>
          <c:cat>
            <c:strRef>
              <c:f>Hoja1!$A$2:$A$3</c:f>
              <c:strCache>
                <c:ptCount val="2"/>
                <c:pt idx="0">
                  <c:v>Definitivo NIU 21</c:v>
                </c:pt>
                <c:pt idx="1">
                  <c:v>Probable NIU 2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91.3</c:v>
                </c:pt>
                <c:pt idx="1">
                  <c:v>8.7000000000000011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10D-4577-9179-3A1FB603CD14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9716555677731156"/>
          <c:y val="0.33322393611202283"/>
          <c:w val="0.48782404822867498"/>
          <c:h val="0.4848267413013921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layout>
        <c:manualLayout>
          <c:xMode val="edge"/>
          <c:yMode val="edge"/>
          <c:x val="0.23282904689863843"/>
          <c:y val="8.7393278699918295E-2"/>
        </c:manualLayout>
      </c:layout>
      <c:spPr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7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plotArea>
      <c:layout>
        <c:manualLayout>
          <c:layoutTarget val="inner"/>
          <c:xMode val="edge"/>
          <c:yMode val="edge"/>
          <c:x val="0.15539562356586006"/>
          <c:y val="0.37343147988475106"/>
          <c:w val="0.27898500893962325"/>
          <c:h val="0.53043591354533892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PATRÓN TACAR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E33-48A0-9273-32A54F71ECF4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33-48A0-9273-32A54F71ECF4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E33-48A0-9273-32A54F71ECF4}"/>
              </c:ext>
            </c:extLst>
          </c:dPt>
          <c:cat>
            <c:strRef>
              <c:f>Hoja1!$A$2:$A$4</c:f>
              <c:strCache>
                <c:ptCount val="3"/>
                <c:pt idx="0">
                  <c:v>Típico NIU 17</c:v>
                </c:pt>
                <c:pt idx="1">
                  <c:v>Probable NIU 26</c:v>
                </c:pt>
                <c:pt idx="2">
                  <c:v>Indeterminado NIU 11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17</c:v>
                </c:pt>
                <c:pt idx="1">
                  <c:v>26</c:v>
                </c:pt>
                <c:pt idx="2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FF0-4DA0-A5B9-AD2A0653DBF0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0109736588755623"/>
          <c:y val="0.33045119016571012"/>
          <c:w val="0.56672722929590513"/>
          <c:h val="0.5780886470625881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TRATAMIENTO</a:t>
            </a:r>
            <a:r>
              <a:rPr lang="en-US" sz="16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ANTIFIBRÓTICO</a:t>
            </a:r>
            <a:endParaRPr lang="en-US" sz="1600" baseline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c:rich>
      </c:tx>
      <c:layout/>
      <c:spPr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title>
    <c:plotArea>
      <c:layout>
        <c:manualLayout>
          <c:layoutTarget val="inner"/>
          <c:xMode val="edge"/>
          <c:yMode val="edge"/>
          <c:x val="0.21596182600081473"/>
          <c:y val="0.2036266638143524"/>
          <c:w val="0.54266655556789978"/>
          <c:h val="0.72052630891530589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Tratamiento antifibrótico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EEB-4385-A358-334F706D7FDC}"/>
              </c:ext>
            </c:extLst>
          </c:dPt>
          <c:dPt>
            <c:idx val="1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EEB-4385-A358-334F706D7FDC}"/>
              </c:ext>
            </c:extLst>
          </c:dPt>
          <c:dPt>
            <c:idx val="2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5C1-4B66-B6B9-91B0959894FC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E83BA8EF-EB34-483A-AF85-2E253AF5BE1C}" type="CATEGORYNAME">
                      <a:rPr lang="en-US" sz="1000"/>
                      <a:pPr/>
                      <a:t>[NOMBRE DE CATEGORÍA]</a:t>
                    </a:fld>
                    <a:r>
                      <a:rPr lang="en-US" sz="1000" baseline="0" dirty="0"/>
                      <a:t>
28</a:t>
                    </a:r>
                  </a:p>
                </c:rich>
              </c:tx>
              <c:dLblPos val="inEnd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EEB-4385-A358-334F706D7FD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000" baseline="0" dirty="0" err="1"/>
                      <a:t>Nintedanib</a:t>
                    </a:r>
                    <a:r>
                      <a:rPr lang="en-US" sz="1000" baseline="0" dirty="0"/>
                      <a:t> 21</a:t>
                    </a:r>
                  </a:p>
                </c:rich>
              </c:tx>
              <c:dLblPos val="inEnd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EEB-4385-A358-334F706D7FD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6EA1D0EB-C029-478D-9D03-AFA7092B3200}" type="CATEGORYNAME">
                      <a:rPr lang="en-US"/>
                      <a:pPr/>
                      <a:t>[NOMBRE DE CATEGORÍA]</a:t>
                    </a:fld>
                    <a:r>
                      <a:rPr lang="en-US" baseline="0" dirty="0"/>
                      <a:t>
5</a:t>
                    </a:r>
                  </a:p>
                </c:rich>
              </c:tx>
              <c:dLblPos val="inEnd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75C1-4B66-B6B9-91B0959894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Pirfenidona</c:v>
                </c:pt>
                <c:pt idx="1">
                  <c:v>Nintedanib</c:v>
                </c:pt>
                <c:pt idx="2">
                  <c:v>No tratados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28</c:v>
                </c:pt>
                <c:pt idx="1">
                  <c:v>21</c:v>
                </c:pt>
                <c:pt idx="2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EEB-4385-A358-334F706D7FD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5EEB-4385-A358-334F706D7FDC}"/>
              </c:ext>
            </c:extLst>
          </c:dPt>
          <c:dPt>
            <c:idx val="1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5EEB-4385-A358-334F706D7FDC}"/>
              </c:ext>
            </c:extLst>
          </c:dPt>
          <c:dPt>
            <c:idx val="2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775-4493-AB20-C0A6C17E8CC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Pirfenidona</c:v>
                </c:pt>
                <c:pt idx="1">
                  <c:v>Nintedanib</c:v>
                </c:pt>
                <c:pt idx="2">
                  <c:v>No tratados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5EEB-4385-A358-334F706D7FDC}"/>
            </c:ext>
          </c:extLst>
        </c:ser>
        <c:dLbls>
          <c:showCatName val="1"/>
          <c:showPercent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US" sz="1500" b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SUSPENSIÓN</a:t>
            </a:r>
            <a:r>
              <a:rPr lang="en-US" sz="1500" b="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DE TRATAMIENTO</a:t>
            </a:r>
            <a:endParaRPr lang="en-US" sz="1500" b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c:rich>
      </c:tx>
      <c:layout>
        <c:manualLayout>
          <c:xMode val="edge"/>
          <c:yMode val="edge"/>
          <c:x val="0.18457030415423931"/>
          <c:y val="1.6589287127389284E-2"/>
        </c:manualLayout>
      </c:layout>
      <c:spPr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title>
    <c:plotArea>
      <c:layout>
        <c:manualLayout>
          <c:layoutTarget val="inner"/>
          <c:xMode val="edge"/>
          <c:yMode val="edge"/>
          <c:x val="0.3060730965790126"/>
          <c:y val="0.16273635460547192"/>
          <c:w val="0.41288984823289565"/>
          <c:h val="0.6438314020606548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Suspensión del tratamiento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7F-4BAD-B58A-1E76599F71BE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27F-4BAD-B58A-1E76599F71BE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27F-4BAD-B58A-1E76599F71BE}"/>
              </c:ext>
            </c:extLst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27F-4BAD-B58A-1E76599F71B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Percent val="1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Progresión  1</c:v>
                </c:pt>
                <c:pt idx="1">
                  <c:v>Éxitus   7</c:v>
                </c:pt>
                <c:pt idx="2">
                  <c:v>Efectos 2º   6</c:v>
                </c:pt>
                <c:pt idx="3">
                  <c:v>Causa multifactorial  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5.6</c:v>
                </c:pt>
                <c:pt idx="1">
                  <c:v>38.9</c:v>
                </c:pt>
                <c:pt idx="2">
                  <c:v>33.300000000000011</c:v>
                </c:pt>
                <c:pt idx="3">
                  <c:v>22.2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27F-4BAD-B58A-1E76599F71BE}"/>
            </c:ext>
          </c:extLst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ÉXITUS</a:t>
            </a:r>
            <a:endParaRPr lang="en-US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c:rich>
      </c:tx>
      <c:layout>
        <c:manualLayout>
          <c:xMode val="edge"/>
          <c:yMode val="edge"/>
          <c:x val="0.36009469705488578"/>
          <c:y val="5.6009736311032959E-3"/>
        </c:manualLayout>
      </c:layout>
      <c:spPr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title>
    <c:plotArea>
      <c:layout>
        <c:manualLayout>
          <c:layoutTarget val="inner"/>
          <c:xMode val="edge"/>
          <c:yMode val="edge"/>
          <c:x val="0.20397168068513094"/>
          <c:y val="0.17182813060817051"/>
          <c:w val="0.58394491330858322"/>
          <c:h val="0.815544941423979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Fallecimiento 19 pacientes</c:v>
                </c:pt>
              </c:strCache>
            </c:strRef>
          </c:tx>
          <c:dPt>
            <c:idx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2CD-4EF4-B5E1-F5034B9DF2DF}"/>
              </c:ext>
            </c:extLst>
          </c:dPt>
          <c:dPt>
            <c:idx val="1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2CD-4EF4-B5E1-F5034B9DF2DF}"/>
              </c:ext>
            </c:extLst>
          </c:dPt>
          <c:dPt>
            <c:idx val="2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2CD-4EF4-B5E1-F5034B9DF2DF}"/>
              </c:ext>
            </c:extLst>
          </c:dPt>
          <c:dLbls>
            <c:dLbl>
              <c:idx val="0"/>
              <c:layout>
                <c:manualLayout>
                  <c:x val="-0.21871829827827408"/>
                  <c:y val="-3.8838740210402456E-2"/>
                </c:manualLayout>
              </c:layout>
              <c:tx>
                <c:rich>
                  <a:bodyPr/>
                  <a:lstStyle/>
                  <a:p>
                    <a:fld id="{AD16B000-BA6F-404B-9DCD-14899EDCD322}" type="CATEGORYNAME">
                      <a:rPr lang="en-US"/>
                      <a:pPr/>
                      <a:t>[NOMBRE DE CATEGORÍA]</a:t>
                    </a:fld>
                    <a:r>
                      <a:rPr lang="en-US" baseline="0"/>
                      <a:t>
10</a:t>
                    </a:r>
                  </a:p>
                </c:rich>
              </c:tx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8496257357818283"/>
                      <c:h val="0.2532818542684227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2CD-4EF4-B5E1-F5034B9DF2DF}"/>
                </c:ext>
              </c:extLst>
            </c:dLbl>
            <c:dLbl>
              <c:idx val="1"/>
              <c:layout>
                <c:manualLayout>
                  <c:x val="0.20345128301873364"/>
                  <c:y val="-8.0861305624351884E-2"/>
                </c:manualLayout>
              </c:layout>
              <c:tx>
                <c:rich>
                  <a:bodyPr/>
                  <a:lstStyle/>
                  <a:p>
                    <a:fld id="{D93C6505-3A0F-4FAD-B62D-E61236DC023C}" type="CATEGORYNAME">
                      <a:rPr lang="en-US"/>
                      <a:pPr/>
                      <a:t>[NOMBRE DE CATEGORÍA]</a:t>
                    </a:fld>
                    <a:r>
                      <a:rPr lang="en-US" baseline="0"/>
                      <a:t>
3</a:t>
                    </a:r>
                  </a:p>
                </c:rich>
              </c:tx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3770085266331723"/>
                      <c:h val="0.2532816780854232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2CD-4EF4-B5E1-F5034B9DF2DF}"/>
                </c:ext>
              </c:extLst>
            </c:dLbl>
            <c:dLbl>
              <c:idx val="2"/>
              <c:layout>
                <c:manualLayout>
                  <c:x val="0.23442526669490529"/>
                  <c:y val="0.22646121892607479"/>
                </c:manualLayout>
              </c:layout>
              <c:tx>
                <c:rich>
                  <a:bodyPr/>
                  <a:lstStyle/>
                  <a:p>
                    <a:fld id="{9C7CD762-7A7F-4AC3-A78C-0C7981312CC3}" type="CATEGORYNAME">
                      <a:rPr lang="en-US"/>
                      <a:pPr/>
                      <a:t>[NOMBRE DE CATEGORÍA]</a:t>
                    </a:fld>
                    <a:r>
                      <a:rPr lang="en-US" baseline="0"/>
                      <a:t>
6</a:t>
                    </a:r>
                  </a:p>
                </c:rich>
              </c:tx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6154970690906088"/>
                      <c:h val="0.3323007299282065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2CD-4EF4-B5E1-F5034B9DF2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Progresión</c:v>
                </c:pt>
                <c:pt idx="1">
                  <c:v>Agudización</c:v>
                </c:pt>
                <c:pt idx="2">
                  <c:v>Causa no rel con FPI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52.6</c:v>
                </c:pt>
                <c:pt idx="1">
                  <c:v>15.8</c:v>
                </c:pt>
                <c:pt idx="2">
                  <c:v>31.6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2CD-4EF4-B5E1-F5034B9DF2DF}"/>
            </c:ext>
          </c:extLst>
        </c:ser>
        <c:dLbls>
          <c:showCatName val="1"/>
          <c:showPercent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s-ES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EVOLUCIÓN</a:t>
            </a:r>
            <a:endParaRPr lang="es-ES" dirty="0">
              <a:solidFill>
                <a:schemeClr val="tx1"/>
              </a:solidFill>
            </a:endParaRPr>
          </a:p>
        </c:rich>
      </c:tx>
      <c:layout/>
      <c:overlay val="1"/>
      <c:spPr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title>
    <c:plotArea>
      <c:layout/>
      <c:bar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Estabilidad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Al año</c:v>
                </c:pt>
                <c:pt idx="1">
                  <c:v>A los 2 años</c:v>
                </c:pt>
                <c:pt idx="2">
                  <c:v>A los 4 años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25</c:v>
                </c:pt>
                <c:pt idx="1">
                  <c:v>15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E12-4F0D-A74F-E1E8DC33CB36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Progresión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Al año</c:v>
                </c:pt>
                <c:pt idx="1">
                  <c:v>A los 2 años</c:v>
                </c:pt>
                <c:pt idx="2">
                  <c:v>A los 4 años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6</c:v>
                </c:pt>
                <c:pt idx="1">
                  <c:v>9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E12-4F0D-A74F-E1E8DC33CB36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Mejoría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Al año</c:v>
                </c:pt>
                <c:pt idx="1">
                  <c:v>A los 2 años</c:v>
                </c:pt>
                <c:pt idx="2">
                  <c:v>A los 4 años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  <c:pt idx="0">
                  <c:v>7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E12-4F0D-A74F-E1E8DC33CB36}"/>
            </c:ext>
          </c:extLst>
        </c:ser>
        <c:dLbls>
          <c:showVal val="1"/>
        </c:dLbls>
        <c:gapWidth val="219"/>
        <c:overlap val="100"/>
        <c:axId val="115807360"/>
        <c:axId val="115808896"/>
      </c:barChart>
      <c:catAx>
        <c:axId val="11580736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15808896"/>
        <c:crosses val="autoZero"/>
        <c:auto val="1"/>
        <c:lblAlgn val="ctr"/>
        <c:lblOffset val="100"/>
      </c:catAx>
      <c:valAx>
        <c:axId val="1158088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158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4DE0D5-7E69-468F-BE70-124454FF2F96}"/>
              </a:ext>
            </a:extLst>
          </p:cNvPr>
          <p:cNvSpPr txBox="1"/>
          <p:nvPr/>
        </p:nvSpPr>
        <p:spPr>
          <a:xfrm>
            <a:off x="0" y="0"/>
            <a:ext cx="9144000" cy="75405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0" i="0" dirty="0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 DE LA FIBROSIS PULMONAR IDIOPÁTICA EN EL </a:t>
            </a:r>
          </a:p>
          <a:p>
            <a:pPr algn="ctr"/>
            <a:r>
              <a:rPr lang="es-ES" sz="1600" b="0" i="0" dirty="0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 DE VALME.</a:t>
            </a:r>
          </a:p>
          <a:p>
            <a:pPr algn="ctr"/>
            <a:r>
              <a:rPr lang="es-ES" sz="1100" dirty="0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I. Pacheco Carrillo, Z. Palacios Hidalgo, A. Cruz Medina, J. Díez Sierra, I. de la Cruz Morón. UGC Neumología. Hospital Virgen de </a:t>
            </a:r>
            <a:r>
              <a:rPr lang="es-ES" sz="1100" dirty="0" err="1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Valme</a:t>
            </a:r>
            <a:r>
              <a:rPr lang="es-ES" sz="1100" dirty="0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Sevilla</a:t>
            </a:r>
            <a:endParaRPr lang="es-ES" sz="11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B9BAAAA1-5BB0-4A3A-B774-FEA47D622327}"/>
              </a:ext>
            </a:extLst>
          </p:cNvPr>
          <p:cNvSpPr txBox="1"/>
          <p:nvPr/>
        </p:nvSpPr>
        <p:spPr>
          <a:xfrm>
            <a:off x="108780" y="2540120"/>
            <a:ext cx="3577414" cy="600164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rgbClr val="201F1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1100" dirty="0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ealizar un análisis descriptivo de los pacientes con FPI atendidos en la consulta monográfica de nuestro hospital desde marzo 2015 hasta marzo 2021</a:t>
            </a:r>
            <a:endParaRPr lang="es-E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64CDCD67-4E75-4850-9A64-5B57D053ADCD}"/>
              </a:ext>
            </a:extLst>
          </p:cNvPr>
          <p:cNvSpPr txBox="1"/>
          <p:nvPr/>
        </p:nvSpPr>
        <p:spPr>
          <a:xfrm>
            <a:off x="114157" y="3843325"/>
            <a:ext cx="3577414" cy="11079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descriptivo transversal, con los datos obtenidos del historial clínico. </a:t>
            </a:r>
          </a:p>
          <a:p>
            <a:r>
              <a:rPr lang="es-ES" sz="1100" dirty="0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variables continuas se expresan como mediana (P25-75), </a:t>
            </a:r>
            <a:r>
              <a:rPr lang="es-ES" sz="1100" dirty="0">
                <a:solidFill>
                  <a:srgbClr val="201F1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s-ES" sz="1100" dirty="0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variables categóricas como número (%). </a:t>
            </a:r>
          </a:p>
          <a:p>
            <a:r>
              <a:rPr lang="es-ES" sz="1100" dirty="0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define progresión de la enfermedad como caída mayor del 10% de la </a:t>
            </a:r>
            <a:r>
              <a:rPr lang="es-ES" sz="1100" dirty="0">
                <a:solidFill>
                  <a:srgbClr val="201F1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FVC.</a:t>
            </a:r>
            <a:endParaRPr lang="es-E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B0D0DB78-E585-48C7-8EA3-443998FC4729}"/>
              </a:ext>
            </a:extLst>
          </p:cNvPr>
          <p:cNvSpPr txBox="1"/>
          <p:nvPr/>
        </p:nvSpPr>
        <p:spPr>
          <a:xfrm>
            <a:off x="114157" y="2150175"/>
            <a:ext cx="3566659" cy="323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OBJETIVOS</a:t>
            </a:r>
            <a:r>
              <a:rPr lang="es-ES" sz="1500" dirty="0"/>
              <a:t>: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9850A1E-D5D0-4505-9341-C1CAFA88788C}"/>
              </a:ext>
            </a:extLst>
          </p:cNvPr>
          <p:cNvSpPr txBox="1"/>
          <p:nvPr/>
        </p:nvSpPr>
        <p:spPr>
          <a:xfrm>
            <a:off x="114822" y="3455692"/>
            <a:ext cx="3576749" cy="323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</a:t>
            </a:r>
            <a:r>
              <a:rPr lang="es-ES" sz="1500" dirty="0"/>
              <a:t>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ABE774F6-9D19-46EC-B561-5B420F1BADD1}"/>
              </a:ext>
            </a:extLst>
          </p:cNvPr>
          <p:cNvSpPr txBox="1"/>
          <p:nvPr/>
        </p:nvSpPr>
        <p:spPr>
          <a:xfrm>
            <a:off x="3786371" y="833019"/>
            <a:ext cx="5227138" cy="323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r>
              <a:rPr lang="es-ES" sz="1500" dirty="0"/>
              <a:t>:</a:t>
            </a:r>
          </a:p>
        </p:txBody>
      </p:sp>
      <p:graphicFrame>
        <p:nvGraphicFramePr>
          <p:cNvPr id="11" name="Tabla 4">
            <a:extLst>
              <a:ext uri="{FF2B5EF4-FFF2-40B4-BE49-F238E27FC236}">
                <a16:creationId xmlns:a16="http://schemas.microsoft.com/office/drawing/2014/main" xmlns="" id="{9A0334CF-D2F5-45BB-9FA3-F503E9BA2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8706960"/>
              </p:ext>
            </p:extLst>
          </p:nvPr>
        </p:nvGraphicFramePr>
        <p:xfrm>
          <a:off x="3786372" y="1222933"/>
          <a:ext cx="2875390" cy="2362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93740">
                  <a:extLst>
                    <a:ext uri="{9D8B030D-6E8A-4147-A177-3AD203B41FA5}">
                      <a16:colId xmlns:a16="http://schemas.microsoft.com/office/drawing/2014/main" xmlns="" val="527145472"/>
                    </a:ext>
                  </a:extLst>
                </a:gridCol>
                <a:gridCol w="1081650">
                  <a:extLst>
                    <a:ext uri="{9D8B030D-6E8A-4147-A177-3AD203B41FA5}">
                      <a16:colId xmlns:a16="http://schemas.microsoft.com/office/drawing/2014/main" xmlns="" val="2353710308"/>
                    </a:ext>
                  </a:extLst>
                </a:gridCol>
              </a:tblGrid>
              <a:tr h="283192">
                <a:tc gridSpan="2">
                  <a:txBody>
                    <a:bodyPr/>
                    <a:lstStyle/>
                    <a:p>
                      <a:r>
                        <a:rPr lang="es-ES" sz="13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CARACTERÍSTICAS DE LA MUESTRA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82569972"/>
                  </a:ext>
                </a:extLst>
              </a:tr>
              <a:tr h="243696"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Nº</a:t>
                      </a: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pacientes atendidos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31085576"/>
                  </a:ext>
                </a:extLst>
              </a:tr>
              <a:tr h="243696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Sexo masculino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42 (77,8%)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88790633"/>
                  </a:ext>
                </a:extLst>
              </a:tr>
              <a:tr h="243696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 &gt; 65 años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 (72,2%)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67976900"/>
                  </a:ext>
                </a:extLst>
              </a:tr>
              <a:tr h="243696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Antecedentes tabaquismo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43 (79,63%)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8469399"/>
                  </a:ext>
                </a:extLst>
              </a:tr>
              <a:tr h="243696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Comorbilidad respiratoria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 (29,6%)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65128209"/>
                  </a:ext>
                </a:extLst>
              </a:tr>
              <a:tr h="243696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AF FPI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 (14,8%)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99360953"/>
                  </a:ext>
                </a:extLst>
              </a:tr>
              <a:tr h="243696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FRCV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 (79,5%)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35876292"/>
                  </a:ext>
                </a:extLst>
              </a:tr>
              <a:tr h="243696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Biopsia quirúrgica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 (43,4%)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1589552"/>
                  </a:ext>
                </a:extLst>
              </a:tr>
            </a:tbl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xmlns="" id="{B1F97302-DE4E-4EC0-A282-40ACF76CD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083464943"/>
              </p:ext>
            </p:extLst>
          </p:nvPr>
        </p:nvGraphicFramePr>
        <p:xfrm>
          <a:off x="3563888" y="3634165"/>
          <a:ext cx="3428135" cy="1471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F0791DA9-FD34-4289-B5F1-BF7FABA10DF5}"/>
              </a:ext>
            </a:extLst>
          </p:cNvPr>
          <p:cNvSpPr txBox="1"/>
          <p:nvPr/>
        </p:nvSpPr>
        <p:spPr>
          <a:xfrm>
            <a:off x="108781" y="833019"/>
            <a:ext cx="3577413" cy="323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INTRODUCCIÓN:</a:t>
            </a:r>
            <a:endParaRPr lang="es-ES" sz="15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27A56199-C7D2-489E-B79B-B2719DA2B047}"/>
              </a:ext>
            </a:extLst>
          </p:cNvPr>
          <p:cNvSpPr txBox="1"/>
          <p:nvPr/>
        </p:nvSpPr>
        <p:spPr>
          <a:xfrm>
            <a:off x="108780" y="1222933"/>
            <a:ext cx="3577414" cy="60016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fibrosis pulmonar idiopática (FPI) es la enfermedad intersticial fibrosante más prevalente y de peor pronóstico. En España afecta a más de 7500 personas. </a:t>
            </a:r>
            <a:endParaRPr lang="es-E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xmlns="" id="{B55CFF8E-8188-49C3-A96C-BA688967AA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152000297"/>
              </p:ext>
            </p:extLst>
          </p:nvPr>
        </p:nvGraphicFramePr>
        <p:xfrm>
          <a:off x="6562652" y="1139226"/>
          <a:ext cx="2581348" cy="1555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xmlns="" id="{501881EF-BE4F-4842-B222-0C61B78CDE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611098793"/>
              </p:ext>
            </p:extLst>
          </p:nvPr>
        </p:nvGraphicFramePr>
        <p:xfrm>
          <a:off x="6284830" y="3750561"/>
          <a:ext cx="2538241" cy="1291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xmlns="" id="{54F2F188-4BCC-4E7C-A1DF-20876CB46D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236094183"/>
              </p:ext>
            </p:extLst>
          </p:nvPr>
        </p:nvGraphicFramePr>
        <p:xfrm>
          <a:off x="6379631" y="2496202"/>
          <a:ext cx="2762980" cy="1385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ED3F4173-34A5-4624-BDDB-85A62747FAA5}"/>
              </a:ext>
            </a:extLst>
          </p:cNvPr>
          <p:cNvSpPr txBox="1"/>
          <p:nvPr/>
        </p:nvSpPr>
        <p:spPr>
          <a:xfrm>
            <a:off x="827584" y="4410827"/>
            <a:ext cx="6970441" cy="64633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En nuestro centro la FPI es más prevalente en hombres ≧65 años. </a:t>
            </a:r>
          </a:p>
          <a:p>
            <a:r>
              <a:rPr lang="es-ES" sz="1200" dirty="0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Se inició tratamiento </a:t>
            </a:r>
            <a:r>
              <a:rPr lang="es-ES" sz="1200" dirty="0" err="1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antifibrótico</a:t>
            </a:r>
            <a:r>
              <a:rPr lang="es-ES" sz="1200" dirty="0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más del 90% de los pacientes. </a:t>
            </a:r>
          </a:p>
          <a:p>
            <a:r>
              <a:rPr lang="es-ES" sz="1200" dirty="0">
                <a:solidFill>
                  <a:srgbClr val="201F1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Durante el seguimiento, más de la mitad de los pacientes permanecieron estables funcionalmente. </a:t>
            </a: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A385F05C-CCFC-4E14-8F63-EBFE2508F4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819049318"/>
              </p:ext>
            </p:extLst>
          </p:nvPr>
        </p:nvGraphicFramePr>
        <p:xfrm>
          <a:off x="-324544" y="136160"/>
          <a:ext cx="3456384" cy="2729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xmlns="" id="{B9BC7D4A-1D05-4FE3-8D56-C71E1F8A7E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11526788"/>
              </p:ext>
            </p:extLst>
          </p:nvPr>
        </p:nvGraphicFramePr>
        <p:xfrm>
          <a:off x="3131842" y="227480"/>
          <a:ext cx="2880320" cy="1488841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xmlns="" val="11120279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3146154769"/>
                    </a:ext>
                  </a:extLst>
                </a:gridCol>
              </a:tblGrid>
              <a:tr h="269641">
                <a:tc gridSpan="2">
                  <a:txBody>
                    <a:bodyPr/>
                    <a:lstStyle/>
                    <a:p>
                      <a:r>
                        <a:rPr lang="es-ES" sz="1200" b="0" dirty="0"/>
                        <a:t>CAUSAS DE NO TRATAMIENTO</a:t>
                      </a:r>
                      <a:endParaRPr lang="es-ES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81797504"/>
                  </a:ext>
                </a:extLst>
              </a:tr>
              <a:tr h="243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effectLst/>
                        </a:rPr>
                        <a:t>FVC&lt;50% y/o DLCO&lt;30%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1 (20%)</a:t>
                      </a:r>
                      <a:endParaRPr lang="es-E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62949605"/>
                  </a:ext>
                </a:extLst>
              </a:tr>
              <a:tr h="243904">
                <a:tc>
                  <a:txBody>
                    <a:bodyPr/>
                    <a:lstStyle/>
                    <a:p>
                      <a:r>
                        <a:rPr lang="es-ES" sz="1100" dirty="0"/>
                        <a:t>Negativa del paciente</a:t>
                      </a:r>
                      <a:endParaRPr lang="es-E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0 </a:t>
                      </a:r>
                      <a:endParaRPr lang="es-E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77222363"/>
                  </a:ext>
                </a:extLst>
              </a:tr>
              <a:tr h="401724">
                <a:tc>
                  <a:txBody>
                    <a:bodyPr/>
                    <a:lstStyle/>
                    <a:p>
                      <a:r>
                        <a:rPr lang="es-ES" sz="1100" dirty="0"/>
                        <a:t>Otras contraindicaciones para </a:t>
                      </a:r>
                      <a:r>
                        <a:rPr lang="es-ES" sz="1100" dirty="0" err="1"/>
                        <a:t>antifibróticos</a:t>
                      </a:r>
                      <a:endParaRPr lang="es-E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1 (20%)</a:t>
                      </a:r>
                      <a:endParaRPr lang="es-E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04920389"/>
                  </a:ext>
                </a:extLst>
              </a:tr>
              <a:tr h="269641">
                <a:tc>
                  <a:txBody>
                    <a:bodyPr/>
                    <a:lstStyle/>
                    <a:p>
                      <a:r>
                        <a:rPr lang="es-ES" sz="1100" dirty="0"/>
                        <a:t>Edad avanzada</a:t>
                      </a:r>
                      <a:endParaRPr lang="es-E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3 (60%)</a:t>
                      </a:r>
                      <a:endParaRPr lang="es-E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59288109"/>
                  </a:ext>
                </a:extLst>
              </a:tr>
            </a:tbl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xmlns="" id="{E155A4A0-E96D-4F6B-A683-D8BB43F4F9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741802910"/>
              </p:ext>
            </p:extLst>
          </p:nvPr>
        </p:nvGraphicFramePr>
        <p:xfrm>
          <a:off x="5652120" y="136160"/>
          <a:ext cx="3744416" cy="2603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xmlns="" id="{5E075B37-0DBB-4761-8205-C729F9C042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167393449"/>
              </p:ext>
            </p:extLst>
          </p:nvPr>
        </p:nvGraphicFramePr>
        <p:xfrm>
          <a:off x="6393329" y="2825623"/>
          <a:ext cx="2809390" cy="2011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D4CAA0E7-6DE7-47EF-9C4C-AA54A8DEF1C7}"/>
              </a:ext>
            </a:extLst>
          </p:cNvPr>
          <p:cNvSpPr txBox="1"/>
          <p:nvPr/>
        </p:nvSpPr>
        <p:spPr>
          <a:xfrm>
            <a:off x="827584" y="3939902"/>
            <a:ext cx="18259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  <a:r>
              <a:rPr lang="es-ES" dirty="0"/>
              <a:t>: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CC19B70-D116-4CBB-9A0A-59CA19A7781A}"/>
              </a:ext>
            </a:extLst>
          </p:cNvPr>
          <p:cNvSpPr txBox="1"/>
          <p:nvPr/>
        </p:nvSpPr>
        <p:spPr>
          <a:xfrm>
            <a:off x="136340" y="2710128"/>
            <a:ext cx="2448270" cy="60016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pacientes realizaron cambio a otro </a:t>
            </a:r>
            <a:r>
              <a:rPr lang="es-ES" sz="1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antifibrótico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siendo los efectos 2º el motivo más frecuente.</a:t>
            </a: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xmlns="" id="{9F165685-ADE8-4F35-887D-434F0C0FE5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764829137"/>
              </p:ext>
            </p:extLst>
          </p:nvPr>
        </p:nvGraphicFramePr>
        <p:xfrm>
          <a:off x="2775260" y="1807641"/>
          <a:ext cx="3456384" cy="2603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287</Words>
  <Application>Microsoft Office PowerPoint</Application>
  <PresentationFormat>Presentación en pantalla (16:9)</PresentationFormat>
  <Paragraphs>57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22</cp:revision>
  <dcterms:created xsi:type="dcterms:W3CDTF">2021-06-21T11:13:42Z</dcterms:created>
  <dcterms:modified xsi:type="dcterms:W3CDTF">2021-09-09T11:54:05Z</dcterms:modified>
</cp:coreProperties>
</file>