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6"/>
    <p:restoredTop sz="94745"/>
  </p:normalViewPr>
  <p:slideViewPr>
    <p:cSldViewPr>
      <p:cViewPr varScale="1">
        <p:scale>
          <a:sx n="145" d="100"/>
          <a:sy n="145" d="100"/>
        </p:scale>
        <p:origin x="768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dirty="0">
                <a:solidFill>
                  <a:schemeClr val="tx1"/>
                </a:solidFill>
              </a:rPr>
              <a:t>TRATAMIENTO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A33-9642-96EB-E39668D79D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A33-9642-96EB-E39668D79D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A33-9642-96EB-E39668D79D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A33-9642-96EB-E39668D79DE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28 (</a:t>
                    </a:r>
                    <a:fld id="{9160260F-AFA5-BC49-B1EA-31EDE77BDD60}" type="PERCENTAGE">
                      <a:rPr lang="en-US" smtClean="0"/>
                      <a:pPr/>
                      <a:t>[PORCENTAJE]</a:t>
                    </a:fld>
                    <a:r>
                      <a:rPr lang="en-US"/>
                      <a:t>)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A33-9642-96EB-E39668D79DEA}"/>
                </c:ext>
              </c:extLst>
            </c:dLbl>
            <c:dLbl>
              <c:idx val="1"/>
              <c:layout>
                <c:manualLayout>
                  <c:x val="-0.23461539983459759"/>
                  <c:y val="1.954009692872385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  <a:r>
                      <a:rPr lang="en-US" baseline="0" dirty="0"/>
                      <a:t> (39%</a:t>
                    </a:r>
                    <a:r>
                      <a:rPr lang="en-US" dirty="0"/>
                      <a:t>)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A33-9642-96EB-E39668D79DE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 (</a:t>
                    </a:r>
                    <a:fld id="{96884F69-701A-3242-A248-2356598E786E}" type="PERCENTAGE">
                      <a:rPr lang="en-US" smtClean="0"/>
                      <a:pPr/>
                      <a:t>[PORCENTAJE]</a:t>
                    </a:fld>
                    <a:r>
                      <a:rPr lang="en-US"/>
                      <a:t>)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A33-9642-96EB-E39668D79D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Pirfenidona</c:v>
                </c:pt>
                <c:pt idx="1">
                  <c:v>Nitedanib</c:v>
                </c:pt>
                <c:pt idx="2">
                  <c:v>No Tto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28</c:v>
                </c:pt>
                <c:pt idx="1">
                  <c:v>21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A33-9642-96EB-E39668D79DE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88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8E58-31BB-0A41-B456-79431179BCEC}" type="datetimeFigureOut">
              <a:rPr lang="es-ES" smtClean="0"/>
              <a:t>7/9/21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48FD5-C377-4847-9C8C-441817000A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2433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48FD5-C377-4847-9C8C-441817000AC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3970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048FD5-C377-4847-9C8C-441817000AC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6681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7/9/21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DD10B63-9E8B-784E-AFEE-ACE2C56721F9}"/>
              </a:ext>
            </a:extLst>
          </p:cNvPr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</a:rPr>
              <a:t>FIBROSIS PULMONAR IDIOPÁTICA (FPI) EN UNA CONSULTA MONOGRÁFICA. 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</a:rPr>
              <a:t>ANÁLISIS DE SUPERVIVENCIA.</a:t>
            </a:r>
          </a:p>
          <a:p>
            <a:pPr algn="ctr"/>
            <a:r>
              <a:rPr lang="es-ES" sz="1200" dirty="0">
                <a:solidFill>
                  <a:schemeClr val="bg1"/>
                </a:solidFill>
              </a:rPr>
              <a:t>J. Díez Sierra, A. Cruz Medina, I. Pacheco Carrillo, I. De la Cruz Morón, Z. Palacios Hidalgo. </a:t>
            </a:r>
          </a:p>
          <a:p>
            <a:pPr algn="ctr"/>
            <a:r>
              <a:rPr lang="es-ES" sz="1200" dirty="0">
                <a:solidFill>
                  <a:schemeClr val="bg1"/>
                </a:solidFill>
              </a:rPr>
              <a:t>UGC. Neumología. Hospital de Valme. Sevilla.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590B5A-AA67-0B4E-B113-C846CFC5AE69}"/>
              </a:ext>
            </a:extLst>
          </p:cNvPr>
          <p:cNvSpPr txBox="1"/>
          <p:nvPr/>
        </p:nvSpPr>
        <p:spPr>
          <a:xfrm>
            <a:off x="179512" y="1138489"/>
            <a:ext cx="3744416" cy="3231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500" dirty="0">
                <a:solidFill>
                  <a:schemeClr val="bg1"/>
                </a:solidFill>
              </a:rPr>
              <a:t>INTRODUCCIÓN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E4C88B-1D5E-1C40-80F8-6ED2DD383094}"/>
              </a:ext>
            </a:extLst>
          </p:cNvPr>
          <p:cNvSpPr txBox="1"/>
          <p:nvPr/>
        </p:nvSpPr>
        <p:spPr>
          <a:xfrm>
            <a:off x="176482" y="2357735"/>
            <a:ext cx="3744416" cy="3231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500" dirty="0">
                <a:solidFill>
                  <a:schemeClr val="bg1"/>
                </a:solidFill>
              </a:rPr>
              <a:t>MATERIAL Y MÉTODOS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D7F023B-2179-5144-9B49-3715D8C2C7E1}"/>
              </a:ext>
            </a:extLst>
          </p:cNvPr>
          <p:cNvSpPr txBox="1"/>
          <p:nvPr/>
        </p:nvSpPr>
        <p:spPr>
          <a:xfrm>
            <a:off x="185674" y="1467031"/>
            <a:ext cx="381945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/>
              <a:t>El pronóstico de la FPI es desfavorable, con una supervivencia media de 3 a 5 años desde el diagnóstico, si bien en los últimos años ha aumentado con el desarrollo de fármacos antifibróticos. </a:t>
            </a:r>
            <a:endParaRPr lang="es-ES" sz="13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16E8904-3F32-174D-A8DC-653D1659B4C4}"/>
              </a:ext>
            </a:extLst>
          </p:cNvPr>
          <p:cNvSpPr txBox="1"/>
          <p:nvPr/>
        </p:nvSpPr>
        <p:spPr>
          <a:xfrm>
            <a:off x="176482" y="2680900"/>
            <a:ext cx="382864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/>
              <a:t>Estudio observacional de la cohorte de pacientes con FPI de nuestra consulta monográfica desde marzo 2015 a marzo 2021. Se analiza la supervivencia global (test Kaplan-</a:t>
            </a:r>
            <a:r>
              <a:rPr lang="es-ES_tradnl" sz="1300" dirty="0" err="1"/>
              <a:t>Meier</a:t>
            </a:r>
            <a:r>
              <a:rPr lang="es-ES_tradnl" sz="1300" dirty="0"/>
              <a:t>) y comparada (test Log-Rank) en función de: tipo de tratamiento, sexo, obesidad, AF EPID, tabaquismo, comorbilidad NML y no NML, patrón radiológico y niveles de LDH. </a:t>
            </a:r>
            <a:endParaRPr lang="es-ES" sz="13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BCFDF61-339D-2E4D-865A-AFF78C591B3B}"/>
              </a:ext>
            </a:extLst>
          </p:cNvPr>
          <p:cNvSpPr txBox="1"/>
          <p:nvPr/>
        </p:nvSpPr>
        <p:spPr>
          <a:xfrm>
            <a:off x="868457" y="4171768"/>
            <a:ext cx="3052441" cy="3231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500" dirty="0">
                <a:solidFill>
                  <a:schemeClr val="bg1"/>
                </a:solidFill>
              </a:rPr>
              <a:t>OBJETIVO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6ED0C8-B7F1-2F44-8034-FB9E7C12695D}"/>
              </a:ext>
            </a:extLst>
          </p:cNvPr>
          <p:cNvSpPr txBox="1"/>
          <p:nvPr/>
        </p:nvSpPr>
        <p:spPr>
          <a:xfrm>
            <a:off x="868457" y="4451003"/>
            <a:ext cx="313667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/>
              <a:t>Analizar la supervivencia global y comparada entre distintas variables en nuestra cohorte de 54 pacientes con FPI.</a:t>
            </a:r>
            <a:endParaRPr lang="es-ES" sz="13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93C1128-AB15-E448-97C3-90C006C1AC67}"/>
              </a:ext>
            </a:extLst>
          </p:cNvPr>
          <p:cNvSpPr txBox="1"/>
          <p:nvPr/>
        </p:nvSpPr>
        <p:spPr>
          <a:xfrm>
            <a:off x="4211960" y="1138489"/>
            <a:ext cx="4608512" cy="3231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500" dirty="0">
                <a:solidFill>
                  <a:schemeClr val="bg1"/>
                </a:solidFill>
              </a:rPr>
              <a:t>RESULTADOS</a:t>
            </a: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6074D9A3-255E-0F47-BEE5-E9D7AA5696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8508591"/>
              </p:ext>
            </p:extLst>
          </p:nvPr>
        </p:nvGraphicFramePr>
        <p:xfrm>
          <a:off x="4218871" y="1513363"/>
          <a:ext cx="2297345" cy="3526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225">
                  <a:extLst>
                    <a:ext uri="{9D8B030D-6E8A-4147-A177-3AD203B41FA5}">
                      <a16:colId xmlns:a16="http://schemas.microsoft.com/office/drawing/2014/main" val="164402728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264316772"/>
                    </a:ext>
                  </a:extLst>
                </a:gridCol>
              </a:tblGrid>
              <a:tr h="300336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i="0" dirty="0"/>
                        <a:t>CARACTERÍSTICAS BASALES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459800"/>
                  </a:ext>
                </a:extLst>
              </a:tr>
              <a:tr h="300336">
                <a:tc>
                  <a:txBody>
                    <a:bodyPr/>
                    <a:lstStyle/>
                    <a:p>
                      <a:r>
                        <a:rPr lang="es-ES" sz="1200" dirty="0"/>
                        <a:t>Sexo masculino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42 (77%)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65238"/>
                  </a:ext>
                </a:extLst>
              </a:tr>
              <a:tr h="300336">
                <a:tc>
                  <a:txBody>
                    <a:bodyPr/>
                    <a:lstStyle/>
                    <a:p>
                      <a:r>
                        <a:rPr lang="es-ES" sz="1200" dirty="0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Symbol" pitchFamily="2" charset="2"/>
                        </a:rPr>
                        <a:t>65</a:t>
                      </a:r>
                      <a:r>
                        <a:rPr lang="es-ES" sz="1200" dirty="0"/>
                        <a:t> (72%)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445646"/>
                  </a:ext>
                </a:extLst>
              </a:tr>
              <a:tr h="505829">
                <a:tc>
                  <a:txBody>
                    <a:bodyPr/>
                    <a:lstStyle/>
                    <a:p>
                      <a:r>
                        <a:rPr lang="es-ES" sz="1200" dirty="0"/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29,2 (25,3-32,1)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5926"/>
                  </a:ext>
                </a:extLst>
              </a:tr>
              <a:tr h="300336">
                <a:tc>
                  <a:txBody>
                    <a:bodyPr/>
                    <a:lstStyle/>
                    <a:p>
                      <a:r>
                        <a:rPr lang="es-ES" sz="1200" dirty="0"/>
                        <a:t>AF EPID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 (16%)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61893"/>
                  </a:ext>
                </a:extLst>
              </a:tr>
              <a:tr h="300336">
                <a:tc>
                  <a:txBody>
                    <a:bodyPr/>
                    <a:lstStyle/>
                    <a:p>
                      <a:r>
                        <a:rPr lang="es-ES" sz="1200" dirty="0"/>
                        <a:t>AP 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37 (68%)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773716"/>
                  </a:ext>
                </a:extLst>
              </a:tr>
              <a:tr h="460926">
                <a:tc>
                  <a:txBody>
                    <a:bodyPr/>
                    <a:lstStyle/>
                    <a:p>
                      <a:r>
                        <a:rPr lang="es-ES" sz="1200" dirty="0"/>
                        <a:t>Comorbilidad </a:t>
                      </a:r>
                    </a:p>
                    <a:p>
                      <a:r>
                        <a:rPr lang="es-ES" sz="1200" dirty="0"/>
                        <a:t>NML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16 (29%)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153121"/>
                  </a:ext>
                </a:extLst>
              </a:tr>
              <a:tr h="300336">
                <a:tc>
                  <a:txBody>
                    <a:bodyPr/>
                    <a:lstStyle/>
                    <a:p>
                      <a:r>
                        <a:rPr lang="es-ES" sz="1200" dirty="0"/>
                        <a:t>LDH (&gt;225 U/L)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21 (39%)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426572"/>
                  </a:ext>
                </a:extLst>
              </a:tr>
              <a:tr h="300336">
                <a:tc>
                  <a:txBody>
                    <a:bodyPr/>
                    <a:lstStyle/>
                    <a:p>
                      <a:r>
                        <a:rPr lang="es-ES" sz="1200" dirty="0"/>
                        <a:t>Patrón NIU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17 (31%)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732968"/>
                  </a:ext>
                </a:extLst>
              </a:tr>
              <a:tr h="437549">
                <a:tc>
                  <a:txBody>
                    <a:bodyPr/>
                    <a:lstStyle/>
                    <a:p>
                      <a:r>
                        <a:rPr lang="es-ES" sz="1200" dirty="0"/>
                        <a:t>Seguimiento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36,4 (22,3- 49,2)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542919"/>
                  </a:ext>
                </a:extLst>
              </a:tr>
            </a:tbl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574E33F7-678C-A54C-A611-9EA11D6881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2734343"/>
              </p:ext>
            </p:extLst>
          </p:nvPr>
        </p:nvGraphicFramePr>
        <p:xfrm>
          <a:off x="6571784" y="1513362"/>
          <a:ext cx="2624999" cy="2981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49FBD14-47CA-1A47-B53D-F5ACE9441130}"/>
              </a:ext>
            </a:extLst>
          </p:cNvPr>
          <p:cNvSpPr txBox="1"/>
          <p:nvPr/>
        </p:nvSpPr>
        <p:spPr>
          <a:xfrm rot="10800000" flipV="1">
            <a:off x="2291947" y="4399177"/>
            <a:ext cx="5525774" cy="69249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1300" dirty="0"/>
              <a:t>Nuestra supervivencia global a los 6 años es superior al 50%. De las variables estudiadas, solo hubo diferencias estadísticamente significativas según el tipo de tratamiento antifibrótico instaurado.</a:t>
            </a:r>
            <a:endParaRPr lang="es-ES" sz="13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7A1DC93-8C11-4B4A-A2E7-2FE6005A25AC}"/>
              </a:ext>
            </a:extLst>
          </p:cNvPr>
          <p:cNvSpPr txBox="1"/>
          <p:nvPr/>
        </p:nvSpPr>
        <p:spPr>
          <a:xfrm>
            <a:off x="790799" y="4578428"/>
            <a:ext cx="1404936" cy="3231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ES" sz="1500" dirty="0">
                <a:solidFill>
                  <a:schemeClr val="bg1"/>
                </a:solidFill>
              </a:rPr>
              <a:t>CONCLUSIONES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BAF63EF-16B7-D646-9378-65259850134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130" y="1"/>
            <a:ext cx="3976870" cy="26356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F1B7DBF-8E39-E74A-BA64-7987CB67137D}"/>
              </a:ext>
            </a:extLst>
          </p:cNvPr>
          <p:cNvSpPr txBox="1"/>
          <p:nvPr/>
        </p:nvSpPr>
        <p:spPr>
          <a:xfrm>
            <a:off x="8085465" y="1347614"/>
            <a:ext cx="879023" cy="307777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/>
              <a:t>p= 0,022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633367-9E63-8F45-AB7F-87302547211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378"/>
            <a:ext cx="3976870" cy="26062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B0EA4FD-5D99-A346-91D8-36CBC326F1D0}"/>
              </a:ext>
            </a:extLst>
          </p:cNvPr>
          <p:cNvSpPr txBox="1"/>
          <p:nvPr/>
        </p:nvSpPr>
        <p:spPr>
          <a:xfrm>
            <a:off x="548223" y="2889240"/>
            <a:ext cx="1890087" cy="10926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300" b="1" i="1" dirty="0"/>
              <a:t>SUPERVIVENCIA GLOBAL</a:t>
            </a:r>
          </a:p>
          <a:p>
            <a:pPr algn="just"/>
            <a:r>
              <a:rPr lang="es-ES" sz="1300" dirty="0"/>
              <a:t>A los 12 m: 86,9%</a:t>
            </a:r>
          </a:p>
          <a:p>
            <a:pPr algn="just"/>
            <a:r>
              <a:rPr lang="es-ES" sz="1300" dirty="0"/>
              <a:t>A los 24 m: 79%</a:t>
            </a:r>
          </a:p>
          <a:p>
            <a:pPr algn="just"/>
            <a:r>
              <a:rPr lang="es-ES" sz="1300" dirty="0"/>
              <a:t>A los 36 m: 67,1%</a:t>
            </a:r>
          </a:p>
          <a:p>
            <a:pPr algn="just"/>
            <a:r>
              <a:rPr lang="es-ES" sz="1300" dirty="0"/>
              <a:t>A los 72 m: 58,6%</a:t>
            </a:r>
          </a:p>
        </p:txBody>
      </p:sp>
      <p:graphicFrame>
        <p:nvGraphicFramePr>
          <p:cNvPr id="10" name="Tabla 10">
            <a:extLst>
              <a:ext uri="{FF2B5EF4-FFF2-40B4-BE49-F238E27FC236}">
                <a16:creationId xmlns:a16="http://schemas.microsoft.com/office/drawing/2014/main" id="{FED5AD2C-04FA-3748-9593-5B8509F20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531151"/>
              </p:ext>
            </p:extLst>
          </p:nvPr>
        </p:nvGraphicFramePr>
        <p:xfrm>
          <a:off x="5220072" y="2635640"/>
          <a:ext cx="3744416" cy="15998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732">
                  <a:extLst>
                    <a:ext uri="{9D8B030D-6E8A-4147-A177-3AD203B41FA5}">
                      <a16:colId xmlns:a16="http://schemas.microsoft.com/office/drawing/2014/main" val="3157206981"/>
                    </a:ext>
                  </a:extLst>
                </a:gridCol>
                <a:gridCol w="957446">
                  <a:extLst>
                    <a:ext uri="{9D8B030D-6E8A-4147-A177-3AD203B41FA5}">
                      <a16:colId xmlns:a16="http://schemas.microsoft.com/office/drawing/2014/main" val="798547726"/>
                    </a:ext>
                  </a:extLst>
                </a:gridCol>
                <a:gridCol w="923737">
                  <a:extLst>
                    <a:ext uri="{9D8B030D-6E8A-4147-A177-3AD203B41FA5}">
                      <a16:colId xmlns:a16="http://schemas.microsoft.com/office/drawing/2014/main" val="1462966294"/>
                    </a:ext>
                  </a:extLst>
                </a:gridCol>
                <a:gridCol w="615501">
                  <a:extLst>
                    <a:ext uri="{9D8B030D-6E8A-4147-A177-3AD203B41FA5}">
                      <a16:colId xmlns:a16="http://schemas.microsoft.com/office/drawing/2014/main" val="1619403878"/>
                    </a:ext>
                  </a:extLst>
                </a:gridCol>
              </a:tblGrid>
              <a:tr h="470531">
                <a:tc>
                  <a:txBody>
                    <a:bodyPr/>
                    <a:lstStyle/>
                    <a:p>
                      <a:r>
                        <a:rPr lang="es-ES" sz="1200" dirty="0"/>
                        <a:t>SUPERVIVENCIA SEGÚN 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Pirfenidona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Nintedanib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No </a:t>
                      </a:r>
                      <a:r>
                        <a:rPr lang="es-ES" sz="1200" dirty="0" err="1"/>
                        <a:t>tto</a:t>
                      </a:r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21493"/>
                  </a:ext>
                </a:extLst>
              </a:tr>
              <a:tr h="282319">
                <a:tc>
                  <a:txBody>
                    <a:bodyPr/>
                    <a:lstStyle/>
                    <a:p>
                      <a:r>
                        <a:rPr lang="es-ES" sz="1200" dirty="0"/>
                        <a:t>A los 12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85,4%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95,2%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89118"/>
                  </a:ext>
                </a:extLst>
              </a:tr>
              <a:tr h="282319">
                <a:tc>
                  <a:txBody>
                    <a:bodyPr/>
                    <a:lstStyle/>
                    <a:p>
                      <a:r>
                        <a:rPr lang="es-ES" sz="1200" dirty="0"/>
                        <a:t>A los 24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77,8%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89,9%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921099"/>
                  </a:ext>
                </a:extLst>
              </a:tr>
              <a:tr h="282319">
                <a:tc>
                  <a:txBody>
                    <a:bodyPr/>
                    <a:lstStyle/>
                    <a:p>
                      <a:r>
                        <a:rPr lang="es-ES" sz="1200" dirty="0"/>
                        <a:t>A los 36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69,2%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67,9%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128286"/>
                  </a:ext>
                </a:extLst>
              </a:tr>
              <a:tr h="282319">
                <a:tc>
                  <a:txBody>
                    <a:bodyPr/>
                    <a:lstStyle/>
                    <a:p>
                      <a:r>
                        <a:rPr lang="es-ES" sz="1200" dirty="0"/>
                        <a:t>A los 72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69,2%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52,8%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664531"/>
                  </a:ext>
                </a:extLst>
              </a:tr>
            </a:tbl>
          </a:graphicData>
        </a:graphic>
      </p:graphicFrame>
      <p:graphicFrame>
        <p:nvGraphicFramePr>
          <p:cNvPr id="9" name="Tabla 10">
            <a:extLst>
              <a:ext uri="{FF2B5EF4-FFF2-40B4-BE49-F238E27FC236}">
                <a16:creationId xmlns:a16="http://schemas.microsoft.com/office/drawing/2014/main" id="{138EC327-F1E3-8940-A9B4-850C5E017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867343"/>
              </p:ext>
            </p:extLst>
          </p:nvPr>
        </p:nvGraphicFramePr>
        <p:xfrm>
          <a:off x="3164747" y="555526"/>
          <a:ext cx="1890086" cy="3679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1286">
                  <a:extLst>
                    <a:ext uri="{9D8B030D-6E8A-4147-A177-3AD203B41FA5}">
                      <a16:colId xmlns:a16="http://schemas.microsoft.com/office/drawing/2014/main" val="3157206981"/>
                    </a:ext>
                  </a:extLst>
                </a:gridCol>
                <a:gridCol w="668800">
                  <a:extLst>
                    <a:ext uri="{9D8B030D-6E8A-4147-A177-3AD203B41FA5}">
                      <a16:colId xmlns:a16="http://schemas.microsoft.com/office/drawing/2014/main" val="798547726"/>
                    </a:ext>
                  </a:extLst>
                </a:gridCol>
              </a:tblGrid>
              <a:tr h="513487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SUPERVIVENCIA GLOBAL SEGÚN: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/>
                        <a:t>Log- </a:t>
                      </a:r>
                      <a:r>
                        <a:rPr lang="es-ES" sz="1200" dirty="0"/>
                        <a:t>Rank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21493"/>
                  </a:ext>
                </a:extLst>
              </a:tr>
              <a:tr h="31327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Tratamiento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solidFill>
                            <a:srgbClr val="C00000"/>
                          </a:solidFill>
                        </a:rPr>
                        <a:t>0,022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89118"/>
                  </a:ext>
                </a:extLst>
              </a:tr>
              <a:tr h="31327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921099"/>
                  </a:ext>
                </a:extLst>
              </a:tr>
              <a:tr h="31327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664531"/>
                  </a:ext>
                </a:extLst>
              </a:tr>
              <a:tr h="31327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AF EPID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100906"/>
                  </a:ext>
                </a:extLst>
              </a:tr>
              <a:tr h="31327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115602"/>
                  </a:ext>
                </a:extLst>
              </a:tr>
              <a:tr h="486744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Comorbilidad NML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605899"/>
                  </a:ext>
                </a:extLst>
              </a:tr>
              <a:tr h="486744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Comorbilidad no NML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76164"/>
                  </a:ext>
                </a:extLst>
              </a:tr>
              <a:tr h="31327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Patrón TAC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041608"/>
                  </a:ext>
                </a:extLst>
              </a:tr>
              <a:tr h="313278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LDH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0,316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7626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395</Words>
  <Application>Microsoft Macintosh PowerPoint</Application>
  <PresentationFormat>Presentación en pantalla (16:9)</PresentationFormat>
  <Paragraphs>85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27</cp:revision>
  <dcterms:created xsi:type="dcterms:W3CDTF">2021-06-21T11:13:42Z</dcterms:created>
  <dcterms:modified xsi:type="dcterms:W3CDTF">2021-09-07T10:13:14Z</dcterms:modified>
</cp:coreProperties>
</file>