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</p:sldIdLst>
  <p:sldSz cx="9144000" cy="5143500" type="screen16x9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256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25/08/21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48698" y="1"/>
            <a:ext cx="7920879" cy="1195120"/>
          </a:xfrm>
          <a:prstGeom prst="rect">
            <a:avLst/>
          </a:prstGeom>
          <a:noFill/>
        </p:spPr>
        <p:txBody>
          <a:bodyPr wrap="square" lIns="91441" tIns="45721" rIns="91441" bIns="45721">
            <a:spAutoFit/>
          </a:bodyPr>
          <a:lstStyle/>
          <a:p>
            <a:pPr algn="ctr"/>
            <a:r>
              <a:rPr lang="es-ES" sz="2000" dirty="0">
                <a:solidFill>
                  <a:schemeClr val="tx2"/>
                </a:solidFill>
                <a:latin typeface="Tahoma"/>
                <a:cs typeface="Tahoma"/>
              </a:rPr>
              <a:t>Ejercicio</a:t>
            </a:r>
            <a:r>
              <a:rPr lang="es-ES" sz="2000" dirty="0">
                <a:solidFill>
                  <a:srgbClr val="558ED5"/>
                </a:solidFill>
                <a:latin typeface="Tahoma"/>
                <a:cs typeface="Tahoma"/>
              </a:rPr>
              <a:t> </a:t>
            </a:r>
            <a:r>
              <a:rPr lang="es-ES" sz="2000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Tahoma"/>
                <a:cs typeface="Tahoma"/>
              </a:rPr>
              <a:t>submáximo</a:t>
            </a:r>
            <a:r>
              <a:rPr lang="es-ES" sz="2000" dirty="0">
                <a:solidFill>
                  <a:schemeClr val="tx2">
                    <a:lumMod val="40000"/>
                    <a:lumOff val="60000"/>
                  </a:schemeClr>
                </a:solidFill>
                <a:latin typeface="Tahoma"/>
                <a:cs typeface="Tahoma"/>
              </a:rPr>
              <a:t> </a:t>
            </a:r>
            <a:r>
              <a:rPr lang="es-ES" sz="2000" dirty="0">
                <a:solidFill>
                  <a:srgbClr val="1F497D"/>
                </a:solidFill>
                <a:latin typeface="Tahoma"/>
                <a:cs typeface="Tahoma"/>
              </a:rPr>
              <a:t>en pacientes con enfermedad pulmonar </a:t>
            </a:r>
          </a:p>
          <a:p>
            <a:pPr algn="ctr"/>
            <a:r>
              <a:rPr lang="es-ES" sz="2000" dirty="0">
                <a:solidFill>
                  <a:srgbClr val="1F497D"/>
                </a:solidFill>
                <a:latin typeface="Tahoma"/>
                <a:cs typeface="Tahoma"/>
              </a:rPr>
              <a:t>obstructiva crónica y </a:t>
            </a:r>
            <a:r>
              <a:rPr lang="es-ES" sz="2000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Tahoma"/>
                <a:cs typeface="Tahoma"/>
              </a:rPr>
              <a:t>desaturación</a:t>
            </a:r>
            <a:r>
              <a:rPr lang="es-ES" sz="2000" dirty="0">
                <a:solidFill>
                  <a:schemeClr val="tx2">
                    <a:lumMod val="40000"/>
                    <a:lumOff val="60000"/>
                  </a:schemeClr>
                </a:solidFill>
                <a:latin typeface="Tahoma"/>
                <a:cs typeface="Tahoma"/>
              </a:rPr>
              <a:t> nocturna</a:t>
            </a:r>
          </a:p>
          <a:p>
            <a:pPr algn="ctr">
              <a:lnSpc>
                <a:spcPct val="140000"/>
              </a:lnSpc>
            </a:pPr>
            <a:r>
              <a:rPr lang="es-ES" sz="800" dirty="0">
                <a:latin typeface="Tahoma"/>
                <a:cs typeface="Tahoma"/>
              </a:rPr>
              <a:t>C. Muñoz Corroto</a:t>
            </a:r>
            <a:r>
              <a:rPr lang="es-ES" sz="800" baseline="30000" dirty="0">
                <a:latin typeface="Tahoma"/>
                <a:cs typeface="Tahoma"/>
              </a:rPr>
              <a:t>1</a:t>
            </a:r>
            <a:r>
              <a:rPr lang="es-ES" sz="800" b="1" dirty="0">
                <a:latin typeface="Tahoma"/>
                <a:cs typeface="Tahoma"/>
              </a:rPr>
              <a:t>, </a:t>
            </a:r>
            <a:r>
              <a:rPr lang="es-ES" sz="800" dirty="0">
                <a:latin typeface="Tahoma"/>
                <a:cs typeface="Tahoma"/>
              </a:rPr>
              <a:t>A. Jurado García</a:t>
            </a:r>
            <a:r>
              <a:rPr lang="es-ES" sz="800" baseline="30000" dirty="0">
                <a:latin typeface="Tahoma"/>
                <a:cs typeface="Tahoma"/>
              </a:rPr>
              <a:t>2</a:t>
            </a:r>
            <a:r>
              <a:rPr lang="es-ES" sz="800" dirty="0">
                <a:latin typeface="Tahoma"/>
                <a:cs typeface="Tahoma"/>
              </a:rPr>
              <a:t>,</a:t>
            </a:r>
            <a:r>
              <a:rPr lang="es-ES" sz="800" baseline="30000" dirty="0">
                <a:latin typeface="Tahoma"/>
                <a:cs typeface="Tahoma"/>
              </a:rPr>
              <a:t> </a:t>
            </a:r>
            <a:r>
              <a:rPr lang="es-ES" sz="800" dirty="0">
                <a:latin typeface="Tahoma"/>
                <a:cs typeface="Tahoma"/>
              </a:rPr>
              <a:t>A. Palomares Muriana</a:t>
            </a:r>
            <a:r>
              <a:rPr lang="es-ES" sz="800" baseline="30000" dirty="0">
                <a:latin typeface="Tahoma"/>
                <a:cs typeface="Tahoma"/>
              </a:rPr>
              <a:t>3</a:t>
            </a:r>
            <a:r>
              <a:rPr lang="es-ES" sz="800" dirty="0">
                <a:latin typeface="Tahoma"/>
                <a:cs typeface="Tahoma"/>
              </a:rPr>
              <a:t>, P. García Lovera</a:t>
            </a:r>
            <a:r>
              <a:rPr lang="es-ES" sz="800" baseline="30000" dirty="0">
                <a:latin typeface="Tahoma"/>
                <a:cs typeface="Tahoma"/>
              </a:rPr>
              <a:t>1</a:t>
            </a:r>
            <a:r>
              <a:rPr lang="es-ES" sz="800" dirty="0">
                <a:latin typeface="Tahoma"/>
                <a:cs typeface="Tahoma"/>
              </a:rPr>
              <a:t>, N. </a:t>
            </a:r>
            <a:r>
              <a:rPr lang="es-ES" sz="800" dirty="0" err="1">
                <a:latin typeface="Tahoma"/>
                <a:cs typeface="Tahoma"/>
              </a:rPr>
              <a:t>Feu</a:t>
            </a:r>
            <a:r>
              <a:rPr lang="es-ES" sz="800" dirty="0">
                <a:latin typeface="Tahoma"/>
                <a:cs typeface="Tahoma"/>
              </a:rPr>
              <a:t> Collado</a:t>
            </a:r>
            <a:r>
              <a:rPr lang="es-ES" sz="800" baseline="30000" dirty="0">
                <a:latin typeface="Tahoma"/>
                <a:cs typeface="Tahoma"/>
              </a:rPr>
              <a:t>4</a:t>
            </a:r>
            <a:r>
              <a:rPr lang="es-ES" sz="800" dirty="0">
                <a:latin typeface="Tahoma"/>
                <a:cs typeface="Tahoma"/>
              </a:rPr>
              <a:t>, B. Jurado Gámez</a:t>
            </a:r>
            <a:r>
              <a:rPr lang="es-ES" sz="800" baseline="30000" dirty="0">
                <a:latin typeface="Tahoma"/>
                <a:cs typeface="Tahoma"/>
              </a:rPr>
              <a:t>1,4</a:t>
            </a:r>
            <a:endParaRPr lang="es-ES" sz="800" dirty="0">
              <a:latin typeface="Tahoma"/>
              <a:cs typeface="Tahoma"/>
            </a:endParaRPr>
          </a:p>
          <a:p>
            <a:pPr marL="154562" indent="-154562" algn="ctr">
              <a:lnSpc>
                <a:spcPct val="140000"/>
              </a:lnSpc>
              <a:buAutoNum type="arabicPeriod"/>
            </a:pPr>
            <a:r>
              <a:rPr lang="en-GB" sz="700" dirty="0">
                <a:latin typeface="Tahoma"/>
                <a:cs typeface="Tahoma"/>
              </a:rPr>
              <a:t>UGC de </a:t>
            </a:r>
            <a:r>
              <a:rPr lang="en-GB" sz="700" dirty="0" err="1">
                <a:latin typeface="Tahoma"/>
                <a:cs typeface="Tahoma"/>
              </a:rPr>
              <a:t>Neumología</a:t>
            </a:r>
            <a:r>
              <a:rPr lang="en-GB" sz="700" dirty="0">
                <a:latin typeface="Tahoma"/>
                <a:cs typeface="Tahoma"/>
              </a:rPr>
              <a:t>. H.U. Reina Sofia, Córdoba.</a:t>
            </a:r>
            <a:r>
              <a:rPr lang="es-ES" sz="700" dirty="0">
                <a:latin typeface="Tahoma"/>
                <a:cs typeface="Tahoma"/>
              </a:rPr>
              <a:t> IMIBIC. Universidad de Córdoba; 2. Unidad de fisioterapia. </a:t>
            </a:r>
            <a:r>
              <a:rPr lang="es-ES" sz="700" dirty="0" err="1">
                <a:latin typeface="Tahoma"/>
                <a:cs typeface="Tahoma"/>
              </a:rPr>
              <a:t>Clinica</a:t>
            </a:r>
            <a:r>
              <a:rPr lang="es-ES" sz="700" dirty="0">
                <a:latin typeface="Tahoma"/>
                <a:cs typeface="Tahoma"/>
              </a:rPr>
              <a:t> </a:t>
            </a:r>
            <a:r>
              <a:rPr lang="es-ES" sz="700" dirty="0" err="1">
                <a:latin typeface="Tahoma"/>
                <a:cs typeface="Tahoma"/>
              </a:rPr>
              <a:t>fisio</a:t>
            </a:r>
            <a:r>
              <a:rPr lang="es-ES" sz="700" dirty="0">
                <a:latin typeface="Tahoma"/>
                <a:cs typeface="Tahoma"/>
              </a:rPr>
              <a:t> active, Córdoba; 3. Centro hospitalario </a:t>
            </a:r>
          </a:p>
          <a:p>
            <a:pPr algn="ctr">
              <a:lnSpc>
                <a:spcPct val="140000"/>
              </a:lnSpc>
            </a:pPr>
            <a:r>
              <a:rPr lang="es-ES" sz="700" dirty="0">
                <a:latin typeface="Tahoma"/>
                <a:cs typeface="Tahoma"/>
              </a:rPr>
              <a:t>de Alta Resolución Puente Genil, Córdoba; </a:t>
            </a:r>
            <a:r>
              <a:rPr lang="en-GB" sz="700" dirty="0">
                <a:latin typeface="Tahoma"/>
                <a:cs typeface="Tahoma"/>
              </a:rPr>
              <a:t>4. </a:t>
            </a:r>
            <a:r>
              <a:rPr lang="en-GB" sz="700" dirty="0" err="1">
                <a:latin typeface="Tahoma"/>
                <a:cs typeface="Tahoma"/>
              </a:rPr>
              <a:t>Servicio</a:t>
            </a:r>
            <a:r>
              <a:rPr lang="en-GB" sz="700" dirty="0">
                <a:latin typeface="Tahoma"/>
                <a:cs typeface="Tahoma"/>
              </a:rPr>
              <a:t> de </a:t>
            </a:r>
            <a:r>
              <a:rPr lang="en-GB" sz="700" dirty="0" err="1">
                <a:latin typeface="Tahoma"/>
                <a:cs typeface="Tahoma"/>
              </a:rPr>
              <a:t>Neumología</a:t>
            </a:r>
            <a:r>
              <a:rPr lang="en-GB" sz="700" dirty="0">
                <a:latin typeface="Tahoma"/>
                <a:cs typeface="Tahoma"/>
              </a:rPr>
              <a:t>. H.U. Reina Sofia, Córdoba.</a:t>
            </a:r>
            <a:r>
              <a:rPr lang="es-ES" sz="700" dirty="0">
                <a:latin typeface="Tahoma"/>
                <a:cs typeface="Tahoma"/>
              </a:rPr>
              <a:t> IMIBIC. Universidad de Córdoba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1521" y="1320412"/>
            <a:ext cx="3235541" cy="322868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lIns="91441" tIns="45721" rIns="91441" bIns="45721" rtlCol="0">
            <a:spAutoFit/>
          </a:bodyPr>
          <a:lstStyle/>
          <a:p>
            <a:r>
              <a:rPr lang="en-US" sz="1500" dirty="0">
                <a:solidFill>
                  <a:srgbClr val="E5F9FF"/>
                </a:solidFill>
                <a:latin typeface="Tahoma"/>
                <a:cs typeface="Tahoma"/>
              </a:rPr>
              <a:t>INTRODUCCIÓN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521" y="1633172"/>
            <a:ext cx="8709966" cy="937853"/>
          </a:xfrm>
          <a:prstGeom prst="rect">
            <a:avLst/>
          </a:prstGeom>
          <a:noFill/>
          <a:ln w="28575" cmpd="sng">
            <a:solidFill>
              <a:srgbClr val="1F497D"/>
            </a:solidFill>
          </a:ln>
        </p:spPr>
        <p:txBody>
          <a:bodyPr wrap="square" lIns="91441" tIns="45721" rIns="91441" bIns="45721" rtlCol="0">
            <a:spAutoFit/>
          </a:bodyPr>
          <a:lstStyle/>
          <a:p>
            <a:pPr algn="ctr"/>
            <a:r>
              <a:rPr lang="es-ES" sz="1100" dirty="0">
                <a:latin typeface="Tahoma"/>
                <a:cs typeface="Tahoma"/>
              </a:rPr>
              <a:t>En pacientes con enfermedad pulmonar obstructiva crónica (EPOC) la carga global de hipoxemia tiene valor pronóstico.</a:t>
            </a:r>
          </a:p>
          <a:p>
            <a:pPr algn="just"/>
            <a:r>
              <a:rPr lang="es-ES" sz="1100" dirty="0">
                <a:solidFill>
                  <a:schemeClr val="tx2"/>
                </a:solidFill>
                <a:latin typeface="Tahoma"/>
                <a:cs typeface="Tahoma"/>
              </a:rPr>
              <a:t>OBJETIVO</a:t>
            </a:r>
            <a:r>
              <a:rPr lang="es-ES" sz="1100" dirty="0">
                <a:solidFill>
                  <a:srgbClr val="10253F"/>
                </a:solidFill>
                <a:latin typeface="Tahoma"/>
                <a:cs typeface="Tahoma"/>
              </a:rPr>
              <a:t>:</a:t>
            </a:r>
          </a:p>
          <a:p>
            <a:pPr marL="342907" indent="-342907" algn="just">
              <a:buAutoNum type="arabicPeriod"/>
            </a:pPr>
            <a:r>
              <a:rPr lang="es-ES" sz="1100" dirty="0">
                <a:latin typeface="Tahoma"/>
                <a:cs typeface="Tahoma"/>
              </a:rPr>
              <a:t>Valorar la prevalencia de la </a:t>
            </a:r>
            <a:r>
              <a:rPr lang="es-ES" sz="1100" dirty="0" err="1">
                <a:latin typeface="Tahoma"/>
                <a:cs typeface="Tahoma"/>
              </a:rPr>
              <a:t>desaturación</a:t>
            </a:r>
            <a:r>
              <a:rPr lang="es-ES" sz="1100" dirty="0">
                <a:latin typeface="Tahoma"/>
                <a:cs typeface="Tahoma"/>
              </a:rPr>
              <a:t> al ejercicio y nocturna en pacientes con EPOC. </a:t>
            </a:r>
          </a:p>
          <a:p>
            <a:pPr marL="342907" indent="-342907" algn="just">
              <a:buAutoNum type="arabicPeriod"/>
            </a:pPr>
            <a:r>
              <a:rPr lang="es-ES" sz="1100" dirty="0">
                <a:latin typeface="Tahoma"/>
                <a:cs typeface="Tahoma"/>
              </a:rPr>
              <a:t>Determinar si la </a:t>
            </a:r>
            <a:r>
              <a:rPr lang="es-ES" sz="1100" dirty="0" err="1">
                <a:latin typeface="Tahoma"/>
                <a:cs typeface="Tahoma"/>
              </a:rPr>
              <a:t>desaturación</a:t>
            </a:r>
            <a:r>
              <a:rPr lang="es-ES" sz="1100" dirty="0">
                <a:latin typeface="Tahoma"/>
                <a:cs typeface="Tahoma"/>
              </a:rPr>
              <a:t> durante una prueba de ejercicio </a:t>
            </a:r>
            <a:r>
              <a:rPr lang="es-ES" sz="1100" dirty="0" err="1">
                <a:latin typeface="Tahoma"/>
                <a:cs typeface="Tahoma"/>
              </a:rPr>
              <a:t>submáximo</a:t>
            </a:r>
            <a:r>
              <a:rPr lang="es-ES" sz="1100" dirty="0">
                <a:latin typeface="Tahoma"/>
                <a:cs typeface="Tahoma"/>
              </a:rPr>
              <a:t> se correlaciona con la </a:t>
            </a:r>
            <a:r>
              <a:rPr lang="es-ES" sz="1100" dirty="0" err="1">
                <a:latin typeface="Tahoma"/>
                <a:cs typeface="Tahoma"/>
              </a:rPr>
              <a:t>desaturación</a:t>
            </a:r>
            <a:r>
              <a:rPr lang="es-ES" sz="1100" dirty="0">
                <a:latin typeface="Tahoma"/>
                <a:cs typeface="Tahoma"/>
              </a:rPr>
              <a:t> nocturna y si existen parámetros asociados a la misma.</a:t>
            </a:r>
            <a:endParaRPr lang="en-US" sz="1100" dirty="0">
              <a:solidFill>
                <a:srgbClr val="558ED5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60" y="2580835"/>
            <a:ext cx="3177496" cy="322868"/>
          </a:xfrm>
          <a:prstGeom prst="rect">
            <a:avLst/>
          </a:prstGeom>
          <a:solidFill>
            <a:srgbClr val="10253F"/>
          </a:solidFill>
        </p:spPr>
        <p:txBody>
          <a:bodyPr wrap="square" lIns="91441" tIns="45721" rIns="91441" bIns="45721" rtlCol="0">
            <a:spAutoFit/>
          </a:bodyPr>
          <a:lstStyle/>
          <a:p>
            <a:r>
              <a:rPr lang="en-US" sz="1500" dirty="0">
                <a:solidFill>
                  <a:srgbClr val="E5F9FF"/>
                </a:solidFill>
                <a:latin typeface="Tahoma"/>
                <a:cs typeface="Tahoma"/>
              </a:rPr>
              <a:t>MÉTODOS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25607" y="2886764"/>
            <a:ext cx="4335881" cy="2152445"/>
          </a:xfrm>
          <a:prstGeom prst="rect">
            <a:avLst/>
          </a:prstGeom>
          <a:noFill/>
          <a:ln w="28575" cmpd="sng">
            <a:solidFill>
              <a:srgbClr val="1F497D"/>
            </a:solidFill>
          </a:ln>
        </p:spPr>
        <p:txBody>
          <a:bodyPr wrap="square" lIns="91441" tIns="45721" rIns="91441" bIns="45721" rtlCol="0">
            <a:spAutoFit/>
          </a:bodyPr>
          <a:lstStyle/>
          <a:p>
            <a:pPr algn="ctr"/>
            <a:r>
              <a:rPr lang="es-ES" sz="1100" dirty="0">
                <a:solidFill>
                  <a:srgbClr val="1F497D"/>
                </a:solidFill>
              </a:rPr>
              <a:t>				</a:t>
            </a:r>
            <a:r>
              <a:rPr lang="es-ES" sz="1300" dirty="0">
                <a:solidFill>
                  <a:srgbClr val="1F497D"/>
                </a:solidFill>
                <a:sym typeface="Wingdings"/>
              </a:rPr>
              <a:t>Análisis r de Pearson  Se determinó: </a:t>
            </a:r>
          </a:p>
          <a:p>
            <a:pPr algn="ctr"/>
            <a:endParaRPr lang="es-ES" sz="1100" dirty="0">
              <a:solidFill>
                <a:srgbClr val="558ED5"/>
              </a:solidFill>
            </a:endParaRPr>
          </a:p>
          <a:p>
            <a:pPr algn="just"/>
            <a:r>
              <a:rPr lang="es-ES" sz="1100" dirty="0">
                <a:solidFill>
                  <a:srgbClr val="558ED5"/>
                </a:solidFill>
                <a:latin typeface="Tahoma"/>
                <a:cs typeface="Tahoma"/>
              </a:rPr>
              <a:t> </a:t>
            </a:r>
            <a:r>
              <a:rPr lang="en-US" sz="1100" b="1" dirty="0">
                <a:solidFill>
                  <a:srgbClr val="1F497D"/>
                </a:solidFill>
                <a:latin typeface="Tahoma"/>
                <a:cs typeface="Tahoma"/>
              </a:rPr>
              <a:t>1. </a:t>
            </a:r>
            <a:r>
              <a:rPr lang="es-ES" sz="1100" dirty="0">
                <a:solidFill>
                  <a:srgbClr val="000000"/>
                </a:solidFill>
                <a:latin typeface="Tahoma"/>
                <a:cs typeface="Tahoma"/>
              </a:rPr>
              <a:t>SpO</a:t>
            </a:r>
            <a:r>
              <a:rPr lang="es-ES" sz="1100" baseline="-25000" dirty="0">
                <a:solidFill>
                  <a:srgbClr val="000000"/>
                </a:solidFill>
                <a:latin typeface="Tahoma"/>
                <a:cs typeface="Tahoma"/>
              </a:rPr>
              <a:t>2</a:t>
            </a:r>
            <a:r>
              <a:rPr lang="es-ES" sz="1100" dirty="0">
                <a:solidFill>
                  <a:srgbClr val="000000"/>
                </a:solidFill>
                <a:latin typeface="Tahoma"/>
                <a:cs typeface="Tahoma"/>
              </a:rPr>
              <a:t> durante el EJERCICIO (PM6M) </a:t>
            </a:r>
            <a:r>
              <a:rPr lang="es-ES" sz="1100" dirty="0">
                <a:solidFill>
                  <a:srgbClr val="000000"/>
                </a:solidFill>
                <a:latin typeface="Tahoma"/>
                <a:cs typeface="Tahoma"/>
                <a:sym typeface="Wingdings"/>
              </a:rPr>
              <a:t> </a:t>
            </a:r>
            <a:r>
              <a:rPr lang="es-ES" sz="1100" dirty="0">
                <a:latin typeface="Tahoma"/>
                <a:cs typeface="Tahoma"/>
              </a:rPr>
              <a:t>significativo si:</a:t>
            </a:r>
          </a:p>
          <a:p>
            <a:pPr marL="171736" indent="-171736" algn="just">
              <a:buFont typeface="Arial"/>
              <a:buChar char="•"/>
            </a:pPr>
            <a:r>
              <a:rPr lang="es-ES" sz="1100" dirty="0">
                <a:latin typeface="Tahoma"/>
                <a:cs typeface="Tahoma"/>
              </a:rPr>
              <a:t>Se objetivaba una disminución de la SpO</a:t>
            </a:r>
            <a:r>
              <a:rPr lang="es-ES" sz="1100" baseline="-25000" dirty="0">
                <a:latin typeface="Tahoma"/>
                <a:cs typeface="Tahoma"/>
              </a:rPr>
              <a:t>2 </a:t>
            </a:r>
            <a:r>
              <a:rPr lang="es-ES" sz="1100" dirty="0">
                <a:latin typeface="Tahoma"/>
                <a:cs typeface="Tahoma"/>
              </a:rPr>
              <a:t>&gt; 4 % y una cifra de</a:t>
            </a:r>
            <a:r>
              <a:rPr lang="en-US" sz="11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lang="es-ES" sz="1100" dirty="0">
                <a:solidFill>
                  <a:srgbClr val="000000"/>
                </a:solidFill>
                <a:latin typeface="Tahoma"/>
                <a:cs typeface="Tahoma"/>
              </a:rPr>
              <a:t>SpO</a:t>
            </a:r>
            <a:r>
              <a:rPr lang="es-ES" sz="1100" baseline="-25000" dirty="0">
                <a:solidFill>
                  <a:srgbClr val="000000"/>
                </a:solidFill>
                <a:latin typeface="Tahoma"/>
                <a:cs typeface="Tahoma"/>
              </a:rPr>
              <a:t>2</a:t>
            </a:r>
            <a:r>
              <a:rPr lang="es-ES" sz="110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lang="es-ES" sz="1100" dirty="0">
                <a:latin typeface="Tahoma"/>
                <a:cs typeface="Tahoma"/>
              </a:rPr>
              <a:t>&lt; 90% </a:t>
            </a:r>
          </a:p>
          <a:p>
            <a:pPr marL="171736" indent="-171736" algn="just">
              <a:buFont typeface="Arial"/>
              <a:buChar char="•"/>
            </a:pPr>
            <a:r>
              <a:rPr lang="es-ES" sz="1100" dirty="0">
                <a:solidFill>
                  <a:srgbClr val="000000"/>
                </a:solidFill>
                <a:latin typeface="Tahoma"/>
                <a:cs typeface="Tahoma"/>
              </a:rPr>
              <a:t>Cifras de SpO</a:t>
            </a:r>
            <a:r>
              <a:rPr lang="es-ES" sz="1100" baseline="-25000" dirty="0">
                <a:solidFill>
                  <a:srgbClr val="000000"/>
                </a:solidFill>
                <a:latin typeface="Tahoma"/>
                <a:cs typeface="Tahoma"/>
              </a:rPr>
              <a:t>2</a:t>
            </a:r>
            <a:r>
              <a:rPr lang="es-ES" sz="1100" dirty="0">
                <a:solidFill>
                  <a:srgbClr val="000000"/>
                </a:solidFill>
                <a:latin typeface="Tahoma"/>
                <a:cs typeface="Tahoma"/>
              </a:rPr>
              <a:t> &lt;</a:t>
            </a:r>
            <a:r>
              <a:rPr lang="es-ES" sz="1100" dirty="0">
                <a:latin typeface="Tahoma"/>
                <a:cs typeface="Tahoma"/>
              </a:rPr>
              <a:t> 88%</a:t>
            </a:r>
            <a:endParaRPr lang="en-US" sz="1100" dirty="0">
              <a:solidFill>
                <a:srgbClr val="000000"/>
              </a:solidFill>
              <a:latin typeface="Tahoma"/>
              <a:cs typeface="Tahoma"/>
            </a:endParaRPr>
          </a:p>
          <a:p>
            <a:endParaRPr lang="en-US" sz="1100" dirty="0">
              <a:solidFill>
                <a:srgbClr val="000000"/>
              </a:solidFill>
            </a:endParaRPr>
          </a:p>
          <a:p>
            <a:endParaRPr lang="en-US" sz="1100" dirty="0">
              <a:solidFill>
                <a:srgbClr val="000000"/>
              </a:solidFill>
            </a:endParaRPr>
          </a:p>
          <a:p>
            <a:pPr algn="just"/>
            <a:r>
              <a:rPr lang="en-US" sz="1100" b="1" dirty="0">
                <a:solidFill>
                  <a:srgbClr val="1F497D"/>
                </a:solidFill>
                <a:latin typeface="Tahoma"/>
                <a:cs typeface="Tahoma"/>
              </a:rPr>
              <a:t>2. </a:t>
            </a:r>
            <a:r>
              <a:rPr lang="es-ES" sz="1100" dirty="0" err="1">
                <a:solidFill>
                  <a:srgbClr val="000000"/>
                </a:solidFill>
                <a:latin typeface="Tahoma"/>
                <a:cs typeface="Tahoma"/>
              </a:rPr>
              <a:t>Pulsioximetria</a:t>
            </a:r>
            <a:r>
              <a:rPr lang="es-ES" sz="1100" dirty="0">
                <a:solidFill>
                  <a:srgbClr val="000000"/>
                </a:solidFill>
                <a:latin typeface="Tahoma"/>
                <a:cs typeface="Tahoma"/>
              </a:rPr>
              <a:t> NOCTURNA </a:t>
            </a:r>
            <a:r>
              <a:rPr lang="es-ES" sz="1100" dirty="0">
                <a:latin typeface="Tahoma"/>
                <a:cs typeface="Tahoma"/>
                <a:sym typeface="Wingdings"/>
              </a:rPr>
              <a:t>  </a:t>
            </a:r>
            <a:r>
              <a:rPr lang="es-ES" sz="1100" dirty="0">
                <a:latin typeface="Tahoma"/>
                <a:cs typeface="Tahoma"/>
              </a:rPr>
              <a:t>significativa si el </a:t>
            </a:r>
          </a:p>
          <a:p>
            <a:pPr algn="just"/>
            <a:r>
              <a:rPr lang="es-ES" sz="1100" dirty="0">
                <a:latin typeface="Tahoma"/>
                <a:cs typeface="Tahoma"/>
              </a:rPr>
              <a:t>T90 fue &gt; 15%. </a:t>
            </a:r>
          </a:p>
          <a:p>
            <a:pPr algn="just"/>
            <a:endParaRPr lang="es-ES" sz="1100" dirty="0">
              <a:latin typeface="Tahoma"/>
              <a:cs typeface="Tahoma"/>
            </a:endParaRPr>
          </a:p>
          <a:p>
            <a:endParaRPr lang="es-ES" sz="1100" dirty="0">
              <a:latin typeface="Tahoma"/>
              <a:cs typeface="Tahoma"/>
            </a:endParaRPr>
          </a:p>
        </p:txBody>
      </p:sp>
      <p:pic>
        <p:nvPicPr>
          <p:cNvPr id="11" name="11 Imagen" descr="106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2655" y="3813199"/>
            <a:ext cx="346057" cy="308144"/>
          </a:xfrm>
          <a:prstGeom prst="rect">
            <a:avLst/>
          </a:prstGeom>
          <a:solidFill>
            <a:srgbClr val="FFC000"/>
          </a:solidFill>
        </p:spPr>
      </p:pic>
      <p:pic>
        <p:nvPicPr>
          <p:cNvPr id="12" name="Picture 2" descr="Resultado de imagen de pulsioximetro konica minol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31410" y="3813199"/>
            <a:ext cx="640071" cy="310044"/>
          </a:xfrm>
          <a:prstGeom prst="rect">
            <a:avLst/>
          </a:prstGeom>
          <a:noFill/>
        </p:spPr>
      </p:pic>
      <p:pic>
        <p:nvPicPr>
          <p:cNvPr id="13" name="Picture 2" descr="Resultado de imagen de pulsioximetro konica minol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76865" y="4590260"/>
            <a:ext cx="467186" cy="226299"/>
          </a:xfrm>
          <a:prstGeom prst="rect">
            <a:avLst/>
          </a:prstGeom>
          <a:noFill/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2801" y="274262"/>
            <a:ext cx="960107" cy="8306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2127" y="4332766"/>
            <a:ext cx="491912" cy="48006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51522" y="2886764"/>
            <a:ext cx="4206181" cy="2123660"/>
          </a:xfrm>
          <a:prstGeom prst="rect">
            <a:avLst/>
          </a:prstGeom>
          <a:noFill/>
          <a:ln w="28575" cmpd="sng">
            <a:solidFill>
              <a:srgbClr val="1F497D"/>
            </a:solidFill>
          </a:ln>
        </p:spPr>
        <p:txBody>
          <a:bodyPr wrap="square" lIns="91441" tIns="45721" rIns="91441" bIns="45721" rtlCol="0">
            <a:spAutoFit/>
          </a:bodyPr>
          <a:lstStyle/>
          <a:p>
            <a:pPr lvl="0"/>
            <a:r>
              <a:rPr lang="en-US" sz="1100" u="sng" dirty="0" smtClean="0">
                <a:solidFill>
                  <a:srgbClr val="1F497D"/>
                </a:solidFill>
                <a:latin typeface="Tahoma"/>
                <a:cs typeface="Tahoma"/>
              </a:rPr>
              <a:t>CRITERIOS INCLUSIÓN:</a:t>
            </a:r>
            <a:r>
              <a:rPr lang="en-US" sz="1100" dirty="0">
                <a:latin typeface="Tahoma"/>
                <a:cs typeface="Tahoma"/>
              </a:rPr>
              <a:t>				</a:t>
            </a:r>
          </a:p>
          <a:p>
            <a:endParaRPr lang="es-ES" sz="1100" dirty="0">
              <a:latin typeface="Tahoma"/>
              <a:cs typeface="Tahoma"/>
            </a:endParaRPr>
          </a:p>
          <a:p>
            <a:endParaRPr lang="es-ES" sz="1100" dirty="0">
              <a:latin typeface="Tahoma"/>
              <a:cs typeface="Tahoma"/>
            </a:endParaRPr>
          </a:p>
          <a:p>
            <a:endParaRPr lang="es-ES" sz="1100" dirty="0">
              <a:latin typeface="Tahoma"/>
              <a:cs typeface="Tahoma"/>
            </a:endParaRPr>
          </a:p>
          <a:p>
            <a:endParaRPr lang="es-ES" sz="1100" dirty="0">
              <a:latin typeface="Tahoma"/>
              <a:cs typeface="Tahoma"/>
            </a:endParaRPr>
          </a:p>
          <a:p>
            <a:endParaRPr lang="es-ES" sz="1100" dirty="0">
              <a:latin typeface="Tahoma"/>
              <a:cs typeface="Tahoma"/>
            </a:endParaRPr>
          </a:p>
          <a:p>
            <a:pPr lvl="0"/>
            <a:endParaRPr lang="en-US" sz="1100" dirty="0">
              <a:solidFill>
                <a:srgbClr val="558ED5"/>
              </a:solidFill>
              <a:latin typeface="Tahoma"/>
              <a:cs typeface="Tahoma"/>
            </a:endParaRPr>
          </a:p>
          <a:p>
            <a:pPr lvl="0"/>
            <a:endParaRPr lang="en-US" sz="1100" u="sng" dirty="0" smtClean="0">
              <a:solidFill>
                <a:srgbClr val="1F497D"/>
              </a:solidFill>
              <a:latin typeface="Tahoma"/>
              <a:cs typeface="Tahoma"/>
            </a:endParaRPr>
          </a:p>
          <a:p>
            <a:pPr lvl="0" algn="ctr"/>
            <a:r>
              <a:rPr lang="en-US" sz="1100" dirty="0" smtClean="0">
                <a:solidFill>
                  <a:srgbClr val="1F497D"/>
                </a:solidFill>
                <a:latin typeface="Tahoma"/>
                <a:cs typeface="Tahoma"/>
              </a:rPr>
              <a:t>	</a:t>
            </a:r>
            <a:r>
              <a:rPr lang="en-US" sz="1100" u="sng" dirty="0" smtClean="0">
                <a:solidFill>
                  <a:srgbClr val="1F497D"/>
                </a:solidFill>
                <a:latin typeface="Tahoma"/>
                <a:cs typeface="Tahoma"/>
              </a:rPr>
              <a:t>CRITERIOS EXCLUSIÓN:</a:t>
            </a:r>
            <a:endParaRPr lang="en-US" sz="1100" u="sng" dirty="0">
              <a:solidFill>
                <a:srgbClr val="1F497D"/>
              </a:solidFill>
              <a:latin typeface="Tahoma"/>
              <a:cs typeface="Tahoma"/>
            </a:endParaRPr>
          </a:p>
          <a:p>
            <a:pPr lvl="3"/>
            <a:r>
              <a:rPr lang="es-ES" sz="1100" dirty="0" smtClean="0">
                <a:latin typeface="Tahoma"/>
                <a:cs typeface="Tahoma"/>
              </a:rPr>
              <a:t>    Contraindicación </a:t>
            </a:r>
            <a:r>
              <a:rPr lang="es-ES" sz="1100" dirty="0">
                <a:latin typeface="Tahoma"/>
                <a:cs typeface="Tahoma"/>
              </a:rPr>
              <a:t>para realizar la </a:t>
            </a:r>
          </a:p>
          <a:p>
            <a:r>
              <a:rPr lang="es-ES" sz="1100" dirty="0" smtClean="0">
                <a:latin typeface="Tahoma"/>
                <a:cs typeface="Tahoma"/>
              </a:rPr>
              <a:t>	              prueba </a:t>
            </a:r>
            <a:r>
              <a:rPr lang="es-ES" sz="1100" dirty="0">
                <a:latin typeface="Tahoma"/>
                <a:cs typeface="Tahoma"/>
              </a:rPr>
              <a:t>de marcha de 6 minutos (PM6M)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3003" y="3289741"/>
            <a:ext cx="1150792" cy="1042444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marL="223256" indent="-223256" algn="ctr">
              <a:buAutoNum type="arabicPeriod"/>
            </a:pPr>
            <a:r>
              <a:rPr lang="es-ES" sz="1100" dirty="0">
                <a:latin typeface="Tahoma"/>
                <a:cs typeface="Tahoma"/>
              </a:rPr>
              <a:t>SpO</a:t>
            </a:r>
            <a:r>
              <a:rPr lang="es-ES" sz="1100" baseline="-25000" dirty="0">
                <a:latin typeface="Tahoma"/>
                <a:cs typeface="Tahoma"/>
              </a:rPr>
              <a:t>2</a:t>
            </a:r>
            <a:r>
              <a:rPr lang="es-ES" sz="1100" dirty="0">
                <a:latin typeface="Tahoma"/>
                <a:cs typeface="Tahoma"/>
              </a:rPr>
              <a:t>&gt; 92%(FiO</a:t>
            </a:r>
            <a:r>
              <a:rPr lang="es-ES" sz="1100" baseline="-25000" dirty="0">
                <a:latin typeface="Tahoma"/>
                <a:cs typeface="Tahoma"/>
              </a:rPr>
              <a:t>2</a:t>
            </a:r>
            <a:r>
              <a:rPr lang="es-ES" sz="1100" dirty="0">
                <a:latin typeface="Tahoma"/>
                <a:cs typeface="Tahoma"/>
              </a:rPr>
              <a:t> 0,21)</a:t>
            </a:r>
          </a:p>
          <a:p>
            <a:pPr marL="223256" indent="-223256" algn="ctr">
              <a:buAutoNum type="arabicPeriod"/>
            </a:pPr>
            <a:endParaRPr lang="es-ES" sz="1100" dirty="0">
              <a:latin typeface="Tahoma"/>
              <a:cs typeface="Tahoma"/>
            </a:endParaRPr>
          </a:p>
          <a:p>
            <a:pPr marL="223256" indent="-223256" algn="ctr">
              <a:buAutoNum type="arabicPeriod"/>
            </a:pPr>
            <a:endParaRPr lang="es-ES" sz="1100" dirty="0">
              <a:latin typeface="Tahoma"/>
              <a:cs typeface="Tahoma"/>
            </a:endParaRPr>
          </a:p>
          <a:p>
            <a:pPr marL="223256" indent="-223256" algn="ctr">
              <a:buAutoNum type="arabicPeriod"/>
            </a:pPr>
            <a:endParaRPr lang="es-ES" sz="1100" dirty="0">
              <a:latin typeface="Tahoma"/>
              <a:cs typeface="Tahoma"/>
            </a:endParaRPr>
          </a:p>
          <a:p>
            <a:pPr marL="223256" indent="-223256" algn="ctr">
              <a:buAutoNum type="arabicPeriod"/>
            </a:pPr>
            <a:endParaRPr lang="es-ES" sz="1100" dirty="0">
              <a:latin typeface="Tahoma"/>
              <a:cs typeface="Tahoma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600060" y="3289741"/>
            <a:ext cx="1375898" cy="1042444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/>
            <a:r>
              <a:rPr lang="es-ES" sz="1100" dirty="0">
                <a:latin typeface="Tahoma"/>
                <a:cs typeface="Tahoma"/>
              </a:rPr>
              <a:t>2. Ausencia de agudización en las últimas 6 semanas</a:t>
            </a:r>
          </a:p>
          <a:p>
            <a:pPr marL="223256" indent="-223256" algn="ctr">
              <a:buAutoNum type="arabicPeriod"/>
            </a:pPr>
            <a:endParaRPr lang="es-ES" sz="1100" dirty="0">
              <a:latin typeface="Tahoma"/>
              <a:cs typeface="Tahoma"/>
            </a:endParaRPr>
          </a:p>
          <a:p>
            <a:pPr lvl="0" algn="ctr"/>
            <a:endParaRPr lang="es-ES" sz="1100" dirty="0">
              <a:latin typeface="Tahoma"/>
              <a:cs typeface="Tahoma"/>
            </a:endParaRPr>
          </a:p>
          <a:p>
            <a:pPr lvl="0" algn="ctr"/>
            <a:endParaRPr lang="es-ES" sz="1100" dirty="0">
              <a:latin typeface="Tahoma"/>
              <a:cs typeface="Tahoma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070794" y="3289741"/>
            <a:ext cx="1227072" cy="1042444"/>
          </a:xfrm>
          <a:prstGeom prst="rect">
            <a:avLst/>
          </a:prstGeom>
          <a:noFill/>
          <a:ln>
            <a:solidFill>
              <a:schemeClr val="accent5"/>
            </a:solidFill>
          </a:ln>
        </p:spPr>
        <p:txBody>
          <a:bodyPr wrap="square" lIns="27478" tIns="13739" rIns="27478" bIns="13739" rtlCol="0">
            <a:spAutoFit/>
          </a:bodyPr>
          <a:lstStyle/>
          <a:p>
            <a:pPr algn="ctr"/>
            <a:r>
              <a:rPr lang="es-ES" sz="1100" dirty="0">
                <a:latin typeface="Tahoma"/>
                <a:cs typeface="Tahoma"/>
              </a:rPr>
              <a:t>3. Firma del consentimiento informado</a:t>
            </a:r>
          </a:p>
          <a:p>
            <a:pPr algn="ctr"/>
            <a:endParaRPr lang="es-ES" sz="1100" dirty="0">
              <a:latin typeface="Tahoma"/>
              <a:cs typeface="Tahoma"/>
            </a:endParaRPr>
          </a:p>
          <a:p>
            <a:pPr algn="ctr"/>
            <a:endParaRPr lang="es-ES" sz="1100" dirty="0">
              <a:latin typeface="Tahoma"/>
              <a:cs typeface="Tahoma"/>
            </a:endParaRPr>
          </a:p>
          <a:p>
            <a:pPr algn="ctr"/>
            <a:r>
              <a:rPr lang="es-ES" sz="1100" dirty="0">
                <a:latin typeface="Tahoma"/>
                <a:cs typeface="Tahoma"/>
              </a:rPr>
              <a:t> 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103" y="3793266"/>
            <a:ext cx="468575" cy="42893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7061" y="3844761"/>
            <a:ext cx="399370" cy="345012"/>
          </a:xfrm>
          <a:prstGeom prst="rect">
            <a:avLst/>
          </a:prstGeom>
        </p:spPr>
      </p:pic>
      <p:sp>
        <p:nvSpPr>
          <p:cNvPr id="24" name="Rounded Rectangle 23"/>
          <p:cNvSpPr/>
          <p:nvPr/>
        </p:nvSpPr>
        <p:spPr>
          <a:xfrm>
            <a:off x="3406156" y="2709871"/>
            <a:ext cx="2378798" cy="38766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27488" tIns="13744" rIns="27488" bIns="13744" rtlCol="0" anchor="ctr"/>
          <a:lstStyle/>
          <a:p>
            <a:pPr lvl="0" algn="ctr"/>
            <a:r>
              <a:rPr lang="es-ES" sz="13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Estudio transversal</a:t>
            </a:r>
          </a:p>
          <a:p>
            <a:pPr lvl="0" algn="ctr"/>
            <a:r>
              <a:rPr lang="es-ES" sz="13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N = 140</a:t>
            </a:r>
          </a:p>
        </p:txBody>
      </p:sp>
      <p:pic>
        <p:nvPicPr>
          <p:cNvPr id="26" name="Picture 2" descr="Resultado de imagen de pulsioximetro konica minolt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5576" y="4659982"/>
            <a:ext cx="467186" cy="225955"/>
          </a:xfrm>
          <a:prstGeom prst="rect">
            <a:avLst/>
          </a:prstGeom>
          <a:noFill/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48383" y="3820533"/>
            <a:ext cx="378977" cy="408392"/>
          </a:xfrm>
          <a:prstGeom prst="rect">
            <a:avLst/>
          </a:prstGeom>
        </p:spPr>
      </p:pic>
      <p:pic>
        <p:nvPicPr>
          <p:cNvPr id="22" name="11 Imagen" descr="106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9632" y="4587974"/>
            <a:ext cx="498922" cy="307674"/>
          </a:xfrm>
          <a:prstGeom prst="rect">
            <a:avLst/>
          </a:prstGeom>
          <a:solidFill>
            <a:srgbClr val="FFC000"/>
          </a:solidFill>
        </p:spPr>
      </p:pic>
    </p:spTree>
    <p:extLst>
      <p:ext uri="{BB962C8B-B14F-4D97-AF65-F5344CB8AC3E}">
        <p14:creationId xmlns:p14="http://schemas.microsoft.com/office/powerpoint/2010/main" val="3356853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089" y="142213"/>
            <a:ext cx="8784198" cy="322868"/>
          </a:xfrm>
          <a:prstGeom prst="rect">
            <a:avLst/>
          </a:prstGeom>
          <a:solidFill>
            <a:srgbClr val="10253F"/>
          </a:solidFill>
        </p:spPr>
        <p:txBody>
          <a:bodyPr wrap="square" lIns="91441" tIns="45721" rIns="91441" bIns="45721" rtlCol="0">
            <a:spAutoFit/>
          </a:bodyPr>
          <a:lstStyle/>
          <a:p>
            <a:r>
              <a:rPr lang="en-US" sz="1500" dirty="0">
                <a:solidFill>
                  <a:srgbClr val="E5F9FF"/>
                </a:solidFill>
                <a:latin typeface="Tahoma"/>
                <a:cs typeface="Tahoma"/>
              </a:rPr>
              <a:t>RESULTADOS</a:t>
            </a:r>
          </a:p>
        </p:txBody>
      </p:sp>
      <p:sp>
        <p:nvSpPr>
          <p:cNvPr id="13" name="CuadroTexto 4">
            <a:extLst>
              <a:ext uri="{FF2B5EF4-FFF2-40B4-BE49-F238E27FC236}">
                <a16:creationId xmlns:a16="http://schemas.microsoft.com/office/drawing/2014/main" xmlns="" id="{A0A78D7F-F86D-4623-B20B-5240C2341BFE}"/>
              </a:ext>
            </a:extLst>
          </p:cNvPr>
          <p:cNvSpPr txBox="1"/>
          <p:nvPr/>
        </p:nvSpPr>
        <p:spPr>
          <a:xfrm>
            <a:off x="4195815" y="596808"/>
            <a:ext cx="4831473" cy="365972"/>
          </a:xfrm>
          <a:prstGeom prst="rect">
            <a:avLst/>
          </a:prstGeom>
          <a:noFill/>
        </p:spPr>
        <p:txBody>
          <a:bodyPr wrap="square" lIns="27488" tIns="13744" rIns="27488" bIns="13744">
            <a:spAutoFit/>
          </a:bodyPr>
          <a:lstStyle/>
          <a:p>
            <a:pPr algn="just"/>
            <a:r>
              <a:rPr lang="es-ES" sz="1100" dirty="0">
                <a:solidFill>
                  <a:srgbClr val="10253F"/>
                </a:solidFill>
                <a:latin typeface="Tahoma"/>
                <a:ea typeface="Calibri" panose="020F0502020204030204" pitchFamily="34" charset="0"/>
                <a:cs typeface="Tahoma"/>
              </a:rPr>
              <a:t>Figura 1. </a:t>
            </a:r>
            <a:r>
              <a:rPr lang="es-ES" sz="1100" dirty="0">
                <a:solidFill>
                  <a:srgbClr val="000000"/>
                </a:solidFill>
                <a:latin typeface="Tahoma"/>
                <a:ea typeface="Calibri" panose="020F0502020204030204" pitchFamily="34" charset="0"/>
                <a:cs typeface="Tahoma"/>
              </a:rPr>
              <a:t>Resultados de la correlación </a:t>
            </a:r>
            <a:r>
              <a:rPr lang="es-ES" sz="1100" dirty="0">
                <a:latin typeface="Tahoma"/>
                <a:cs typeface="Tahoma"/>
              </a:rPr>
              <a:t>entre las </a:t>
            </a:r>
            <a:r>
              <a:rPr lang="es-ES" sz="1100" dirty="0">
                <a:solidFill>
                  <a:srgbClr val="000000"/>
                </a:solidFill>
                <a:latin typeface="Tahoma"/>
                <a:ea typeface="Calibri" panose="020F0502020204030204" pitchFamily="34" charset="0"/>
                <a:cs typeface="Tahoma"/>
              </a:rPr>
              <a:t>variables de SpO</a:t>
            </a:r>
            <a:r>
              <a:rPr lang="es-ES" sz="1100" baseline="-25000" dirty="0">
                <a:solidFill>
                  <a:srgbClr val="000000"/>
                </a:solidFill>
                <a:latin typeface="Tahoma"/>
                <a:ea typeface="Calibri" panose="020F0502020204030204" pitchFamily="34" charset="0"/>
                <a:cs typeface="Tahoma"/>
              </a:rPr>
              <a:t>2</a:t>
            </a:r>
            <a:r>
              <a:rPr lang="es-ES" sz="1100" dirty="0">
                <a:solidFill>
                  <a:srgbClr val="000000"/>
                </a:solidFill>
                <a:latin typeface="Tahoma"/>
                <a:ea typeface="Calibri" panose="020F0502020204030204" pitchFamily="34" charset="0"/>
                <a:cs typeface="Tahoma"/>
              </a:rPr>
              <a:t> durante el ejercicio </a:t>
            </a:r>
            <a:r>
              <a:rPr lang="es-ES" sz="1100" dirty="0" err="1">
                <a:solidFill>
                  <a:srgbClr val="000000"/>
                </a:solidFill>
                <a:latin typeface="Tahoma"/>
                <a:ea typeface="Calibri" panose="020F0502020204030204" pitchFamily="34" charset="0"/>
                <a:cs typeface="Tahoma"/>
              </a:rPr>
              <a:t>submáximo</a:t>
            </a:r>
            <a:r>
              <a:rPr lang="es-ES" sz="1100" dirty="0">
                <a:solidFill>
                  <a:srgbClr val="000000"/>
                </a:solidFill>
                <a:latin typeface="Tahoma"/>
                <a:ea typeface="Calibri" panose="020F0502020204030204" pitchFamily="34" charset="0"/>
                <a:cs typeface="Tahoma"/>
              </a:rPr>
              <a:t> </a:t>
            </a:r>
            <a:r>
              <a:rPr lang="es-ES" sz="1100" dirty="0">
                <a:latin typeface="Tahoma"/>
                <a:cs typeface="Tahoma"/>
              </a:rPr>
              <a:t>y el T90 nocturno </a:t>
            </a:r>
            <a:r>
              <a:rPr lang="es-ES" sz="1100" dirty="0">
                <a:solidFill>
                  <a:srgbClr val="000000"/>
                </a:solidFill>
                <a:latin typeface="Tahoma"/>
                <a:ea typeface="Calibri" panose="020F0502020204030204" pitchFamily="34" charset="0"/>
                <a:cs typeface="Tahoma"/>
              </a:rPr>
              <a:t>con significación estadística.</a:t>
            </a:r>
            <a:endParaRPr lang="es-ES" sz="1100" dirty="0">
              <a:latin typeface="Tahoma"/>
              <a:ea typeface="Times New Roman" panose="02020603050405020304" pitchFamily="18" charset="0"/>
              <a:cs typeface="Tahoma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43090" y="604693"/>
            <a:ext cx="3108917" cy="196852"/>
          </a:xfrm>
          <a:prstGeom prst="rect">
            <a:avLst/>
          </a:prstGeom>
        </p:spPr>
        <p:txBody>
          <a:bodyPr wrap="square" lIns="27488" tIns="13744" rIns="27488" bIns="13744">
            <a:spAutoFit/>
          </a:bodyPr>
          <a:lstStyle/>
          <a:p>
            <a:r>
              <a:rPr lang="es-ES" sz="1100" dirty="0">
                <a:solidFill>
                  <a:srgbClr val="10253F"/>
                </a:solidFill>
                <a:latin typeface="Tahoma"/>
                <a:ea typeface="Calibri" panose="020F0502020204030204" pitchFamily="34" charset="0"/>
                <a:cs typeface="Tahoma"/>
              </a:rPr>
              <a:t>Tabla 1. </a:t>
            </a:r>
            <a:r>
              <a:rPr lang="es-ES" sz="1100" dirty="0">
                <a:solidFill>
                  <a:srgbClr val="000000"/>
                </a:solidFill>
                <a:latin typeface="Tahoma"/>
                <a:ea typeface="Calibri" panose="020F0502020204030204" pitchFamily="34" charset="0"/>
                <a:cs typeface="Tahoma"/>
              </a:rPr>
              <a:t>Descriptivo muestra estudio</a:t>
            </a:r>
            <a:endParaRPr lang="es-ES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004" y="986194"/>
            <a:ext cx="2411292" cy="18783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296" y="1078332"/>
            <a:ext cx="2392996" cy="178619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60439" y="3080409"/>
            <a:ext cx="4311918" cy="322868"/>
          </a:xfrm>
          <a:prstGeom prst="rect">
            <a:avLst/>
          </a:prstGeom>
          <a:solidFill>
            <a:srgbClr val="10253F"/>
          </a:solidFill>
        </p:spPr>
        <p:txBody>
          <a:bodyPr wrap="square" lIns="91441" tIns="45721" rIns="91441" bIns="45721" rtlCol="0">
            <a:spAutoFit/>
          </a:bodyPr>
          <a:lstStyle/>
          <a:p>
            <a:r>
              <a:rPr lang="en-US" sz="1500" dirty="0">
                <a:solidFill>
                  <a:srgbClr val="E5F9FF"/>
                </a:solidFill>
                <a:latin typeface="Tahoma"/>
                <a:cs typeface="Tahoma"/>
              </a:rPr>
              <a:t>CONCLUSIONES</a:t>
            </a:r>
          </a:p>
        </p:txBody>
      </p:sp>
      <p:sp>
        <p:nvSpPr>
          <p:cNvPr id="17" name="Esquina doblada 31"/>
          <p:cNvSpPr/>
          <p:nvPr/>
        </p:nvSpPr>
        <p:spPr>
          <a:xfrm rot="458798">
            <a:off x="4981598" y="3552694"/>
            <a:ext cx="1698103" cy="1314306"/>
          </a:xfrm>
          <a:prstGeom prst="foldedCorner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88" tIns="13744" rIns="27488" bIns="13744" anchor="ctr"/>
          <a:lstStyle/>
          <a:p>
            <a:pPr>
              <a:defRPr/>
            </a:pPr>
            <a:endParaRPr lang="es-ES" sz="1300" dirty="0">
              <a:solidFill>
                <a:schemeClr val="tx2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es-ES" sz="1100" dirty="0">
                <a:solidFill>
                  <a:schemeClr val="bg1"/>
                </a:solidFill>
                <a:latin typeface="Tahoma"/>
                <a:cs typeface="Tahoma"/>
              </a:rPr>
              <a:t>En pacientes con EPOC la prevalencia de la </a:t>
            </a:r>
            <a:r>
              <a:rPr lang="es-ES" sz="1100" dirty="0" err="1">
                <a:solidFill>
                  <a:schemeClr val="bg1"/>
                </a:solidFill>
                <a:latin typeface="Tahoma"/>
                <a:cs typeface="Tahoma"/>
              </a:rPr>
              <a:t>desaturación</a:t>
            </a:r>
            <a:r>
              <a:rPr lang="es-ES" sz="1100" dirty="0">
                <a:solidFill>
                  <a:schemeClr val="bg1"/>
                </a:solidFill>
                <a:latin typeface="Tahoma"/>
                <a:cs typeface="Tahoma"/>
              </a:rPr>
              <a:t> al ejercicio y nocturna son elevadas. </a:t>
            </a:r>
            <a:r>
              <a:rPr lang="es-ES" sz="1100" dirty="0">
                <a:solidFill>
                  <a:schemeClr val="tx2"/>
                </a:solidFill>
                <a:latin typeface="Tahoma"/>
                <a:cs typeface="Tahoma"/>
              </a:rPr>
              <a:t>.</a:t>
            </a:r>
          </a:p>
        </p:txBody>
      </p:sp>
      <p:sp>
        <p:nvSpPr>
          <p:cNvPr id="18" name="Esquina doblada 99"/>
          <p:cNvSpPr/>
          <p:nvPr/>
        </p:nvSpPr>
        <p:spPr>
          <a:xfrm rot="21223017">
            <a:off x="6773764" y="3288100"/>
            <a:ext cx="1965761" cy="1647722"/>
          </a:xfrm>
          <a:prstGeom prst="foldedCorner">
            <a:avLst/>
          </a:prstGeom>
          <a:solidFill>
            <a:schemeClr val="accent5">
              <a:lumMod val="20000"/>
              <a:lumOff val="80000"/>
            </a:schemeClr>
          </a:solidFill>
          <a:ln w="19050" cmpd="sng"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88" tIns="13744" rIns="27488" bIns="13744" anchor="ctr"/>
          <a:lstStyle/>
          <a:p>
            <a:pPr algn="ctr">
              <a:defRPr/>
            </a:pPr>
            <a:endParaRPr lang="es-ES" sz="1200" dirty="0">
              <a:solidFill>
                <a:schemeClr val="tx2"/>
              </a:solidFill>
              <a:latin typeface="Tahoma"/>
              <a:cs typeface="Tahoma"/>
            </a:endParaRPr>
          </a:p>
          <a:p>
            <a:pPr algn="ctr">
              <a:defRPr/>
            </a:pPr>
            <a:endParaRPr lang="es-ES" sz="1200" dirty="0">
              <a:solidFill>
                <a:schemeClr val="tx2"/>
              </a:solidFill>
              <a:latin typeface="Tahoma"/>
              <a:cs typeface="Tahoma"/>
            </a:endParaRPr>
          </a:p>
          <a:p>
            <a:pPr algn="ctr">
              <a:defRPr/>
            </a:pPr>
            <a:r>
              <a:rPr lang="es-ES" sz="1100" dirty="0">
                <a:solidFill>
                  <a:schemeClr val="tx2"/>
                </a:solidFill>
                <a:latin typeface="Tahoma"/>
                <a:cs typeface="Tahoma"/>
              </a:rPr>
              <a:t>Existe correlación entre el T90 con los parámetros de </a:t>
            </a:r>
            <a:r>
              <a:rPr lang="es-ES" sz="1100" dirty="0" err="1">
                <a:solidFill>
                  <a:schemeClr val="tx2"/>
                </a:solidFill>
                <a:latin typeface="Tahoma"/>
                <a:cs typeface="Tahoma"/>
              </a:rPr>
              <a:t>desaturación</a:t>
            </a:r>
            <a:r>
              <a:rPr lang="es-ES" sz="1100" dirty="0">
                <a:solidFill>
                  <a:schemeClr val="tx2"/>
                </a:solidFill>
                <a:latin typeface="Tahoma"/>
                <a:cs typeface="Tahoma"/>
              </a:rPr>
              <a:t> al esfuerzo.</a:t>
            </a:r>
          </a:p>
          <a:p>
            <a:pPr algn="ctr">
              <a:defRPr/>
            </a:pPr>
            <a:endParaRPr lang="es-ES" sz="1100" dirty="0">
              <a:solidFill>
                <a:schemeClr val="tx2"/>
              </a:solidFill>
              <a:latin typeface="Tahoma"/>
              <a:cs typeface="Tahoma"/>
            </a:endParaRPr>
          </a:p>
          <a:p>
            <a:pPr algn="ctr">
              <a:defRPr/>
            </a:pPr>
            <a:r>
              <a:rPr lang="es-ES" sz="1100" dirty="0">
                <a:solidFill>
                  <a:schemeClr val="tx2"/>
                </a:solidFill>
                <a:latin typeface="Tahoma"/>
                <a:cs typeface="Tahoma"/>
              </a:rPr>
              <a:t>Únicamente el IMC y la SpO</a:t>
            </a:r>
            <a:r>
              <a:rPr lang="es-ES" sz="1100" baseline="-25000" dirty="0">
                <a:solidFill>
                  <a:schemeClr val="tx2"/>
                </a:solidFill>
                <a:latin typeface="Tahoma"/>
                <a:cs typeface="Tahoma"/>
              </a:rPr>
              <a:t>2</a:t>
            </a:r>
            <a:r>
              <a:rPr lang="es-ES" sz="1100" dirty="0">
                <a:solidFill>
                  <a:schemeClr val="tx2"/>
                </a:solidFill>
                <a:latin typeface="Tahoma"/>
                <a:cs typeface="Tahoma"/>
              </a:rPr>
              <a:t> basal se asocian a la </a:t>
            </a:r>
            <a:r>
              <a:rPr lang="es-ES" sz="1100" dirty="0" err="1">
                <a:solidFill>
                  <a:schemeClr val="tx2"/>
                </a:solidFill>
                <a:latin typeface="Tahoma"/>
                <a:cs typeface="Tahoma"/>
              </a:rPr>
              <a:t>desaturación</a:t>
            </a:r>
            <a:r>
              <a:rPr lang="es-ES" sz="1100" dirty="0">
                <a:solidFill>
                  <a:schemeClr val="tx2"/>
                </a:solidFill>
                <a:latin typeface="Tahoma"/>
                <a:cs typeface="Tahoma"/>
              </a:rPr>
              <a:t> nocturna y explican el 38,2% de la variabilidad del T90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8898" y="2751209"/>
            <a:ext cx="4169929" cy="365972"/>
          </a:xfrm>
          <a:prstGeom prst="rect">
            <a:avLst/>
          </a:prstGeom>
          <a:noFill/>
        </p:spPr>
        <p:txBody>
          <a:bodyPr wrap="square" lIns="27488" tIns="13744" rIns="27488" bIns="13744" rtlCol="0">
            <a:spAutoFit/>
          </a:bodyPr>
          <a:lstStyle/>
          <a:p>
            <a:pPr algn="just"/>
            <a:r>
              <a:rPr lang="es-ES" sz="1100" dirty="0">
                <a:solidFill>
                  <a:schemeClr val="tx2">
                    <a:lumMod val="50000"/>
                  </a:schemeClr>
                </a:solidFill>
                <a:latin typeface="Tahoma"/>
                <a:cs typeface="Tahoma"/>
              </a:rPr>
              <a:t>Tabla 2. </a:t>
            </a:r>
            <a:r>
              <a:rPr lang="es-ES" sz="1100" dirty="0">
                <a:latin typeface="Tahoma"/>
                <a:cs typeface="Tahoma"/>
              </a:rPr>
              <a:t>Asociación entre el T90 nocturno junto a los resultados de la SpO2 durante la PM6M en las variables clínicas relevantes.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3219822"/>
            <a:ext cx="4286139" cy="181122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256" y="940984"/>
            <a:ext cx="3164644" cy="151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207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305</Words>
  <Application>Microsoft Macintosh PowerPoint</Application>
  <PresentationFormat>On-screen Show (16:9)</PresentationFormat>
  <Paragraphs>54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Tema de Office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cristina Muñoz Corroto</cp:lastModifiedBy>
  <cp:revision>2</cp:revision>
  <dcterms:created xsi:type="dcterms:W3CDTF">2021-06-21T11:13:42Z</dcterms:created>
  <dcterms:modified xsi:type="dcterms:W3CDTF">2021-08-25T16:14:01Z</dcterms:modified>
</cp:coreProperties>
</file>