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3EF"/>
    <a:srgbClr val="015F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2FBF28-05D9-4B88-88AF-0B4C51866AD3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84FA2-BC33-4638-B1F4-A29EDD64174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1457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84FA2-BC33-4638-B1F4-A29EDD641747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3943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1043489"/>
          </a:xfrm>
          <a:solidFill>
            <a:schemeClr val="accent3"/>
          </a:solidFill>
          <a:ln w="12700">
            <a:noFill/>
          </a:ln>
        </p:spPr>
        <p:txBody>
          <a:bodyPr>
            <a:noAutofit/>
          </a:bodyPr>
          <a:lstStyle/>
          <a:p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CARACTERÍSTICAS Y CONMORBILIDADES DE LOS PACIENTES AFECTOS POR COVID-19 INGRESADOS EN LA UNIDAD DE CUIDADOS RESPIRATORIOS INTERMEDIOS DEL </a:t>
            </a:r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HUVA</a:t>
            </a:r>
            <a:endParaRPr lang="es-ES" sz="4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9552" y="1963609"/>
            <a:ext cx="8229600" cy="147223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ES" sz="1800" b="1" dirty="0" smtClean="0"/>
              <a:t>OBJETIVOS: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sz="1900" dirty="0" smtClean="0"/>
              <a:t>Analizar las </a:t>
            </a:r>
            <a:r>
              <a:rPr lang="es-ES" sz="1900" u="sng" dirty="0" smtClean="0"/>
              <a:t>características sociodemográficas de pacientes ingresados </a:t>
            </a:r>
            <a:r>
              <a:rPr lang="es-ES" sz="1900" dirty="0" smtClean="0"/>
              <a:t>en la </a:t>
            </a:r>
            <a:r>
              <a:rPr lang="es-ES" sz="1900" dirty="0" smtClean="0"/>
              <a:t>unidad de cuidados respiratorios </a:t>
            </a:r>
            <a:r>
              <a:rPr lang="es-ES" sz="1900" dirty="0" smtClean="0"/>
              <a:t>intermedios (</a:t>
            </a:r>
            <a:r>
              <a:rPr lang="es-ES" sz="1900" dirty="0" smtClean="0"/>
              <a:t>UCRI) </a:t>
            </a:r>
            <a:r>
              <a:rPr lang="es-ES" sz="1900" dirty="0" smtClean="0"/>
              <a:t>con </a:t>
            </a:r>
            <a:r>
              <a:rPr lang="es-ES" sz="1900" dirty="0" smtClean="0"/>
              <a:t>insuficiencia respiratoria aguda</a:t>
            </a:r>
            <a:r>
              <a:rPr lang="es-ES" sz="1900" dirty="0" smtClean="0"/>
              <a:t> </a:t>
            </a:r>
            <a:r>
              <a:rPr lang="es-ES" sz="1900" dirty="0" smtClean="0"/>
              <a:t>secundaria a COVID-19.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ES" sz="1900" dirty="0" smtClean="0"/>
              <a:t>Determinar las </a:t>
            </a:r>
            <a:r>
              <a:rPr lang="es-ES" sz="1900" u="sng" dirty="0" smtClean="0"/>
              <a:t>características de los pacientes fallecidos </a:t>
            </a:r>
            <a:r>
              <a:rPr lang="es-ES" sz="1900" dirty="0" smtClean="0"/>
              <a:t>en dicha unidad.</a:t>
            </a:r>
          </a:p>
          <a:p>
            <a:pPr marL="0" indent="0">
              <a:buNone/>
            </a:pPr>
            <a:endParaRPr lang="es-ES" sz="1800" dirty="0"/>
          </a:p>
        </p:txBody>
      </p:sp>
      <p:cxnSp>
        <p:nvCxnSpPr>
          <p:cNvPr id="6" name="Conector recto 5"/>
          <p:cNvCxnSpPr/>
          <p:nvPr/>
        </p:nvCxnSpPr>
        <p:spPr>
          <a:xfrm>
            <a:off x="143508" y="1779662"/>
            <a:ext cx="885698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arcador de contenido 2"/>
          <p:cNvSpPr txBox="1">
            <a:spLocks/>
          </p:cNvSpPr>
          <p:nvPr/>
        </p:nvSpPr>
        <p:spPr>
          <a:xfrm>
            <a:off x="899592" y="3590973"/>
            <a:ext cx="7056784" cy="11521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800" b="1" dirty="0"/>
              <a:t>MATERIAL Y MÉTODOS: </a:t>
            </a:r>
            <a:endParaRPr lang="es-ES" sz="1800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s-ES" sz="1900" dirty="0" smtClean="0"/>
              <a:t>Estudio </a:t>
            </a:r>
            <a:r>
              <a:rPr lang="es-ES" sz="1900" u="sng" dirty="0"/>
              <a:t>descriptivo retrospectivo</a:t>
            </a:r>
            <a:r>
              <a:rPr lang="es-ES" sz="1900" dirty="0"/>
              <a:t> </a:t>
            </a:r>
            <a:r>
              <a:rPr lang="es-ES" sz="1900" dirty="0" smtClean="0"/>
              <a:t>con una muestra de 137 pacientes </a:t>
            </a:r>
            <a:r>
              <a:rPr lang="es-ES" sz="1900" dirty="0" smtClean="0"/>
              <a:t>  ingresados </a:t>
            </a:r>
            <a:r>
              <a:rPr lang="es-ES" sz="1900" dirty="0"/>
              <a:t>en </a:t>
            </a:r>
            <a:r>
              <a:rPr lang="es-ES" sz="1900" dirty="0" smtClean="0"/>
              <a:t>la </a:t>
            </a:r>
            <a:r>
              <a:rPr lang="es-ES" sz="1900" dirty="0" smtClean="0"/>
              <a:t>UCRI</a:t>
            </a:r>
            <a:r>
              <a:rPr lang="es-ES" sz="1900" dirty="0" smtClean="0"/>
              <a:t>, </a:t>
            </a:r>
            <a:r>
              <a:rPr lang="es-ES" sz="1900" dirty="0"/>
              <a:t>de </a:t>
            </a:r>
            <a:r>
              <a:rPr lang="es-ES" sz="1900" dirty="0" smtClean="0"/>
              <a:t>octubre </a:t>
            </a:r>
            <a:r>
              <a:rPr lang="es-ES" sz="1900" dirty="0"/>
              <a:t>de 2020 a </a:t>
            </a:r>
            <a:r>
              <a:rPr lang="es-ES" sz="1900" dirty="0" smtClean="0"/>
              <a:t>febrero </a:t>
            </a:r>
            <a:r>
              <a:rPr lang="es-ES" sz="1900" dirty="0"/>
              <a:t>2021 en el HUVA.</a:t>
            </a:r>
          </a:p>
          <a:p>
            <a:pPr marL="685800" lvl="1">
              <a:buFont typeface="Wingdings" panose="05000000000000000000" pitchFamily="2" charset="2"/>
              <a:buChar char="v"/>
            </a:pPr>
            <a:endParaRPr lang="es-ES" sz="1400" b="1" dirty="0"/>
          </a:p>
          <a:p>
            <a:pPr marL="685800" lvl="1">
              <a:buFont typeface="Wingdings" panose="05000000000000000000" pitchFamily="2" charset="2"/>
              <a:buChar char="v"/>
            </a:pPr>
            <a:endParaRPr lang="es-ES" sz="1400" dirty="0" smtClean="0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0" y="1043490"/>
            <a:ext cx="9144000" cy="736172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1200" dirty="0" smtClean="0">
                <a:solidFill>
                  <a:schemeClr val="bg1"/>
                </a:solidFill>
              </a:rPr>
              <a:t>M. Fernández Granja,</a:t>
            </a:r>
            <a:r>
              <a:rPr lang="es-ES" sz="1200" dirty="0">
                <a:solidFill>
                  <a:schemeClr val="bg1"/>
                </a:solidFill>
              </a:rPr>
              <a:t> S.Y. Ruiz Martínez, M. Aparicio </a:t>
            </a:r>
            <a:r>
              <a:rPr lang="es-ES" sz="1200" dirty="0" smtClean="0">
                <a:solidFill>
                  <a:schemeClr val="bg1"/>
                </a:solidFill>
              </a:rPr>
              <a:t>Vicente, L</a:t>
            </a:r>
            <a:r>
              <a:rPr lang="es-ES" sz="1200" dirty="0">
                <a:solidFill>
                  <a:schemeClr val="bg1"/>
                </a:solidFill>
              </a:rPr>
              <a:t>. Fernández Mula, E. Solana </a:t>
            </a:r>
            <a:r>
              <a:rPr lang="es-ES" sz="1200" dirty="0" smtClean="0">
                <a:solidFill>
                  <a:schemeClr val="bg1"/>
                </a:solidFill>
              </a:rPr>
              <a:t>Martínez, </a:t>
            </a:r>
            <a:r>
              <a:rPr lang="es-ES" sz="1200" dirty="0">
                <a:solidFill>
                  <a:schemeClr val="bg1"/>
                </a:solidFill>
              </a:rPr>
              <a:t>B.</a:t>
            </a:r>
          </a:p>
          <a:p>
            <a:pPr marL="0" indent="0" algn="ctr">
              <a:buNone/>
            </a:pPr>
            <a:r>
              <a:rPr lang="es-ES" sz="1200" dirty="0">
                <a:solidFill>
                  <a:schemeClr val="bg1"/>
                </a:solidFill>
              </a:rPr>
              <a:t>Fernández </a:t>
            </a:r>
            <a:r>
              <a:rPr lang="es-ES" sz="1200" dirty="0" smtClean="0">
                <a:solidFill>
                  <a:schemeClr val="bg1"/>
                </a:solidFill>
              </a:rPr>
              <a:t>Suárez, F.J. Ruiz López, </a:t>
            </a:r>
            <a:r>
              <a:rPr lang="es-ES" sz="1200" dirty="0">
                <a:solidFill>
                  <a:schemeClr val="bg1"/>
                </a:solidFill>
              </a:rPr>
              <a:t>R. Andújar </a:t>
            </a:r>
            <a:r>
              <a:rPr lang="es-ES" sz="1200" dirty="0" smtClean="0">
                <a:solidFill>
                  <a:schemeClr val="bg1"/>
                </a:solidFill>
              </a:rPr>
              <a:t>Espinosa, J.A</a:t>
            </a:r>
            <a:r>
              <a:rPr lang="es-ES" sz="1200" dirty="0">
                <a:solidFill>
                  <a:schemeClr val="bg1"/>
                </a:solidFill>
              </a:rPr>
              <a:t>. Ros Lucas</a:t>
            </a:r>
            <a:r>
              <a:rPr lang="es-ES" sz="1200" dirty="0" smtClean="0">
                <a:solidFill>
                  <a:schemeClr val="bg1"/>
                </a:solidFill>
              </a:rPr>
              <a:t>, J. Andújar </a:t>
            </a:r>
            <a:r>
              <a:rPr lang="es-ES" sz="1200" dirty="0" err="1" smtClean="0">
                <a:solidFill>
                  <a:schemeClr val="bg1"/>
                </a:solidFill>
              </a:rPr>
              <a:t>Blesa</a:t>
            </a:r>
            <a:r>
              <a:rPr lang="es-ES" sz="1200" dirty="0" smtClean="0">
                <a:solidFill>
                  <a:schemeClr val="bg1"/>
                </a:solidFill>
              </a:rPr>
              <a:t>, M.D</a:t>
            </a:r>
            <a:r>
              <a:rPr lang="es-ES" sz="1200" dirty="0">
                <a:solidFill>
                  <a:schemeClr val="bg1"/>
                </a:solidFill>
              </a:rPr>
              <a:t>. Sánchez </a:t>
            </a:r>
            <a:r>
              <a:rPr lang="es-ES" sz="1200" dirty="0" smtClean="0">
                <a:solidFill>
                  <a:schemeClr val="bg1"/>
                </a:solidFill>
              </a:rPr>
              <a:t>Caro, C. Peñalver Mellado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1123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23478"/>
            <a:ext cx="8435280" cy="45253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700" b="1" dirty="0" smtClean="0"/>
              <a:t>RESULTADOS: </a:t>
            </a:r>
          </a:p>
          <a:p>
            <a:pPr marL="0" indent="0">
              <a:buNone/>
            </a:pPr>
            <a:endParaRPr lang="es-ES" sz="1800" dirty="0" smtClean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403811"/>
              </p:ext>
            </p:extLst>
          </p:nvPr>
        </p:nvGraphicFramePr>
        <p:xfrm>
          <a:off x="282786" y="627534"/>
          <a:ext cx="5585358" cy="3028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070"/>
                <a:gridCol w="1660743"/>
                <a:gridCol w="1079353"/>
                <a:gridCol w="1728192"/>
              </a:tblGrid>
              <a:tr h="280971">
                <a:tc gridSpan="4"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CARACTERÍSTICAS SOCIODEMOGRÁFICAS PACIENTES INGRESADOS</a:t>
                      </a:r>
                      <a:endParaRPr lang="es-ES" sz="12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</a:tr>
              <a:tr h="26536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Edad</a:t>
                      </a:r>
                      <a:r>
                        <a:rPr lang="es-ES" sz="1100" baseline="0" dirty="0" smtClean="0"/>
                        <a:t> media</a:t>
                      </a:r>
                      <a:endParaRPr lang="es-ES" sz="11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68 ± 13 años</a:t>
                      </a:r>
                      <a:endParaRPr lang="es-ES" sz="11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Enfermedades asociadas</a:t>
                      </a:r>
                      <a:endParaRPr lang="es-ES" sz="11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HTA 55,5% </a:t>
                      </a:r>
                    </a:p>
                    <a:p>
                      <a:pPr marL="0" algn="l" defTabSz="914400" rtl="0" eaLnBrk="1" latinLnBrk="0" hangingPunct="1"/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Dislipemia 40% </a:t>
                      </a:r>
                    </a:p>
                    <a:p>
                      <a:pPr marL="0" algn="l" defTabSz="914400" rtl="0" eaLnBrk="1" latinLnBrk="0" hangingPunct="1"/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DM-2 35% </a:t>
                      </a:r>
                    </a:p>
                    <a:p>
                      <a:pPr marL="0" algn="l" defTabSz="914400" rtl="0" eaLnBrk="1" latinLnBrk="0" hangingPunct="1"/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Obesidad 16,8%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37065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Sexo</a:t>
                      </a:r>
                      <a:endParaRPr lang="es-ES" sz="11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Masculino 72,3%</a:t>
                      </a:r>
                      <a:endParaRPr lang="es-ES" sz="1100" dirty="0"/>
                    </a:p>
                    <a:p>
                      <a:r>
                        <a:rPr lang="es-ES" sz="1100" dirty="0" smtClean="0"/>
                        <a:t>Femenino 27,7%</a:t>
                      </a:r>
                      <a:endParaRPr lang="es-ES" sz="11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3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4188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100" kern="1200" dirty="0" smtClean="0"/>
                        <a:t>Tabaquismo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100" kern="1200" dirty="0" smtClean="0"/>
                        <a:t>Fumadores 4,4%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s-ES" sz="1100" kern="1200" dirty="0" smtClean="0"/>
                        <a:t>Exfumadores 38%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s-ES" sz="1100" kern="1200" dirty="0" smtClean="0"/>
                        <a:t>No fumadores 58,4%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24582">
                <a:tc v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s-E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s-E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s-E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100" kern="1200" baseline="0" dirty="0" smtClean="0"/>
                        <a:t>Antecedentes </a:t>
                      </a:r>
                    </a:p>
                    <a:p>
                      <a:pPr marL="0" algn="l" defTabSz="914400" rtl="0" eaLnBrk="1" latinLnBrk="0" hangingPunct="1"/>
                      <a:r>
                        <a:rPr lang="es-ES" sz="1100" kern="1200" baseline="0" dirty="0" smtClean="0"/>
                        <a:t>Neoplásicos 13,14% Hematológicos 2,9%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3EF"/>
                    </a:solidFill>
                  </a:tcPr>
                </a:tc>
              </a:tr>
              <a:tr h="101698">
                <a:tc rowSpan="4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Ingresos a UCRI</a:t>
                      </a:r>
                      <a:endParaRPr lang="es-ES" sz="11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s-ES" sz="1100" kern="1200" dirty="0" smtClean="0"/>
                        <a:t>Directos 26,33%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" sz="1100" dirty="0" smtClean="0"/>
                        <a:t>Traslado</a:t>
                      </a:r>
                      <a:r>
                        <a:rPr lang="es-ES" sz="1100" baseline="0" dirty="0" smtClean="0"/>
                        <a:t> desde MI 67,2%</a:t>
                      </a:r>
                      <a:endParaRPr lang="es-ES" sz="1100" dirty="0"/>
                    </a:p>
                    <a:p>
                      <a:r>
                        <a:rPr lang="es-ES" sz="1100" dirty="0" smtClean="0"/>
                        <a:t>Traslado</a:t>
                      </a:r>
                      <a:r>
                        <a:rPr lang="es-ES" sz="1100" baseline="0" dirty="0" smtClean="0"/>
                        <a:t> desde UCI 6,6%</a:t>
                      </a:r>
                      <a:endParaRPr lang="es-ES" sz="11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3E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0877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s-E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1200" dirty="0" smtClean="0"/>
                        <a:t>SAHOS 21,2%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1200" dirty="0" smtClean="0"/>
                        <a:t>EPOC 5,8%,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1200" dirty="0" smtClean="0"/>
                        <a:t>Intersticiales 5,8%</a:t>
                      </a:r>
                      <a:endParaRPr lang="es-ES" sz="11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65361">
                <a:tc vMerge="1"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100" kern="1200" dirty="0" smtClean="0"/>
                        <a:t>ERC 11,7%</a:t>
                      </a:r>
                      <a:endParaRPr lang="es-ES" sz="11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3EF"/>
                    </a:solidFill>
                  </a:tcPr>
                </a:tc>
              </a:tr>
              <a:tr h="460064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kern="1200" dirty="0" smtClean="0"/>
                        <a:t>Oxígeno domiciliario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100" kern="1200" dirty="0" smtClean="0"/>
                        <a:t>Al ingreso 8%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es-ES" sz="1100" kern="1200" dirty="0" smtClean="0"/>
                        <a:t>Al alta</a:t>
                      </a:r>
                      <a:r>
                        <a:rPr lang="es-ES" sz="1100" kern="1200" baseline="0" dirty="0" smtClean="0"/>
                        <a:t> 83,9%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050941"/>
              </p:ext>
            </p:extLst>
          </p:nvPr>
        </p:nvGraphicFramePr>
        <p:xfrm>
          <a:off x="6012160" y="627532"/>
          <a:ext cx="2808312" cy="3028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1656184"/>
              </a:tblGrid>
              <a:tr h="285708">
                <a:tc gridSpan="2">
                  <a:txBody>
                    <a:bodyPr/>
                    <a:lstStyle/>
                    <a:p>
                      <a:pPr algn="ctr"/>
                      <a:r>
                        <a:rPr lang="es-ES" sz="1200" dirty="0" smtClean="0"/>
                        <a:t>CARACTERÍSTICAS FALLECIDOS</a:t>
                      </a:r>
                      <a:endParaRPr lang="es-ES" sz="12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42403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Mortalidad</a:t>
                      </a:r>
                      <a:endParaRPr lang="es-ES" sz="11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Mortalidad global en UCRI 38%</a:t>
                      </a:r>
                      <a:endParaRPr lang="es-ES" sz="11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44433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Sexo</a:t>
                      </a:r>
                      <a:endParaRPr lang="es-ES" sz="11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smtClean="0"/>
                        <a:t>Masculino 26,3%</a:t>
                      </a:r>
                      <a:endParaRPr lang="es-ES" sz="1100" dirty="0"/>
                    </a:p>
                    <a:p>
                      <a:r>
                        <a:rPr lang="es-ES" sz="1100" dirty="0" smtClean="0"/>
                        <a:t>Femenino 11,7%</a:t>
                      </a:r>
                      <a:endParaRPr lang="es-ES" sz="11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3EF"/>
                    </a:solidFill>
                  </a:tcPr>
                </a:tc>
              </a:tr>
              <a:tr h="61903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s-ES" sz="1100" kern="1200" dirty="0" smtClean="0"/>
                        <a:t>Edad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  <a:r>
                        <a:rPr lang="es-E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entre 72-82 años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252169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Aspectos destacables</a:t>
                      </a:r>
                      <a:endParaRPr lang="es-ES" sz="1100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Relación estadísticamente significativa entre mortalidad y fumador activo, exfumador, dislipemia</a:t>
                      </a:r>
                      <a:r>
                        <a:rPr lang="es-ES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y E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RC (p&lt;0.05)</a:t>
                      </a:r>
                      <a:endParaRPr lang="es-E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E3EF"/>
                    </a:solidFill>
                  </a:tcPr>
                </a:tc>
              </a:tr>
            </a:tbl>
          </a:graphicData>
        </a:graphic>
      </p:graphicFrame>
      <p:sp>
        <p:nvSpPr>
          <p:cNvPr id="9" name="Marcador de contenido 2"/>
          <p:cNvSpPr txBox="1">
            <a:spLocks/>
          </p:cNvSpPr>
          <p:nvPr/>
        </p:nvSpPr>
        <p:spPr>
          <a:xfrm>
            <a:off x="796752" y="3795886"/>
            <a:ext cx="7344816" cy="12241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s-ES" sz="1800" b="1" dirty="0" smtClean="0"/>
              <a:t>CONCLUSIONES: </a:t>
            </a:r>
          </a:p>
          <a:p>
            <a:pPr marL="685800" lvl="1">
              <a:buFont typeface="Wingdings" panose="05000000000000000000" pitchFamily="2" charset="2"/>
              <a:buChar char="§"/>
            </a:pPr>
            <a:r>
              <a:rPr lang="es-ES" sz="1500" dirty="0" smtClean="0"/>
              <a:t>La </a:t>
            </a:r>
            <a:r>
              <a:rPr lang="es-ES" sz="1500" b="1" dirty="0" smtClean="0"/>
              <a:t>patología asociada </a:t>
            </a:r>
            <a:r>
              <a:rPr lang="es-ES" sz="1500" dirty="0" smtClean="0"/>
              <a:t>más </a:t>
            </a:r>
            <a:r>
              <a:rPr lang="es-ES" sz="1500" dirty="0"/>
              <a:t>frecuente fue </a:t>
            </a:r>
            <a:r>
              <a:rPr lang="es-ES" sz="1500" b="1" dirty="0" smtClean="0"/>
              <a:t>HTA</a:t>
            </a:r>
            <a:r>
              <a:rPr lang="es-ES" sz="1500" dirty="0" smtClean="0"/>
              <a:t>.</a:t>
            </a:r>
          </a:p>
          <a:p>
            <a:pPr marL="685800" lvl="1">
              <a:buFont typeface="Wingdings" panose="05000000000000000000" pitchFamily="2" charset="2"/>
              <a:buChar char="§"/>
            </a:pPr>
            <a:r>
              <a:rPr lang="es-ES" sz="1500" b="1" dirty="0" smtClean="0"/>
              <a:t>Mortalidad </a:t>
            </a:r>
            <a:r>
              <a:rPr lang="es-ES" sz="1500" dirty="0"/>
              <a:t>del</a:t>
            </a:r>
            <a:r>
              <a:rPr lang="es-ES" sz="1500" b="1" dirty="0"/>
              <a:t> 38</a:t>
            </a:r>
            <a:r>
              <a:rPr lang="es-ES" sz="1500" b="1" dirty="0" smtClean="0"/>
              <a:t>% </a:t>
            </a:r>
            <a:r>
              <a:rPr lang="es-ES" sz="1500" dirty="0" smtClean="0"/>
              <a:t>con predominio en </a:t>
            </a:r>
            <a:r>
              <a:rPr lang="es-ES" sz="1500" b="1" dirty="0" smtClean="0"/>
              <a:t>varones</a:t>
            </a:r>
            <a:r>
              <a:rPr lang="es-ES" sz="1500" dirty="0" smtClean="0"/>
              <a:t> </a:t>
            </a:r>
            <a:r>
              <a:rPr lang="es-ES" sz="1500" dirty="0"/>
              <a:t>entre las edades de </a:t>
            </a:r>
            <a:r>
              <a:rPr lang="es-ES" sz="1500" b="1" dirty="0"/>
              <a:t>72-82 </a:t>
            </a:r>
            <a:r>
              <a:rPr lang="es-ES" sz="1500" b="1" dirty="0" smtClean="0"/>
              <a:t>años</a:t>
            </a:r>
            <a:r>
              <a:rPr lang="es-ES" sz="1500" dirty="0" smtClean="0"/>
              <a:t>.</a:t>
            </a:r>
          </a:p>
          <a:p>
            <a:pPr marL="685800" lvl="1">
              <a:buFont typeface="Wingdings" panose="05000000000000000000" pitchFamily="2" charset="2"/>
              <a:buChar char="§"/>
            </a:pPr>
            <a:r>
              <a:rPr lang="es-ES" sz="1500" dirty="0" smtClean="0"/>
              <a:t>Destacable la necesidad de </a:t>
            </a:r>
            <a:r>
              <a:rPr lang="es-ES" sz="1500" b="1" dirty="0" smtClean="0"/>
              <a:t>oxigenoterapia</a:t>
            </a:r>
            <a:r>
              <a:rPr lang="es-ES" sz="1500" dirty="0" smtClean="0"/>
              <a:t> en un </a:t>
            </a:r>
            <a:r>
              <a:rPr lang="es-ES" sz="1500" b="1" dirty="0" smtClean="0"/>
              <a:t>alto porcentaje </a:t>
            </a:r>
            <a:r>
              <a:rPr lang="es-ES" sz="1500" dirty="0" smtClean="0"/>
              <a:t>de pacientes </a:t>
            </a:r>
            <a:r>
              <a:rPr lang="es-ES" sz="1500" b="1" dirty="0" smtClean="0"/>
              <a:t>al alta</a:t>
            </a:r>
            <a:r>
              <a:rPr lang="es-ES" sz="1500" dirty="0" smtClean="0"/>
              <a:t>.</a:t>
            </a:r>
          </a:p>
          <a:p>
            <a:pPr marL="685800" lvl="1">
              <a:buFont typeface="Wingdings" panose="05000000000000000000" pitchFamily="2" charset="2"/>
              <a:buChar char="v"/>
            </a:pPr>
            <a:endParaRPr lang="es-ES" sz="1400" b="1" dirty="0"/>
          </a:p>
          <a:p>
            <a:pPr marL="685800" lvl="1">
              <a:buFont typeface="Wingdings" panose="05000000000000000000" pitchFamily="2" charset="2"/>
              <a:buChar char="v"/>
            </a:pPr>
            <a:endParaRPr lang="es-ES" sz="1400" dirty="0" smtClean="0"/>
          </a:p>
        </p:txBody>
      </p:sp>
    </p:spTree>
    <p:extLst>
      <p:ext uri="{BB962C8B-B14F-4D97-AF65-F5344CB8AC3E}">
        <p14:creationId xmlns:p14="http://schemas.microsoft.com/office/powerpoint/2010/main" val="334621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315</Words>
  <Application>Microsoft Office PowerPoint</Application>
  <PresentationFormat>Presentación en pantalla (16:9)</PresentationFormat>
  <Paragraphs>52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Wingdings</vt:lpstr>
      <vt:lpstr>Tema de Office</vt:lpstr>
      <vt:lpstr>CARACTERÍSTICAS Y CONMORBILIDADES DE LOS PACIENTES AFECTOS POR COVID-19 INGRESADOS EN LA UNIDAD DE CUIDADOS RESPIRATORIOS INTERMEDIOS DEL HUVA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Marina</cp:lastModifiedBy>
  <cp:revision>42</cp:revision>
  <dcterms:created xsi:type="dcterms:W3CDTF">2021-06-21T11:13:42Z</dcterms:created>
  <dcterms:modified xsi:type="dcterms:W3CDTF">2021-09-02T16:52:56Z</dcterms:modified>
</cp:coreProperties>
</file>