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00CCFF"/>
    <a:srgbClr val="FFFF00"/>
    <a:srgbClr val="00FF00"/>
    <a:srgbClr val="990099"/>
    <a:srgbClr val="FF0000"/>
    <a:srgbClr val="FF00FF"/>
    <a:srgbClr val="5D71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0" d="100"/>
          <a:sy n="90" d="100"/>
        </p:scale>
        <p:origin x="-78" y="7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sz="1000" b="1" dirty="0" smtClean="0"/>
              <a:t>DIAGNOSTICO HISTOLOGICO</a:t>
            </a:r>
            <a:endParaRPr lang="es-ES" sz="1000" b="1" dirty="0"/>
          </a:p>
        </c:rich>
      </c:tx>
      <c:layout>
        <c:manualLayout>
          <c:xMode val="edge"/>
          <c:yMode val="edge"/>
          <c:x val="0.30118586046968177"/>
          <c:y val="3.888286765741438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2418049045831188"/>
          <c:y val="0.17114653092021428"/>
          <c:w val="0.70943657824347872"/>
          <c:h val="0.32959227769737898"/>
        </c:manualLayout>
      </c:layout>
      <c:pie3D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Ventas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rgbClr val="FF330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3"/>
            <c:bubble3D val="0"/>
            <c:spPr>
              <a:solidFill>
                <a:srgbClr val="FF00FF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4"/>
            <c:bubble3D val="0"/>
            <c:spPr>
              <a:solidFill>
                <a:srgbClr val="00CCFF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6"/>
            <c:bubble3D val="0"/>
            <c:spPr>
              <a:solidFill>
                <a:srgbClr val="990099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7"/>
            <c:bubble3D val="0"/>
            <c:spPr>
              <a:solidFill>
                <a:srgbClr val="FFFF0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8"/>
            <c:bubble3D val="0"/>
            <c:spPr>
              <a:solidFill>
                <a:srgbClr val="00FF0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Lbls>
            <c:dLbl>
              <c:idx val="3"/>
              <c:layout>
                <c:manualLayout>
                  <c:x val="9.0627377242276264E-2"/>
                  <c:y val="-5.5970425812027658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9.0582644188690664E-2"/>
                  <c:y val="2.584569464544139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5.5128504003991725E-2"/>
                  <c:y val="2.1121595537893275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Hoja1!$A$2:$A$10</c:f>
              <c:strCache>
                <c:ptCount val="9"/>
                <c:pt idx="0">
                  <c:v>Adenocarcinoma</c:v>
                </c:pt>
                <c:pt idx="1">
                  <c:v>No microcitico</c:v>
                </c:pt>
                <c:pt idx="2">
                  <c:v>Escamoso</c:v>
                </c:pt>
                <c:pt idx="3">
                  <c:v>Microcitico</c:v>
                </c:pt>
                <c:pt idx="4">
                  <c:v>Mama</c:v>
                </c:pt>
                <c:pt idx="5">
                  <c:v>Neuroendocrino</c:v>
                </c:pt>
                <c:pt idx="6">
                  <c:v>Ovario</c:v>
                </c:pt>
                <c:pt idx="7">
                  <c:v>Cervix</c:v>
                </c:pt>
                <c:pt idx="8">
                  <c:v>Sde. Linfoproliferativo</c:v>
                </c:pt>
              </c:strCache>
            </c:strRef>
          </c:cat>
          <c:val>
            <c:numRef>
              <c:f>Hoja1!$B$2:$B$10</c:f>
              <c:numCache>
                <c:formatCode>0.00%</c:formatCode>
                <c:ptCount val="9"/>
                <c:pt idx="0">
                  <c:v>0.224</c:v>
                </c:pt>
                <c:pt idx="1">
                  <c:v>0.184</c:v>
                </c:pt>
                <c:pt idx="2">
                  <c:v>0.10199999999999999</c:v>
                </c:pt>
                <c:pt idx="3">
                  <c:v>8.2000000000000003E-2</c:v>
                </c:pt>
                <c:pt idx="4">
                  <c:v>6.0999999999999999E-2</c:v>
                </c:pt>
                <c:pt idx="5" formatCode="0%">
                  <c:v>0.04</c:v>
                </c:pt>
                <c:pt idx="6" formatCode="0%">
                  <c:v>0.02</c:v>
                </c:pt>
                <c:pt idx="7" formatCode="0%">
                  <c:v>0.02</c:v>
                </c:pt>
                <c:pt idx="8" formatCode="0%">
                  <c:v>0.02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0489272246897824"/>
          <c:y val="0.51644782721991234"/>
          <c:w val="0.666065092906168"/>
          <c:h val="0.3622373221177038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sz="1000" b="1" dirty="0" smtClean="0"/>
              <a:t>ADENOPATIAS</a:t>
            </a:r>
            <a:endParaRPr lang="es-ES" sz="1000" b="1" dirty="0"/>
          </a:p>
        </c:rich>
      </c:tx>
      <c:layout>
        <c:manualLayout>
          <c:xMode val="edge"/>
          <c:yMode val="edge"/>
          <c:x val="0.33641712980551924"/>
          <c:y val="0.1028774290363442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1494540692898771"/>
          <c:y val="0.29043786699447033"/>
          <c:w val="0.77010918614202462"/>
          <c:h val="0.48554399984608887"/>
        </c:manualLayout>
      </c:layout>
      <c:pie3D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Ventas</c:v>
                </c:pt>
              </c:strCache>
            </c:strRef>
          </c:tx>
          <c:dPt>
            <c:idx val="0"/>
            <c:bubble3D val="0"/>
            <c:spPr>
              <a:solidFill>
                <a:srgbClr val="00CCFF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rgbClr val="FF330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3"/>
            <c:bubble3D val="0"/>
            <c:spPr>
              <a:solidFill>
                <a:srgbClr val="FF00FF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4"/>
            <c:bubble3D val="0"/>
            <c:spPr>
              <a:solidFill>
                <a:srgbClr val="FFFF0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Lbls>
            <c:dLbl>
              <c:idx val="0"/>
              <c:layout>
                <c:manualLayout>
                  <c:x val="-0.21159564036298273"/>
                  <c:y val="3.5474992987931143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13258187439986957"/>
                  <c:y val="7.99187316480756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2.670734731126043E-2"/>
                  <c:y val="-6.02853244226425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6.1960620308231899E-2"/>
                  <c:y val="5.1929812481583829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Hoja1!$A$2:$A$6</c:f>
              <c:strCache>
                <c:ptCount val="5"/>
                <c:pt idx="0">
                  <c:v>4R</c:v>
                </c:pt>
                <c:pt idx="1">
                  <c:v>7</c:v>
                </c:pt>
                <c:pt idx="2">
                  <c:v>4L</c:v>
                </c:pt>
                <c:pt idx="3">
                  <c:v>10R</c:v>
                </c:pt>
                <c:pt idx="4">
                  <c:v>10L</c:v>
                </c:pt>
              </c:strCache>
            </c:strRef>
          </c:cat>
          <c:val>
            <c:numRef>
              <c:f>Hoja1!$B$2:$B$6</c:f>
              <c:numCache>
                <c:formatCode>0.00%</c:formatCode>
                <c:ptCount val="5"/>
                <c:pt idx="0">
                  <c:v>0.45600000000000002</c:v>
                </c:pt>
                <c:pt idx="1">
                  <c:v>0.38600000000000001</c:v>
                </c:pt>
                <c:pt idx="2">
                  <c:v>0.105</c:v>
                </c:pt>
                <c:pt idx="3">
                  <c:v>3.5000000000000003E-2</c:v>
                </c:pt>
                <c:pt idx="4">
                  <c:v>1.7999999999999999E-2</c:v>
                </c:pt>
              </c:numCache>
            </c:numRef>
          </c:val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9472930216074735"/>
          <c:y val="0.76992414814754806"/>
          <c:w val="0.61548075089311594"/>
          <c:h val="0.1289003602774294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06/09/2021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06/09/2021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06/09/2021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06/09/2021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06/09/2021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06/09/2021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06/09/2021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06/09/2021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06/09/2021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06/09/2021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06/09/2021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7E5782-D618-4F66-A7C6-94FB11F89930}" type="datetimeFigureOut">
              <a:rPr lang="es-ES" smtClean="0"/>
              <a:t>06/09/2021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391713" y="411510"/>
            <a:ext cx="83529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400" b="1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RENTABILIDAD DEL EBUS-TBNA EN EL DIAGNOSTICO DE ADENOPATIAS MEDIASTINICAS SOSPECHOSAS DE MALIGNIDAD. NUESTRA EXPERIENCIA EN LOS PRIMEROS 7 MESES.</a:t>
            </a:r>
          </a:p>
          <a:p>
            <a:pPr algn="just"/>
            <a:r>
              <a:rPr lang="es-ES" sz="1000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MC Vera Sánchez, E Sánchez Álvarez, A Aguilar Gálvez, MC Fernández Aguirre, JL Velasco Garrido. Servicio de Neumología. H. Universitario Virgen de la Victoria, Málaga.</a:t>
            </a:r>
            <a:endParaRPr lang="es-ES" sz="1000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391713" y="1620106"/>
            <a:ext cx="8352928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INTRODUCCIÓN</a:t>
            </a:r>
            <a:endParaRPr lang="es-ES" sz="11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ES" sz="1100" dirty="0">
                <a:latin typeface="Arial" panose="020B0604020202020204" pitchFamily="34" charset="0"/>
                <a:cs typeface="Arial" panose="020B0604020202020204" pitchFamily="34" charset="0"/>
              </a:rPr>
              <a:t>punción-aspiración con aguja fina guiada por </a:t>
            </a:r>
            <a:r>
              <a:rPr lang="es-ES" sz="1100" dirty="0" err="1">
                <a:latin typeface="Arial" panose="020B0604020202020204" pitchFamily="34" charset="0"/>
                <a:cs typeface="Arial" panose="020B0604020202020204" pitchFamily="34" charset="0"/>
              </a:rPr>
              <a:t>ecobroncoscopia</a:t>
            </a:r>
            <a:r>
              <a:rPr lang="es-ES" sz="1100" dirty="0">
                <a:latin typeface="Arial" panose="020B0604020202020204" pitchFamily="34" charset="0"/>
                <a:cs typeface="Arial" panose="020B0604020202020204" pitchFamily="34" charset="0"/>
              </a:rPr>
              <a:t> (EBUS-TBNA) es una técnica mínimamente </a:t>
            </a:r>
            <a:r>
              <a:rPr lang="es-E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invasiva, </a:t>
            </a:r>
            <a:r>
              <a:rPr lang="es-ES" sz="1100" dirty="0">
                <a:latin typeface="Arial" panose="020B0604020202020204" pitchFamily="34" charset="0"/>
                <a:cs typeface="Arial" panose="020B0604020202020204" pitchFamily="34" charset="0"/>
              </a:rPr>
              <a:t>de elección para la evaluación de las adenopatías </a:t>
            </a:r>
            <a:r>
              <a:rPr lang="es-ES" sz="1100" dirty="0" err="1">
                <a:latin typeface="Arial" panose="020B0604020202020204" pitchFamily="34" charset="0"/>
                <a:cs typeface="Arial" panose="020B0604020202020204" pitchFamily="34" charset="0"/>
              </a:rPr>
              <a:t>mediastínicas</a:t>
            </a:r>
            <a:r>
              <a:rPr lang="es-ES" sz="1100" dirty="0">
                <a:latin typeface="Arial" panose="020B0604020202020204" pitchFamily="34" charset="0"/>
                <a:cs typeface="Arial" panose="020B0604020202020204" pitchFamily="34" charset="0"/>
              </a:rPr>
              <a:t>, evitando la realización de otras técnicas más invasivas como la </a:t>
            </a:r>
            <a:r>
              <a:rPr lang="es-ES" sz="1100" dirty="0" err="1">
                <a:latin typeface="Arial" panose="020B0604020202020204" pitchFamily="34" charset="0"/>
                <a:cs typeface="Arial" panose="020B0604020202020204" pitchFamily="34" charset="0"/>
              </a:rPr>
              <a:t>mediastinoscopia</a:t>
            </a:r>
            <a:r>
              <a:rPr lang="es-E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endParaRPr lang="es-ES" sz="1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s-ES" sz="1100" dirty="0">
                <a:latin typeface="Arial" panose="020B0604020202020204" pitchFamily="34" charset="0"/>
                <a:cs typeface="Arial" panose="020B0604020202020204" pitchFamily="34" charset="0"/>
              </a:rPr>
              <a:t>l objetivo de nuestro estudio es describir la rentabilidad diagnóstica del EBUS-TBNA en pacientes con adenopatías </a:t>
            </a:r>
            <a:r>
              <a:rPr lang="es-ES" sz="1100" dirty="0" err="1">
                <a:latin typeface="Arial" panose="020B0604020202020204" pitchFamily="34" charset="0"/>
                <a:cs typeface="Arial" panose="020B0604020202020204" pitchFamily="34" charset="0"/>
              </a:rPr>
              <a:t>mediastínicas</a:t>
            </a:r>
            <a:r>
              <a:rPr lang="es-ES" sz="1100" dirty="0">
                <a:latin typeface="Arial" panose="020B0604020202020204" pitchFamily="34" charset="0"/>
                <a:cs typeface="Arial" panose="020B0604020202020204" pitchFamily="34" charset="0"/>
              </a:rPr>
              <a:t> sospechosas de malignidad en nuestro hospital durante los primeros 7 meses de </a:t>
            </a:r>
            <a:r>
              <a:rPr lang="es-E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experiencia.</a:t>
            </a:r>
            <a:endParaRPr lang="es-E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391713" y="3169872"/>
            <a:ext cx="8352928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MATERIAL Y METODOS</a:t>
            </a:r>
            <a:endParaRPr lang="es-ES" sz="11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Estudio </a:t>
            </a:r>
            <a:r>
              <a:rPr lang="es-ES" sz="1100" dirty="0">
                <a:latin typeface="Arial" panose="020B0604020202020204" pitchFamily="34" charset="0"/>
                <a:cs typeface="Arial" panose="020B0604020202020204" pitchFamily="34" charset="0"/>
              </a:rPr>
              <a:t>descriptivo accediendo a las historias clínicas informatizadas de todos los pacientes con adenopatías </a:t>
            </a:r>
            <a:r>
              <a:rPr lang="es-ES" sz="1100" dirty="0" err="1">
                <a:latin typeface="Arial" panose="020B0604020202020204" pitchFamily="34" charset="0"/>
                <a:cs typeface="Arial" panose="020B0604020202020204" pitchFamily="34" charset="0"/>
              </a:rPr>
              <a:t>mediastínicas</a:t>
            </a:r>
            <a:r>
              <a:rPr lang="es-ES" sz="1100" dirty="0">
                <a:latin typeface="Arial" panose="020B0604020202020204" pitchFamily="34" charset="0"/>
                <a:cs typeface="Arial" panose="020B0604020202020204" pitchFamily="34" charset="0"/>
              </a:rPr>
              <a:t> y/o </a:t>
            </a:r>
            <a:r>
              <a:rPr lang="es-ES" sz="1100" dirty="0" err="1">
                <a:latin typeface="Arial" panose="020B0604020202020204" pitchFamily="34" charset="0"/>
                <a:cs typeface="Arial" panose="020B0604020202020204" pitchFamily="34" charset="0"/>
              </a:rPr>
              <a:t>hiliares</a:t>
            </a:r>
            <a:r>
              <a:rPr lang="es-ES" sz="1100" dirty="0">
                <a:latin typeface="Arial" panose="020B0604020202020204" pitchFamily="34" charset="0"/>
                <a:cs typeface="Arial" panose="020B0604020202020204" pitchFamily="34" charset="0"/>
              </a:rPr>
              <a:t> sospechosas de patología tumoral a los que se les ha realizado EBUS-TBNA en nuestro hospital desde su implantación en octubre de 2020 hasta abril de </a:t>
            </a:r>
            <a:r>
              <a:rPr lang="es-E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2021. </a:t>
            </a:r>
          </a:p>
          <a:p>
            <a:pPr algn="just"/>
            <a:r>
              <a:rPr lang="es-E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Se </a:t>
            </a:r>
            <a:r>
              <a:rPr lang="es-ES" sz="1100" dirty="0">
                <a:latin typeface="Arial" panose="020B0604020202020204" pitchFamily="34" charset="0"/>
                <a:cs typeface="Arial" panose="020B0604020202020204" pitchFamily="34" charset="0"/>
              </a:rPr>
              <a:t>han recogido variables epidemiológicas, clínicas</a:t>
            </a:r>
            <a:r>
              <a:rPr lang="es-E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" sz="1100" dirty="0">
                <a:latin typeface="Arial" panose="020B0604020202020204" pitchFamily="34" charset="0"/>
                <a:cs typeface="Arial" panose="020B0604020202020204" pitchFamily="34" charset="0"/>
              </a:rPr>
              <a:t>datos de la técnica y resultado </a:t>
            </a:r>
            <a:r>
              <a:rPr lang="es-ES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anatomopatológico</a:t>
            </a:r>
            <a:r>
              <a:rPr lang="es-E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ES" sz="1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391713" y="339502"/>
            <a:ext cx="8428759" cy="1008112"/>
          </a:xfrm>
          <a:prstGeom prst="rect">
            <a:avLst/>
          </a:prstGeom>
          <a:noFill/>
          <a:ln w="38100">
            <a:solidFill>
              <a:srgbClr val="5D71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323528" y="339502"/>
            <a:ext cx="5544616" cy="3647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</a:p>
          <a:p>
            <a:pPr algn="just"/>
            <a:endParaRPr lang="es-ES" sz="11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sz="1100" dirty="0">
                <a:latin typeface="Arial" panose="020B0604020202020204" pitchFamily="34" charset="0"/>
                <a:cs typeface="Arial" panose="020B0604020202020204" pitchFamily="34" charset="0"/>
              </a:rPr>
              <a:t>Se han realizado 49 EBUS-TBNA, 33 hombres (67,3%) y 16 mujeres (32,7</a:t>
            </a:r>
            <a:r>
              <a:rPr lang="es-E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%), con una </a:t>
            </a:r>
            <a:r>
              <a:rPr lang="es-ES" sz="1100" dirty="0">
                <a:latin typeface="Arial" panose="020B0604020202020204" pitchFamily="34" charset="0"/>
                <a:cs typeface="Arial" panose="020B0604020202020204" pitchFamily="34" charset="0"/>
              </a:rPr>
              <a:t>edad </a:t>
            </a:r>
            <a:r>
              <a:rPr lang="es-E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media de 67,1 </a:t>
            </a:r>
            <a:r>
              <a:rPr lang="es-ES" sz="1100" dirty="0">
                <a:latin typeface="Arial" panose="020B0604020202020204" pitchFamily="34" charset="0"/>
                <a:cs typeface="Arial" panose="020B0604020202020204" pitchFamily="34" charset="0"/>
              </a:rPr>
              <a:t>años. </a:t>
            </a:r>
            <a:endParaRPr lang="es-ES" sz="1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ES" sz="1100" dirty="0">
                <a:latin typeface="Arial" panose="020B0604020202020204" pitchFamily="34" charset="0"/>
                <a:cs typeface="Arial" panose="020B0604020202020204" pitchFamily="34" charset="0"/>
              </a:rPr>
              <a:t>técnica fue realizada bajo sedación moderada con </a:t>
            </a:r>
            <a:r>
              <a:rPr lang="es-ES" sz="1100" dirty="0" err="1">
                <a:latin typeface="Arial" panose="020B0604020202020204" pitchFamily="34" charset="0"/>
                <a:cs typeface="Arial" panose="020B0604020202020204" pitchFamily="34" charset="0"/>
              </a:rPr>
              <a:t>midazolam</a:t>
            </a:r>
            <a:r>
              <a:rPr lang="es-ES" sz="1100" dirty="0">
                <a:latin typeface="Arial" panose="020B0604020202020204" pitchFamily="34" charset="0"/>
                <a:cs typeface="Arial" panose="020B0604020202020204" pitchFamily="34" charset="0"/>
              </a:rPr>
              <a:t> en todos los casos (dosis media </a:t>
            </a:r>
            <a:r>
              <a:rPr lang="es-ES" sz="11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s-E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,6 </a:t>
            </a:r>
            <a:r>
              <a:rPr lang="es-ES" sz="1100" dirty="0">
                <a:latin typeface="Arial" panose="020B0604020202020204" pitchFamily="34" charset="0"/>
                <a:cs typeface="Arial" panose="020B0604020202020204" pitchFamily="34" charset="0"/>
              </a:rPr>
              <a:t>mg</a:t>
            </a:r>
            <a:r>
              <a:rPr lang="es-E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s-ES" sz="1100" dirty="0">
                <a:latin typeface="Arial" panose="020B0604020202020204" pitchFamily="34" charset="0"/>
                <a:cs typeface="Arial" panose="020B0604020202020204" pitchFamily="34" charset="0"/>
              </a:rPr>
              <a:t>asociándose </a:t>
            </a:r>
            <a:r>
              <a:rPr lang="es-ES" sz="1100" dirty="0" err="1">
                <a:latin typeface="Arial" panose="020B0604020202020204" pitchFamily="34" charset="0"/>
                <a:cs typeface="Arial" panose="020B0604020202020204" pitchFamily="34" charset="0"/>
              </a:rPr>
              <a:t>fentanilo</a:t>
            </a:r>
            <a:r>
              <a:rPr lang="es-ES" sz="1100" dirty="0">
                <a:latin typeface="Arial" panose="020B0604020202020204" pitchFamily="34" charset="0"/>
                <a:cs typeface="Arial" panose="020B0604020202020204" pitchFamily="34" charset="0"/>
              </a:rPr>
              <a:t> en 4 pacientes (dosis media 100 </a:t>
            </a:r>
            <a:r>
              <a:rPr lang="es-ES" sz="1100" dirty="0" err="1">
                <a:latin typeface="Arial" panose="020B0604020202020204" pitchFamily="34" charset="0"/>
                <a:cs typeface="Arial" panose="020B0604020202020204" pitchFamily="34" charset="0"/>
              </a:rPr>
              <a:t>mcg</a:t>
            </a:r>
            <a:r>
              <a:rPr lang="es-ES" sz="1100" dirty="0">
                <a:latin typeface="Arial" panose="020B0604020202020204" pitchFamily="34" charset="0"/>
                <a:cs typeface="Arial" panose="020B0604020202020204" pitchFamily="34" charset="0"/>
              </a:rPr>
              <a:t>). </a:t>
            </a:r>
            <a:endParaRPr lang="es-ES" sz="1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ES" sz="1100" dirty="0">
                <a:latin typeface="Arial" panose="020B0604020202020204" pitchFamily="34" charset="0"/>
                <a:cs typeface="Arial" panose="020B0604020202020204" pitchFamily="34" charset="0"/>
              </a:rPr>
              <a:t>sedación fue llevada a cabo por el neumólogo, con colaboración del intensivista cuando se requería una sedación más profunda. </a:t>
            </a:r>
            <a:endParaRPr lang="es-ES" sz="1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lang="es-ES" sz="1100" dirty="0">
                <a:latin typeface="Arial" panose="020B0604020202020204" pitchFamily="34" charset="0"/>
                <a:cs typeface="Arial" panose="020B0604020202020204" pitchFamily="34" charset="0"/>
              </a:rPr>
              <a:t>todos los casos se disponía de patólogo en la sala de </a:t>
            </a:r>
            <a:r>
              <a:rPr lang="es-ES" sz="1100" dirty="0" err="1">
                <a:latin typeface="Arial" panose="020B0604020202020204" pitchFamily="34" charset="0"/>
                <a:cs typeface="Arial" panose="020B0604020202020204" pitchFamily="34" charset="0"/>
              </a:rPr>
              <a:t>broncoscopia</a:t>
            </a:r>
            <a:r>
              <a:rPr lang="es-ES" sz="1100" dirty="0">
                <a:latin typeface="Arial" panose="020B0604020202020204" pitchFamily="34" charset="0"/>
                <a:cs typeface="Arial" panose="020B0604020202020204" pitchFamily="34" charset="0"/>
              </a:rPr>
              <a:t> para realización de diagnóstico rápido in situ (ROSE). </a:t>
            </a:r>
            <a:endParaRPr lang="es-ES" sz="1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Se </a:t>
            </a:r>
            <a:r>
              <a:rPr lang="es-ES" sz="1100" dirty="0">
                <a:latin typeface="Arial" panose="020B0604020202020204" pitchFamily="34" charset="0"/>
                <a:cs typeface="Arial" panose="020B0604020202020204" pitchFamily="34" charset="0"/>
              </a:rPr>
              <a:t>utilizaron agujas de calibre 21G. </a:t>
            </a:r>
            <a:endParaRPr lang="es-ES" sz="1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En el 83,7% </a:t>
            </a:r>
            <a:r>
              <a:rPr lang="es-ES" sz="1100" dirty="0">
                <a:latin typeface="Arial" panose="020B0604020202020204" pitchFamily="34" charset="0"/>
                <a:cs typeface="Arial" panose="020B0604020202020204" pitchFamily="34" charset="0"/>
              </a:rPr>
              <a:t>se realizó </a:t>
            </a:r>
            <a:r>
              <a:rPr lang="es-E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un PET-TC </a:t>
            </a:r>
            <a:r>
              <a:rPr lang="es-ES" sz="1100" dirty="0">
                <a:latin typeface="Arial" panose="020B0604020202020204" pitchFamily="34" charset="0"/>
                <a:cs typeface="Arial" panose="020B0604020202020204" pitchFamily="34" charset="0"/>
              </a:rPr>
              <a:t>antes del procedimiento. </a:t>
            </a:r>
            <a:endParaRPr lang="es-ES" sz="1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Se </a:t>
            </a:r>
            <a:r>
              <a:rPr lang="es-ES" sz="1100" dirty="0">
                <a:latin typeface="Arial" panose="020B0604020202020204" pitchFamily="34" charset="0"/>
                <a:cs typeface="Arial" panose="020B0604020202020204" pitchFamily="34" charset="0"/>
              </a:rPr>
              <a:t>puncionaron dos o más adenopatías en 8 pacientes (16,3</a:t>
            </a:r>
            <a:r>
              <a:rPr lang="es-E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%) </a:t>
            </a:r>
          </a:p>
          <a:p>
            <a:pPr algn="just"/>
            <a:r>
              <a:rPr lang="es-E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Se </a:t>
            </a:r>
            <a:r>
              <a:rPr lang="es-ES" sz="1100" dirty="0">
                <a:latin typeface="Arial" panose="020B0604020202020204" pitchFamily="34" charset="0"/>
                <a:cs typeface="Arial" panose="020B0604020202020204" pitchFamily="34" charset="0"/>
              </a:rPr>
              <a:t>realizó un total de 57 punciones. </a:t>
            </a:r>
            <a:endParaRPr lang="es-ES" sz="1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ES" sz="1100" dirty="0">
                <a:latin typeface="Arial" panose="020B0604020202020204" pitchFamily="34" charset="0"/>
                <a:cs typeface="Arial" panose="020B0604020202020204" pitchFamily="34" charset="0"/>
              </a:rPr>
              <a:t>tamaño medio de las adenopatías fue 23,2 </a:t>
            </a:r>
            <a:r>
              <a:rPr lang="es-ES" sz="1100" dirty="0" err="1">
                <a:latin typeface="Arial" panose="020B0604020202020204" pitchFamily="34" charset="0"/>
                <a:cs typeface="Arial" panose="020B0604020202020204" pitchFamily="34" charset="0"/>
              </a:rPr>
              <a:t>mm.</a:t>
            </a:r>
            <a:r>
              <a:rPr lang="es-E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s-ES" sz="1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Se </a:t>
            </a:r>
            <a:r>
              <a:rPr lang="es-ES" sz="1100" dirty="0">
                <a:latin typeface="Arial" panose="020B0604020202020204" pitchFamily="34" charset="0"/>
                <a:cs typeface="Arial" panose="020B0604020202020204" pitchFamily="34" charset="0"/>
              </a:rPr>
              <a:t>realizó una media de 3,2 pases por punción. </a:t>
            </a:r>
            <a:endParaRPr lang="es-ES" sz="1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ES" sz="1100" dirty="0">
                <a:latin typeface="Arial" panose="020B0604020202020204" pitchFamily="34" charset="0"/>
                <a:cs typeface="Arial" panose="020B0604020202020204" pitchFamily="34" charset="0"/>
              </a:rPr>
              <a:t>75,5% de los EBUS-TBNA fueron diagnósticos. </a:t>
            </a:r>
            <a:endParaRPr lang="es-ES" sz="1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s-E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omplicaciones: sangrado </a:t>
            </a:r>
            <a:r>
              <a:rPr lang="es-ES" sz="1100" dirty="0">
                <a:latin typeface="Arial" panose="020B0604020202020204" pitchFamily="34" charset="0"/>
                <a:cs typeface="Arial" panose="020B0604020202020204" pitchFamily="34" charset="0"/>
              </a:rPr>
              <a:t>en cuantía </a:t>
            </a:r>
            <a:r>
              <a:rPr lang="es-ES" sz="1100" dirty="0">
                <a:latin typeface="Arial" panose="020B0604020202020204" pitchFamily="34" charset="0"/>
                <a:cs typeface="Arial" panose="020B0604020202020204" pitchFamily="34" charset="0"/>
              </a:rPr>
              <a:t>moderada </a:t>
            </a:r>
            <a:r>
              <a:rPr lang="es-E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en un paciente con </a:t>
            </a:r>
            <a:r>
              <a:rPr lang="es-ES" sz="1100" dirty="0">
                <a:latin typeface="Arial" panose="020B0604020202020204" pitchFamily="34" charset="0"/>
                <a:cs typeface="Arial" panose="020B0604020202020204" pitchFamily="34" charset="0"/>
              </a:rPr>
              <a:t>enfermedad de Von </a:t>
            </a:r>
            <a:r>
              <a:rPr lang="es-ES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Willebrand</a:t>
            </a:r>
            <a:r>
              <a:rPr lang="es-E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cesó </a:t>
            </a:r>
            <a:r>
              <a:rPr lang="es-ES" sz="1100" dirty="0">
                <a:latin typeface="Arial" panose="020B0604020202020204" pitchFamily="34" charset="0"/>
                <a:cs typeface="Arial" panose="020B0604020202020204" pitchFamily="34" charset="0"/>
              </a:rPr>
              <a:t>tras la administración de factores de la coagulación. </a:t>
            </a:r>
            <a:endParaRPr lang="es-ES" sz="1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lang="es-ES" sz="1100" dirty="0">
                <a:latin typeface="Arial" panose="020B0604020202020204" pitchFamily="34" charset="0"/>
                <a:cs typeface="Arial" panose="020B0604020202020204" pitchFamily="34" charset="0"/>
              </a:rPr>
              <a:t>el 66,7% de los casos en los que la punción no fue diagnostica se realizó </a:t>
            </a:r>
            <a:r>
              <a:rPr lang="es-ES" sz="1100" dirty="0" err="1">
                <a:latin typeface="Arial" panose="020B0604020202020204" pitchFamily="34" charset="0"/>
                <a:cs typeface="Arial" panose="020B0604020202020204" pitchFamily="34" charset="0"/>
              </a:rPr>
              <a:t>mediastinoscopia</a:t>
            </a:r>
            <a:r>
              <a:rPr lang="es-ES" sz="1100" dirty="0">
                <a:latin typeface="Arial" panose="020B0604020202020204" pitchFamily="34" charset="0"/>
                <a:cs typeface="Arial" panose="020B0604020202020204" pitchFamily="34" charset="0"/>
              </a:rPr>
              <a:t> o EUS-TBNA de confirmación.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907021" y="4299942"/>
            <a:ext cx="66247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CONCLUSIONES</a:t>
            </a:r>
          </a:p>
          <a:p>
            <a:pPr algn="just"/>
            <a:endParaRPr lang="es-ES" sz="11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sz="1100" dirty="0">
                <a:latin typeface="Arial" panose="020B0604020202020204" pitchFamily="34" charset="0"/>
                <a:cs typeface="Arial" panose="020B0604020202020204" pitchFamily="34" charset="0"/>
              </a:rPr>
              <a:t>El EBUS-TBNA tiene una buena rentabilidad diagnostica para el estudio de adenopatías </a:t>
            </a:r>
            <a:r>
              <a:rPr lang="es-ES" sz="1100" dirty="0" err="1">
                <a:latin typeface="Arial" panose="020B0604020202020204" pitchFamily="34" charset="0"/>
                <a:cs typeface="Arial" panose="020B0604020202020204" pitchFamily="34" charset="0"/>
              </a:rPr>
              <a:t>mediastínicas</a:t>
            </a:r>
            <a:r>
              <a:rPr lang="es-ES" sz="1100" dirty="0">
                <a:latin typeface="Arial" panose="020B0604020202020204" pitchFamily="34" charset="0"/>
                <a:cs typeface="Arial" panose="020B0604020202020204" pitchFamily="34" charset="0"/>
              </a:rPr>
              <a:t> sospechosas de malignidad en nuestro hospital, similar a las descritas en otros centros.</a:t>
            </a:r>
          </a:p>
        </p:txBody>
      </p:sp>
      <p:graphicFrame>
        <p:nvGraphicFramePr>
          <p:cNvPr id="14" name="Gráfico 13"/>
          <p:cNvGraphicFramePr/>
          <p:nvPr>
            <p:extLst>
              <p:ext uri="{D42A27DB-BD31-4B8C-83A1-F6EECF244321}">
                <p14:modId xmlns:p14="http://schemas.microsoft.com/office/powerpoint/2010/main" val="2544118534"/>
              </p:ext>
            </p:extLst>
          </p:nvPr>
        </p:nvGraphicFramePr>
        <p:xfrm>
          <a:off x="5575709" y="1923678"/>
          <a:ext cx="3912096" cy="29395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5" name="Gráfico 14"/>
          <p:cNvGraphicFramePr/>
          <p:nvPr>
            <p:extLst>
              <p:ext uri="{D42A27DB-BD31-4B8C-83A1-F6EECF244321}">
                <p14:modId xmlns:p14="http://schemas.microsoft.com/office/powerpoint/2010/main" val="3467258226"/>
              </p:ext>
            </p:extLst>
          </p:nvPr>
        </p:nvGraphicFramePr>
        <p:xfrm>
          <a:off x="6061093" y="31265"/>
          <a:ext cx="2663708" cy="19751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1712</TotalTime>
  <Words>445</Words>
  <Application>Microsoft Office PowerPoint</Application>
  <PresentationFormat>Presentación en pantalla (16:9)</PresentationFormat>
  <Paragraphs>36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Tahoma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Carmen Vera</cp:lastModifiedBy>
  <cp:revision>33</cp:revision>
  <dcterms:created xsi:type="dcterms:W3CDTF">2021-06-21T11:13:42Z</dcterms:created>
  <dcterms:modified xsi:type="dcterms:W3CDTF">2021-09-07T19:13:59Z</dcterms:modified>
</cp:coreProperties>
</file>