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634" y="8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05/09/2021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05/09/2021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05/09/2021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05/09/2021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05/09/2021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05/09/2021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05/09/2021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05/09/2021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05/09/2021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05/09/2021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05/09/2021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7E5782-D618-4F66-A7C6-94FB11F89930}" type="datetimeFigureOut">
              <a:rPr lang="es-ES" smtClean="0"/>
              <a:t>05/09/2021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79512" y="195486"/>
            <a:ext cx="8712968" cy="57606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400" dirty="0" smtClean="0"/>
          </a:p>
          <a:p>
            <a:pPr algn="ctr"/>
            <a:r>
              <a:rPr lang="es-ES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EVALUACIÓN </a:t>
            </a:r>
            <a:r>
              <a:rPr lang="es-E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CLÍNICA Y PRONÓSTICO DE LOS PACIENTES CON NEUMONÍA COVID-19 Y TROMBOEMBOLISMO PULMONAR HOSPITALIZADOS EN HOSPITAL UNIVERSITARIO CLÍNICO SAN CECILIO. </a:t>
            </a:r>
          </a:p>
          <a:p>
            <a:pPr algn="ctr"/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156816" y="853845"/>
            <a:ext cx="56573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000" u="sng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P. Barragán Reyes</a:t>
            </a:r>
            <a:r>
              <a:rPr lang="es-E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s-ES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N. </a:t>
            </a:r>
            <a:r>
              <a:rPr lang="es-ES" sz="1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Calvente</a:t>
            </a:r>
            <a:r>
              <a:rPr lang="es-ES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Vera, C. Cabrero Rodríguez, P. Gámez Baeza, A.B. </a:t>
            </a:r>
            <a:r>
              <a:rPr lang="es-ES" sz="1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Gámiz</a:t>
            </a:r>
            <a:r>
              <a:rPr lang="es-ES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Molina.</a:t>
            </a:r>
          </a:p>
          <a:p>
            <a:r>
              <a:rPr lang="es-ES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Servicio de Neumología. Hospital Universitario Clínico San Cecilio. Granada.  </a:t>
            </a:r>
            <a:endParaRPr lang="es-ES" sz="1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Rectángulo redondeado 3"/>
          <p:cNvSpPr/>
          <p:nvPr/>
        </p:nvSpPr>
        <p:spPr>
          <a:xfrm>
            <a:off x="209190" y="1347306"/>
            <a:ext cx="2376264" cy="28803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Introducción y objetivos</a:t>
            </a:r>
            <a:endParaRPr lang="es-ES" sz="105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213765" y="1635338"/>
            <a:ext cx="5874978" cy="79239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s-ES" sz="1200" dirty="0">
              <a:solidFill>
                <a:schemeClr val="tx1"/>
              </a:solidFill>
            </a:endParaRPr>
          </a:p>
          <a:p>
            <a:pPr marL="171450" indent="-171450" algn="just">
              <a:buFontTx/>
              <a:buChar char="-"/>
            </a:pPr>
            <a:r>
              <a:rPr lang="es-ES" sz="1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 </a:t>
            </a:r>
            <a:r>
              <a:rPr lang="es-E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las patologías más vinculadas con neumonía Covid-19 ha sido el </a:t>
            </a:r>
            <a:r>
              <a:rPr lang="es-ES" sz="10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tromboembolismo</a:t>
            </a:r>
            <a:r>
              <a:rPr lang="es-E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pulmonar (TEP</a:t>
            </a:r>
            <a:r>
              <a:rPr lang="es-ES" sz="1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).</a:t>
            </a:r>
            <a:endParaRPr lang="es-ES" sz="10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0" indent="-171450" algn="just">
              <a:buFontTx/>
              <a:buChar char="-"/>
            </a:pPr>
            <a:r>
              <a:rPr lang="es-E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objetivo de este estudio es analizar la evaluación clínica y pronóstico de los pacientes con diagnóstico de neumonía COVID -19 y </a:t>
            </a:r>
            <a:r>
              <a:rPr lang="es-ES" sz="10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tromboembolismo</a:t>
            </a:r>
            <a:r>
              <a:rPr lang="es-E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pulmonar (TEP). </a:t>
            </a:r>
          </a:p>
          <a:p>
            <a:pPr algn="ctr"/>
            <a:endParaRPr lang="es-ES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194860" y="3029281"/>
            <a:ext cx="5881842" cy="9388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s-ES" sz="1200" dirty="0">
              <a:solidFill>
                <a:schemeClr val="tx1"/>
              </a:solidFill>
            </a:endParaRPr>
          </a:p>
          <a:p>
            <a:pPr marL="171450" lvl="0" indent="-171450" algn="just">
              <a:buFontTx/>
              <a:buChar char="-"/>
            </a:pPr>
            <a:r>
              <a:rPr lang="es-ES" sz="1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</a:t>
            </a:r>
            <a:r>
              <a:rPr lang="es-E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 llevado a cabo un estudio transversal de 105 pacientes hospitalizados en el Hospital Universitario Clínico San Cecilio (HUSC) de Granada, entre marzo de 2020 y marzo de 2021, con diagnóstico principal de neumonía Covid-19. </a:t>
            </a:r>
          </a:p>
          <a:p>
            <a:pPr marL="171450" lvl="0" indent="-171450" algn="just">
              <a:buFontTx/>
              <a:buChar char="-"/>
            </a:pPr>
            <a:r>
              <a:rPr lang="es-E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ha analizado edad, género, criterios de Wells, diagnóstico o no de TEP al ingreso, ubicación del TEP e índice de severidad del </a:t>
            </a:r>
            <a:r>
              <a:rPr lang="es-ES" sz="10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tromboembolismo</a:t>
            </a:r>
            <a:r>
              <a:rPr lang="es-E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pulmonar (PESI).</a:t>
            </a:r>
          </a:p>
          <a:p>
            <a:pPr algn="ctr"/>
            <a:endParaRPr lang="es-ES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Rectángulo redondeado 5"/>
          <p:cNvSpPr/>
          <p:nvPr/>
        </p:nvSpPr>
        <p:spPr>
          <a:xfrm>
            <a:off x="188252" y="2741249"/>
            <a:ext cx="2376264" cy="28803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Material y métodos</a:t>
            </a:r>
            <a:endParaRPr lang="es-ES" sz="105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87"/>
          <a:stretch/>
        </p:blipFill>
        <p:spPr>
          <a:xfrm>
            <a:off x="6228184" y="1514182"/>
            <a:ext cx="2684619" cy="2098907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6876256" y="3613089"/>
            <a:ext cx="23042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Criterios de Wells</a:t>
            </a:r>
            <a:endParaRPr lang="es-ES" sz="11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redondeado 1"/>
          <p:cNvSpPr/>
          <p:nvPr/>
        </p:nvSpPr>
        <p:spPr>
          <a:xfrm>
            <a:off x="251520" y="95977"/>
            <a:ext cx="2376264" cy="28803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Resultados</a:t>
            </a:r>
            <a:endParaRPr lang="es-ES" sz="105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262761" y="383389"/>
            <a:ext cx="8557711" cy="108012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s-ES" sz="1200" dirty="0">
              <a:solidFill>
                <a:schemeClr val="tx1"/>
              </a:solidFill>
            </a:endParaRPr>
          </a:p>
          <a:p>
            <a:pPr marL="171450" lvl="0" indent="-171450" algn="just">
              <a:buFontTx/>
              <a:buChar char="-"/>
            </a:pPr>
            <a:r>
              <a:rPr lang="es-ES" sz="1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lang="es-E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105 pacientes, 66 son hombres y 39 </a:t>
            </a:r>
            <a:r>
              <a:rPr lang="es-ES" sz="1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mujeres.</a:t>
            </a:r>
          </a:p>
          <a:p>
            <a:pPr marL="171450" lvl="0" indent="-171450" algn="just">
              <a:buFontTx/>
              <a:buChar char="-"/>
            </a:pPr>
            <a:r>
              <a:rPr lang="es-ES" sz="1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lang="es-E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rango de edad de los pacientes va desde los 29 años hasta los 91 años, con una media de edad de 70,43 años. </a:t>
            </a:r>
          </a:p>
          <a:p>
            <a:pPr marL="171450" lvl="0" indent="-171450" algn="just">
              <a:buFontTx/>
              <a:buChar char="-"/>
            </a:pPr>
            <a:r>
              <a:rPr lang="es-ES" sz="1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</a:t>
            </a:r>
            <a:r>
              <a:rPr lang="es-E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relación a los criterios de Wells, 57 pacientes tenían probabilidad baja de desarrollar un TEP, 41 pacientes probabilidad moderada y 7 pacientes probabilidad </a:t>
            </a:r>
            <a:r>
              <a:rPr lang="es-ES" sz="1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alta.</a:t>
            </a:r>
          </a:p>
          <a:p>
            <a:pPr marL="171450" lvl="0" indent="-171450" algn="just">
              <a:buFontTx/>
              <a:buChar char="-"/>
            </a:pPr>
            <a:r>
              <a:rPr lang="es-ES" sz="1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Aproximadamente </a:t>
            </a:r>
            <a:r>
              <a:rPr lang="es-E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50% de los pacientes presentaban TEP cuya ubicación era segmentario y </a:t>
            </a:r>
            <a:r>
              <a:rPr lang="es-ES" sz="10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subsegmentario</a:t>
            </a:r>
            <a:r>
              <a:rPr lang="es-E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seguido de lobar (20 % de los pacientes analizados) y 12 pacientes con diagnóstico de TEP en silla de montar. </a:t>
            </a:r>
          </a:p>
          <a:p>
            <a:pPr algn="ctr"/>
            <a:endParaRPr lang="es-ES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Rectángulo redondeado 5"/>
          <p:cNvSpPr/>
          <p:nvPr/>
        </p:nvSpPr>
        <p:spPr>
          <a:xfrm>
            <a:off x="251520" y="1635646"/>
            <a:ext cx="2376264" cy="28803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Conclusiones</a:t>
            </a:r>
            <a:endParaRPr lang="es-ES" sz="105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262761" y="1916956"/>
            <a:ext cx="4741287" cy="22049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lvl="0" indent="-171450">
              <a:buFontTx/>
              <a:buChar char="-"/>
            </a:pPr>
            <a:endParaRPr lang="es-ES" sz="1050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0" lvl="0" indent="-171450" algn="just">
              <a:buFontTx/>
              <a:buChar char="-"/>
            </a:pPr>
            <a:r>
              <a:rPr lang="es-ES" sz="1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Desde </a:t>
            </a:r>
            <a:r>
              <a:rPr lang="es-E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marzo de 2020 a marzo de 2021, en HUSC, el 20,31% de los pacientes COVID-19 hospitalizados, han desarrollado </a:t>
            </a:r>
            <a:r>
              <a:rPr lang="es-ES" sz="1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TEP.</a:t>
            </a:r>
          </a:p>
          <a:p>
            <a:pPr marL="171450" lvl="0" indent="-171450" algn="just">
              <a:buFontTx/>
              <a:buChar char="-"/>
            </a:pPr>
            <a:r>
              <a:rPr lang="es-ES" sz="1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lang="es-E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mayoría de los pacientes de nuestra muestra presentaban una puntuación baja o moderada según los criterios de Wells, siendo los más frecuentes entre nuestros pacientes, la sintomatología de trombosis venosa profunda, inmovilización en días previos y frecuencia cardíaca mayor de 100 latidos por minuto. </a:t>
            </a:r>
            <a:endParaRPr lang="es-ES" sz="1000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0" lvl="0" indent="-171450" algn="just">
              <a:buFontTx/>
              <a:buChar char="-"/>
            </a:pPr>
            <a:r>
              <a:rPr lang="es-ES" sz="1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 </a:t>
            </a:r>
            <a:r>
              <a:rPr lang="es-E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7 pacientes con probabilidad alta de diagnóstico de TEP según los criterios de Wells destaca la presencia de ubicación en silla de montar y de inestabilidad hemodinámica. </a:t>
            </a:r>
            <a:endParaRPr lang="es-ES" sz="1000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0" lvl="0" indent="-171450" algn="just">
              <a:buFontTx/>
              <a:buChar char="-"/>
            </a:pPr>
            <a:r>
              <a:rPr lang="es-ES" sz="1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</a:t>
            </a:r>
            <a:r>
              <a:rPr lang="es-E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este estudio se objetiva, que dos de cada tres pacientes puntúan en la escala PESI un riesgo alto, siendo mayor cuanta más edad y antecedentes personales presente el paciente.  </a:t>
            </a:r>
          </a:p>
          <a:p>
            <a:pPr algn="ctr"/>
            <a:endParaRPr lang="es-ES" sz="11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00"/>
          <a:stretch/>
        </p:blipFill>
        <p:spPr>
          <a:xfrm>
            <a:off x="5608375" y="1779662"/>
            <a:ext cx="2492017" cy="2592288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6400463" y="4371950"/>
            <a:ext cx="23042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Puntuación PESI</a:t>
            </a:r>
            <a:endParaRPr lang="es-ES" sz="11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431</Words>
  <Application>Microsoft Office PowerPoint</Application>
  <PresentationFormat>Presentación en pantalla (16:9)</PresentationFormat>
  <Paragraphs>26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Tahoma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USUARIO</cp:lastModifiedBy>
  <cp:revision>36</cp:revision>
  <dcterms:created xsi:type="dcterms:W3CDTF">2021-06-21T11:13:42Z</dcterms:created>
  <dcterms:modified xsi:type="dcterms:W3CDTF">2021-09-05T10:09:25Z</dcterms:modified>
</cp:coreProperties>
</file>