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5148263"/>
  <p:notesSz cx="9144000" cy="6858000"/>
  <p:defaultTextStyle>
    <a:defPPr>
      <a:defRPr lang="es-ES"/>
    </a:defPPr>
    <a:lvl1pPr marL="0" algn="l" defTabSz="9146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312" algn="l" defTabSz="9146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623" algn="l" defTabSz="9146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935" algn="l" defTabSz="9146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9247" algn="l" defTabSz="9146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559" algn="l" defTabSz="9146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870" algn="l" defTabSz="9146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1182" algn="l" defTabSz="9146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8493" algn="l" defTabSz="91462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256" y="-104"/>
      </p:cViewPr>
      <p:guideLst>
        <p:guide orient="horz" pos="162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9299"/>
            <a:ext cx="7772400" cy="110354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7349"/>
            <a:ext cx="6400800" cy="13156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9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8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1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8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8237"/>
            <a:ext cx="7772400" cy="102250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2054"/>
            <a:ext cx="7772400" cy="112618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31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6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9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92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8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11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84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947"/>
            <a:ext cx="4038600" cy="2547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947"/>
            <a:ext cx="4038600" cy="2547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6170"/>
            <a:ext cx="8229600" cy="858044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2402"/>
            <a:ext cx="4040188" cy="4802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312" indent="0">
              <a:buNone/>
              <a:defRPr sz="2000" b="1"/>
            </a:lvl2pPr>
            <a:lvl3pPr marL="914623" indent="0">
              <a:buNone/>
              <a:defRPr sz="1800" b="1"/>
            </a:lvl3pPr>
            <a:lvl4pPr marL="1371935" indent="0">
              <a:buNone/>
              <a:defRPr sz="1600" b="1"/>
            </a:lvl4pPr>
            <a:lvl5pPr marL="1829247" indent="0">
              <a:buNone/>
              <a:defRPr sz="1600" b="1"/>
            </a:lvl5pPr>
            <a:lvl6pPr marL="2286559" indent="0">
              <a:buNone/>
              <a:defRPr sz="1600" b="1"/>
            </a:lvl6pPr>
            <a:lvl7pPr marL="2743870" indent="0">
              <a:buNone/>
              <a:defRPr sz="1600" b="1"/>
            </a:lvl7pPr>
            <a:lvl8pPr marL="3201182" indent="0">
              <a:buNone/>
              <a:defRPr sz="1600" b="1"/>
            </a:lvl8pPr>
            <a:lvl9pPr marL="365849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2667"/>
            <a:ext cx="4040188" cy="29662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7" y="1152402"/>
            <a:ext cx="4041775" cy="48026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312" indent="0">
              <a:buNone/>
              <a:defRPr sz="2000" b="1"/>
            </a:lvl2pPr>
            <a:lvl3pPr marL="914623" indent="0">
              <a:buNone/>
              <a:defRPr sz="1800" b="1"/>
            </a:lvl3pPr>
            <a:lvl4pPr marL="1371935" indent="0">
              <a:buNone/>
              <a:defRPr sz="1600" b="1"/>
            </a:lvl4pPr>
            <a:lvl5pPr marL="1829247" indent="0">
              <a:buNone/>
              <a:defRPr sz="1600" b="1"/>
            </a:lvl5pPr>
            <a:lvl6pPr marL="2286559" indent="0">
              <a:buNone/>
              <a:defRPr sz="1600" b="1"/>
            </a:lvl6pPr>
            <a:lvl7pPr marL="2743870" indent="0">
              <a:buNone/>
              <a:defRPr sz="1600" b="1"/>
            </a:lvl7pPr>
            <a:lvl8pPr marL="3201182" indent="0">
              <a:buNone/>
              <a:defRPr sz="1600" b="1"/>
            </a:lvl8pPr>
            <a:lvl9pPr marL="3658493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7" y="1632667"/>
            <a:ext cx="4041775" cy="29662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2" y="204977"/>
            <a:ext cx="3008313" cy="8723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978"/>
            <a:ext cx="5111750" cy="4393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2" y="1077323"/>
            <a:ext cx="3008313" cy="3521555"/>
          </a:xfrm>
        </p:spPr>
        <p:txBody>
          <a:bodyPr/>
          <a:lstStyle>
            <a:lvl1pPr marL="0" indent="0">
              <a:buNone/>
              <a:defRPr sz="1400"/>
            </a:lvl1pPr>
            <a:lvl2pPr marL="457312" indent="0">
              <a:buNone/>
              <a:defRPr sz="1200"/>
            </a:lvl2pPr>
            <a:lvl3pPr marL="914623" indent="0">
              <a:buNone/>
              <a:defRPr sz="1000"/>
            </a:lvl3pPr>
            <a:lvl4pPr marL="1371935" indent="0">
              <a:buNone/>
              <a:defRPr sz="900"/>
            </a:lvl4pPr>
            <a:lvl5pPr marL="1829247" indent="0">
              <a:buNone/>
              <a:defRPr sz="900"/>
            </a:lvl5pPr>
            <a:lvl6pPr marL="2286559" indent="0">
              <a:buNone/>
              <a:defRPr sz="900"/>
            </a:lvl6pPr>
            <a:lvl7pPr marL="2743870" indent="0">
              <a:buNone/>
              <a:defRPr sz="900"/>
            </a:lvl7pPr>
            <a:lvl8pPr marL="3201182" indent="0">
              <a:buNone/>
              <a:defRPr sz="900"/>
            </a:lvl8pPr>
            <a:lvl9pPr marL="365849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3784"/>
            <a:ext cx="5486400" cy="42544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60006"/>
            <a:ext cx="5486400" cy="3088958"/>
          </a:xfrm>
        </p:spPr>
        <p:txBody>
          <a:bodyPr/>
          <a:lstStyle>
            <a:lvl1pPr marL="0" indent="0">
              <a:buNone/>
              <a:defRPr sz="3200"/>
            </a:lvl1pPr>
            <a:lvl2pPr marL="457312" indent="0">
              <a:buNone/>
              <a:defRPr sz="2800"/>
            </a:lvl2pPr>
            <a:lvl3pPr marL="914623" indent="0">
              <a:buNone/>
              <a:defRPr sz="2400"/>
            </a:lvl3pPr>
            <a:lvl4pPr marL="1371935" indent="0">
              <a:buNone/>
              <a:defRPr sz="2000"/>
            </a:lvl4pPr>
            <a:lvl5pPr marL="1829247" indent="0">
              <a:buNone/>
              <a:defRPr sz="2000"/>
            </a:lvl5pPr>
            <a:lvl6pPr marL="2286559" indent="0">
              <a:buNone/>
              <a:defRPr sz="2000"/>
            </a:lvl6pPr>
            <a:lvl7pPr marL="2743870" indent="0">
              <a:buNone/>
              <a:defRPr sz="2000"/>
            </a:lvl7pPr>
            <a:lvl8pPr marL="3201182" indent="0">
              <a:buNone/>
              <a:defRPr sz="2000"/>
            </a:lvl8pPr>
            <a:lvl9pPr marL="3658493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9231"/>
            <a:ext cx="5486400" cy="604206"/>
          </a:xfrm>
        </p:spPr>
        <p:txBody>
          <a:bodyPr/>
          <a:lstStyle>
            <a:lvl1pPr marL="0" indent="0">
              <a:buNone/>
              <a:defRPr sz="1400"/>
            </a:lvl1pPr>
            <a:lvl2pPr marL="457312" indent="0">
              <a:buNone/>
              <a:defRPr sz="1200"/>
            </a:lvl2pPr>
            <a:lvl3pPr marL="914623" indent="0">
              <a:buNone/>
              <a:defRPr sz="1000"/>
            </a:lvl3pPr>
            <a:lvl4pPr marL="1371935" indent="0">
              <a:buNone/>
              <a:defRPr sz="900"/>
            </a:lvl4pPr>
            <a:lvl5pPr marL="1829247" indent="0">
              <a:buNone/>
              <a:defRPr sz="900"/>
            </a:lvl5pPr>
            <a:lvl6pPr marL="2286559" indent="0">
              <a:buNone/>
              <a:defRPr sz="900"/>
            </a:lvl6pPr>
            <a:lvl7pPr marL="2743870" indent="0">
              <a:buNone/>
              <a:defRPr sz="900"/>
            </a:lvl7pPr>
            <a:lvl8pPr marL="3201182" indent="0">
              <a:buNone/>
              <a:defRPr sz="900"/>
            </a:lvl8pPr>
            <a:lvl9pPr marL="3658493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924"/>
            <a:ext cx="2057400" cy="329393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924"/>
            <a:ext cx="6019800" cy="3293936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6170"/>
            <a:ext cx="8229600" cy="858044"/>
          </a:xfrm>
          <a:prstGeom prst="rect">
            <a:avLst/>
          </a:prstGeom>
        </p:spPr>
        <p:txBody>
          <a:bodyPr vert="horz" lIns="91462" tIns="45731" rIns="91462" bIns="45731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1263"/>
            <a:ext cx="8229600" cy="3397615"/>
          </a:xfrm>
          <a:prstGeom prst="rect">
            <a:avLst/>
          </a:prstGeom>
        </p:spPr>
        <p:txBody>
          <a:bodyPr vert="horz" lIns="91462" tIns="45731" rIns="91462" bIns="45731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71678"/>
            <a:ext cx="2133600" cy="274097"/>
          </a:xfrm>
          <a:prstGeom prst="rect">
            <a:avLst/>
          </a:prstGeom>
        </p:spPr>
        <p:txBody>
          <a:bodyPr vert="horz" lIns="91462" tIns="45731" rIns="91462" bIns="4573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71678"/>
            <a:ext cx="2895600" cy="274097"/>
          </a:xfrm>
          <a:prstGeom prst="rect">
            <a:avLst/>
          </a:prstGeom>
        </p:spPr>
        <p:txBody>
          <a:bodyPr vert="horz" lIns="91462" tIns="45731" rIns="91462" bIns="4573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71678"/>
            <a:ext cx="2133600" cy="274097"/>
          </a:xfrm>
          <a:prstGeom prst="rect">
            <a:avLst/>
          </a:prstGeom>
        </p:spPr>
        <p:txBody>
          <a:bodyPr vert="horz" lIns="91462" tIns="45731" rIns="91462" bIns="4573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62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84" indent="-342984" algn="l" defTabSz="9146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131" indent="-285820" algn="l" defTabSz="9146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279" indent="-228656" algn="l" defTabSz="9146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591" indent="-228656" algn="l" defTabSz="9146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903" indent="-228656" algn="l" defTabSz="9146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14" indent="-228656" algn="l" defTabSz="9146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526" indent="-228656" algn="l" defTabSz="9146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838" indent="-228656" algn="l" defTabSz="9146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7149" indent="-228656" algn="l" defTabSz="9146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6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312" algn="l" defTabSz="9146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623" algn="l" defTabSz="9146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935" algn="l" defTabSz="9146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247" algn="l" defTabSz="9146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559" algn="l" defTabSz="9146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70" algn="l" defTabSz="9146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182" algn="l" defTabSz="9146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493" algn="l" defTabSz="9146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25859"/>
            <a:ext cx="8424936" cy="1023892"/>
          </a:xfrm>
          <a:prstGeom prst="rect">
            <a:avLst/>
          </a:prstGeom>
          <a:noFill/>
        </p:spPr>
        <p:txBody>
          <a:bodyPr wrap="square" lIns="91462" tIns="45731" rIns="91462" bIns="45731" rtlCol="0">
            <a:spAutoFit/>
          </a:bodyPr>
          <a:lstStyle/>
          <a:p>
            <a:pPr algn="ctr"/>
            <a:r>
              <a:rPr lang="es-ES" sz="2000" b="1" dirty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Capacidad de esfuerzo en pacientes con enfermedad pulmonar obstructiva crónica. Influencia del atrapamiento aéreo</a:t>
            </a:r>
          </a:p>
          <a:p>
            <a:pPr algn="ctr">
              <a:lnSpc>
                <a:spcPct val="140000"/>
              </a:lnSpc>
            </a:pPr>
            <a:r>
              <a:rPr lang="es-ES" sz="8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C. Muñoz Corroto</a:t>
            </a:r>
            <a:r>
              <a:rPr lang="es-ES" sz="800" baseline="300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1</a:t>
            </a:r>
            <a:r>
              <a:rPr lang="es-ES" sz="800" b="1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, </a:t>
            </a:r>
            <a:r>
              <a:rPr lang="es-ES" sz="8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A. Jurado García</a:t>
            </a:r>
            <a:r>
              <a:rPr lang="es-ES" sz="800" baseline="300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2</a:t>
            </a:r>
            <a:r>
              <a:rPr lang="es-ES" sz="8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,</a:t>
            </a:r>
            <a:r>
              <a:rPr lang="es-ES" sz="800" baseline="300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 </a:t>
            </a:r>
            <a:r>
              <a:rPr lang="es-ES" sz="800" dirty="0">
                <a:latin typeface="Tahoma"/>
                <a:cs typeface="Tahoma"/>
              </a:rPr>
              <a:t>P. García Lovera</a:t>
            </a:r>
            <a:r>
              <a:rPr lang="es-ES" sz="800" baseline="300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1</a:t>
            </a:r>
            <a:r>
              <a:rPr lang="es-ES" sz="800" dirty="0">
                <a:latin typeface="Tahoma"/>
                <a:cs typeface="Tahoma"/>
              </a:rPr>
              <a:t>, N. </a:t>
            </a:r>
            <a:r>
              <a:rPr lang="es-ES" sz="800" dirty="0" err="1">
                <a:latin typeface="Tahoma"/>
                <a:cs typeface="Tahoma"/>
              </a:rPr>
              <a:t>Feu</a:t>
            </a:r>
            <a:r>
              <a:rPr lang="es-ES" sz="800" dirty="0">
                <a:latin typeface="Tahoma"/>
                <a:cs typeface="Tahoma"/>
              </a:rPr>
              <a:t> Collado</a:t>
            </a:r>
            <a:r>
              <a:rPr lang="es-ES" sz="800" baseline="300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1</a:t>
            </a:r>
            <a:r>
              <a:rPr lang="es-ES" sz="800" dirty="0">
                <a:latin typeface="Tahoma"/>
                <a:cs typeface="Tahoma"/>
              </a:rPr>
              <a:t>, F. Santos Luna</a:t>
            </a:r>
            <a:r>
              <a:rPr lang="es-ES" sz="800" baseline="300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1</a:t>
            </a:r>
            <a:r>
              <a:rPr lang="es-ES" sz="800" dirty="0">
                <a:latin typeface="Tahoma"/>
                <a:cs typeface="Tahoma"/>
              </a:rPr>
              <a:t>, B. Jurado Gámez</a:t>
            </a:r>
            <a:r>
              <a:rPr lang="es-ES" sz="800" baseline="300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1</a:t>
            </a:r>
            <a:r>
              <a:rPr lang="es-ES" sz="800" dirty="0">
                <a:latin typeface="Tahoma"/>
                <a:cs typeface="Tahoma"/>
              </a:rPr>
              <a:t>. </a:t>
            </a:r>
          </a:p>
          <a:p>
            <a:pPr algn="ctr">
              <a:lnSpc>
                <a:spcPct val="140000"/>
              </a:lnSpc>
            </a:pPr>
            <a:r>
              <a:rPr lang="es-ES" sz="7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 </a:t>
            </a:r>
            <a:r>
              <a:rPr lang="en-GB" sz="7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1. UGC de </a:t>
            </a:r>
            <a:r>
              <a:rPr lang="en-GB" sz="700" dirty="0" err="1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Neumología</a:t>
            </a:r>
            <a:r>
              <a:rPr lang="en-GB" sz="7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. H.U. Reina Sofia, Córdoba.</a:t>
            </a:r>
            <a:r>
              <a:rPr lang="es-ES" sz="7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 IMIBIC. Universidad de Córdoba;  2. Unidad de fisioterapia. </a:t>
            </a:r>
            <a:r>
              <a:rPr lang="es-ES" sz="700" dirty="0" err="1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Clinica</a:t>
            </a:r>
            <a:r>
              <a:rPr lang="es-ES" sz="7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 </a:t>
            </a:r>
            <a:r>
              <a:rPr lang="es-ES" sz="700" dirty="0" err="1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fisio</a:t>
            </a:r>
            <a:r>
              <a:rPr lang="es-ES" sz="7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 active, Córdoba.</a:t>
            </a:r>
          </a:p>
        </p:txBody>
      </p:sp>
      <p:sp>
        <p:nvSpPr>
          <p:cNvPr id="7" name="CuadroTexto 14"/>
          <p:cNvSpPr txBox="1"/>
          <p:nvPr/>
        </p:nvSpPr>
        <p:spPr bwMode="auto">
          <a:xfrm>
            <a:off x="179512" y="1494011"/>
            <a:ext cx="8755258" cy="674077"/>
          </a:xfrm>
          <a:prstGeom prst="rect">
            <a:avLst/>
          </a:prstGeom>
          <a:noFill/>
          <a:ln w="3175" cmpd="sng">
            <a:solidFill>
              <a:schemeClr val="accent6">
                <a:lumMod val="60000"/>
                <a:lumOff val="40000"/>
              </a:schemeClr>
            </a:solidFill>
          </a:ln>
          <a:effectLst>
            <a:glow rad="76200">
              <a:schemeClr val="accent6">
                <a:satMod val="175000"/>
                <a:alpha val="50000"/>
              </a:schemeClr>
            </a:glow>
          </a:effectLst>
        </p:spPr>
        <p:txBody>
          <a:bodyPr wrap="square" lIns="27478" tIns="13739" rIns="27478" bIns="13739">
            <a:spAutoFit/>
          </a:bodyPr>
          <a:lstStyle/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</p:txBody>
      </p:sp>
      <p:pic>
        <p:nvPicPr>
          <p:cNvPr id="8" name="Imagen 27" descr="pencil-12.jp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440" y="1349995"/>
            <a:ext cx="694017" cy="6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107504" y="1349995"/>
            <a:ext cx="2148810" cy="276732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500" dirty="0">
                <a:latin typeface="Tahoma"/>
                <a:cs typeface="Tahoma"/>
              </a:rPr>
              <a:t>OBJETIVO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5576" y="1638027"/>
            <a:ext cx="7772292" cy="428369"/>
          </a:xfrm>
          <a:prstGeom prst="rect">
            <a:avLst/>
          </a:prstGeom>
        </p:spPr>
        <p:txBody>
          <a:bodyPr wrap="square" lIns="27478" tIns="13739" rIns="27478" bIns="13739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100" dirty="0">
                <a:latin typeface="Tahoma"/>
                <a:cs typeface="Tahoma"/>
              </a:rPr>
              <a:t>Evaluar si el atrapamiento aéreo influye sobre la capacidad de esfuerzo y la disnea percibida en pacientes con enfermedad pulmonar obstructiva crónica (EPOC).</a:t>
            </a:r>
            <a:endParaRPr lang="en-US" sz="1100" dirty="0">
              <a:latin typeface="Tahoma"/>
              <a:cs typeface="Tahoma"/>
            </a:endParaRPr>
          </a:p>
        </p:txBody>
      </p:sp>
      <p:sp>
        <p:nvSpPr>
          <p:cNvPr id="21" name="CuadroTexto 14"/>
          <p:cNvSpPr txBox="1"/>
          <p:nvPr/>
        </p:nvSpPr>
        <p:spPr bwMode="auto">
          <a:xfrm>
            <a:off x="179512" y="2502123"/>
            <a:ext cx="8784976" cy="252073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76200">
              <a:schemeClr val="accent6">
                <a:satMod val="175000"/>
                <a:alpha val="50000"/>
              </a:schemeClr>
            </a:glow>
          </a:effectLst>
        </p:spPr>
        <p:txBody>
          <a:bodyPr wrap="square" lIns="27478" tIns="13739" rIns="27478" bIns="13739">
            <a:spAutoFit/>
          </a:bodyPr>
          <a:lstStyle/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99992" y="2574131"/>
            <a:ext cx="4438207" cy="2509964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n w="1905"/>
                <a:solidFill>
                  <a:srgbClr val="1F497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VARIABLES A ESTUDIO:</a:t>
            </a: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29915"/>
            <a:ext cx="564958" cy="4885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424" y="629915"/>
            <a:ext cx="557237" cy="5558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7257" y="3265961"/>
            <a:ext cx="1150792" cy="53557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/>
            <a:r>
              <a:rPr lang="es-ES" sz="1100" dirty="0">
                <a:latin typeface="Tahoma"/>
                <a:cs typeface="Tahoma"/>
              </a:rPr>
              <a:t>Edad entre 45 </a:t>
            </a:r>
          </a:p>
          <a:p>
            <a:pPr algn="ctr"/>
            <a:r>
              <a:rPr lang="es-ES" sz="1100" dirty="0">
                <a:latin typeface="Tahoma"/>
                <a:cs typeface="Tahoma"/>
              </a:rPr>
              <a:t>y 75 años</a:t>
            </a:r>
          </a:p>
          <a:p>
            <a:pPr algn="ctr"/>
            <a:endParaRPr lang="es-ES" sz="1100" dirty="0">
              <a:latin typeface="Tahoma"/>
              <a:cs typeface="Tahom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83119" y="3246194"/>
            <a:ext cx="1150792" cy="535578"/>
          </a:xfrm>
          <a:prstGeom prst="rect">
            <a:avLst/>
          </a:prstGeom>
          <a:noFill/>
          <a:ln>
            <a:solidFill>
              <a:srgbClr val="1F497D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/>
            <a:r>
              <a:rPr lang="es-ES" sz="1100" dirty="0">
                <a:latin typeface="Tahoma"/>
                <a:cs typeface="Tahoma"/>
              </a:rPr>
              <a:t>Sin insuficiencia respiratoria </a:t>
            </a:r>
            <a:r>
              <a:rPr lang="es-ES" sz="1100" dirty="0" smtClean="0">
                <a:latin typeface="Tahoma"/>
                <a:cs typeface="Tahoma"/>
              </a:rPr>
              <a:t>grave</a:t>
            </a:r>
          </a:p>
          <a:p>
            <a:pPr algn="ctr"/>
            <a:endParaRPr lang="es-ES" sz="1100" dirty="0">
              <a:latin typeface="Tahoma"/>
              <a:cs typeface="Tahom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08980" y="3246194"/>
            <a:ext cx="1257283" cy="535578"/>
          </a:xfrm>
          <a:prstGeom prst="rect">
            <a:avLst/>
          </a:prstGeom>
          <a:noFill/>
          <a:ln>
            <a:solidFill>
              <a:srgbClr val="1F497D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/>
            <a:r>
              <a:rPr lang="es-ES" sz="1100" dirty="0">
                <a:latin typeface="Tahoma"/>
                <a:cs typeface="Tahoma"/>
              </a:rPr>
              <a:t>Estabilidad clínica en las seis últimas semanas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594860" y="2949696"/>
            <a:ext cx="1371581" cy="751129"/>
          </a:xfrm>
          <a:prstGeom prst="rect">
            <a:avLst/>
          </a:prstGeom>
          <a:solidFill>
            <a:srgbClr val="DBEEF4"/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latin typeface="Tahoma"/>
                <a:cs typeface="Tahoma"/>
              </a:rPr>
              <a:t>Variables antropométricas y clínicas</a:t>
            </a:r>
            <a:endParaRPr lang="es-ES" sz="1100" dirty="0"/>
          </a:p>
        </p:txBody>
      </p:sp>
      <p:grpSp>
        <p:nvGrpSpPr>
          <p:cNvPr id="35" name="Group 34"/>
          <p:cNvGrpSpPr/>
          <p:nvPr/>
        </p:nvGrpSpPr>
        <p:grpSpPr>
          <a:xfrm>
            <a:off x="4549140" y="2910163"/>
            <a:ext cx="259763" cy="241471"/>
            <a:chOff x="-812219" y="2736308"/>
            <a:chExt cx="818254" cy="879659"/>
          </a:xfrm>
        </p:grpSpPr>
        <p:sp>
          <p:nvSpPr>
            <p:cNvPr id="36" name="Oval 35"/>
            <p:cNvSpPr/>
            <p:nvPr/>
          </p:nvSpPr>
          <p:spPr>
            <a:xfrm>
              <a:off x="-812219" y="2736308"/>
              <a:ext cx="818254" cy="879659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Oval 4"/>
            <p:cNvSpPr/>
            <p:nvPr/>
          </p:nvSpPr>
          <p:spPr>
            <a:xfrm>
              <a:off x="-668203" y="2880324"/>
              <a:ext cx="578592" cy="6220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rtlCol="0" anchor="ctr" anchorCtr="0">
              <a:noAutofit/>
            </a:bodyPr>
            <a:lstStyle/>
            <a:p>
              <a:pPr algn="ctr" defTabSz="5342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/>
                <a:t>1.</a:t>
              </a:r>
              <a:r>
                <a:rPr lang="es-ES" sz="400" dirty="0"/>
                <a:t>.</a:t>
              </a:r>
            </a:p>
          </p:txBody>
        </p:sp>
      </p:grpSp>
      <p:sp>
        <p:nvSpPr>
          <p:cNvPr id="38" name="Rectangle 37"/>
          <p:cNvSpPr/>
          <p:nvPr/>
        </p:nvSpPr>
        <p:spPr>
          <a:xfrm>
            <a:off x="6057879" y="2949696"/>
            <a:ext cx="1257283" cy="7511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latin typeface="Tahoma"/>
                <a:cs typeface="Tahoma"/>
              </a:rPr>
              <a:t>PM6M,  </a:t>
            </a:r>
          </a:p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dirty="0">
                <a:latin typeface="Tahoma"/>
                <a:cs typeface="Tahoma"/>
              </a:rPr>
              <a:t>determinándose:</a:t>
            </a:r>
            <a:endParaRPr lang="es-ES" sz="11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6012160" y="2910163"/>
            <a:ext cx="255967" cy="230291"/>
            <a:chOff x="4032440" y="2664293"/>
            <a:chExt cx="806295" cy="838934"/>
          </a:xfrm>
        </p:grpSpPr>
        <p:sp>
          <p:nvSpPr>
            <p:cNvPr id="41" name="Oval 40"/>
            <p:cNvSpPr/>
            <p:nvPr/>
          </p:nvSpPr>
          <p:spPr>
            <a:xfrm>
              <a:off x="4032440" y="2664293"/>
              <a:ext cx="806295" cy="838934"/>
            </a:xfrm>
            <a:prstGeom prst="ellipse">
              <a:avLst/>
            </a:prstGeom>
            <a:solidFill>
              <a:srgbClr val="1F497D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Oval 4"/>
            <p:cNvSpPr/>
            <p:nvPr/>
          </p:nvSpPr>
          <p:spPr>
            <a:xfrm>
              <a:off x="4150519" y="2787152"/>
              <a:ext cx="570137" cy="5932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rtlCol="0" anchor="ctr" anchorCtr="0">
              <a:noAutofit/>
            </a:bodyPr>
            <a:lstStyle/>
            <a:p>
              <a:pPr algn="ctr" defTabSz="5342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/>
                <a:t>2.</a:t>
              </a:r>
            </a:p>
          </p:txBody>
        </p:sp>
      </p:grpSp>
      <p:sp>
        <p:nvSpPr>
          <p:cNvPr id="43" name="Rectangle 42"/>
          <p:cNvSpPr/>
          <p:nvPr/>
        </p:nvSpPr>
        <p:spPr>
          <a:xfrm>
            <a:off x="7406601" y="2949696"/>
            <a:ext cx="1440160" cy="751129"/>
          </a:xfrm>
          <a:prstGeom prst="rect">
            <a:avLst/>
          </a:prstGeom>
          <a:solidFill>
            <a:srgbClr val="DBEEF4"/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lvl="0" algn="ctr"/>
            <a:r>
              <a:rPr lang="es-ES" sz="1100" dirty="0">
                <a:latin typeface="Tahoma"/>
                <a:cs typeface="Tahoma"/>
              </a:rPr>
              <a:t>Evaluación de la función pulmonar siguiendo las guías de práctica clínica</a:t>
            </a:r>
            <a:endParaRPr lang="es-ES" sz="11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7338022" y="2870629"/>
            <a:ext cx="240832" cy="201899"/>
            <a:chOff x="9721081" y="2736308"/>
            <a:chExt cx="758622" cy="735501"/>
          </a:xfrm>
        </p:grpSpPr>
        <p:sp>
          <p:nvSpPr>
            <p:cNvPr id="45" name="Oval 44"/>
            <p:cNvSpPr/>
            <p:nvPr/>
          </p:nvSpPr>
          <p:spPr>
            <a:xfrm>
              <a:off x="9721081" y="2736308"/>
              <a:ext cx="758622" cy="735501"/>
            </a:xfrm>
            <a:prstGeom prst="ellipse">
              <a:avLst/>
            </a:prstGeom>
            <a:solidFill>
              <a:srgbClr val="1F497D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Oval 4"/>
            <p:cNvSpPr/>
            <p:nvPr/>
          </p:nvSpPr>
          <p:spPr>
            <a:xfrm>
              <a:off x="9832179" y="2844020"/>
              <a:ext cx="536426" cy="520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rtlCol="0" anchor="ctr" anchorCtr="0">
              <a:noAutofit/>
            </a:bodyPr>
            <a:lstStyle/>
            <a:p>
              <a:pPr algn="ctr" defTabSz="5342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dirty="0"/>
                <a:t>3.</a:t>
              </a:r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39" y="4036856"/>
            <a:ext cx="1253741" cy="43486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6298" y="4056622"/>
            <a:ext cx="1209524" cy="421832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6057879" y="3720591"/>
            <a:ext cx="1257283" cy="11562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marL="171736" indent="-171736" defTabSz="507575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100" dirty="0">
                <a:latin typeface="Tahoma"/>
                <a:cs typeface="Tahoma"/>
              </a:rPr>
              <a:t>Metros recorridos</a:t>
            </a:r>
          </a:p>
          <a:p>
            <a:pPr marL="171736" indent="-171736" defTabSz="507575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100" dirty="0">
                <a:latin typeface="Tahoma"/>
                <a:cs typeface="Tahoma"/>
              </a:rPr>
              <a:t>Escala de </a:t>
            </a:r>
            <a:r>
              <a:rPr lang="es-ES" sz="1100" dirty="0" err="1">
                <a:latin typeface="Tahoma"/>
                <a:cs typeface="Tahoma"/>
              </a:rPr>
              <a:t>Börg</a:t>
            </a:r>
            <a:endParaRPr lang="es-ES" sz="1100" dirty="0">
              <a:latin typeface="Tahoma"/>
              <a:cs typeface="Tahoma"/>
            </a:endParaRPr>
          </a:p>
          <a:p>
            <a:pPr marL="171736" indent="-171736" defTabSz="507575">
              <a:lnSpc>
                <a:spcPct val="120000"/>
              </a:lnSpc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100" dirty="0">
                <a:latin typeface="Tahoma"/>
                <a:cs typeface="Tahoma"/>
              </a:rPr>
              <a:t>Valores de la SpO</a:t>
            </a:r>
            <a:r>
              <a:rPr lang="es-ES" sz="1100" baseline="-25000" dirty="0">
                <a:latin typeface="Tahoma"/>
                <a:cs typeface="Tahoma"/>
              </a:rPr>
              <a:t>2</a:t>
            </a:r>
            <a:r>
              <a:rPr lang="es-ES" sz="1100" dirty="0">
                <a:latin typeface="Tahoma"/>
                <a:cs typeface="Tahoma"/>
              </a:rPr>
              <a:t> 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51520" y="2574131"/>
            <a:ext cx="4248472" cy="247886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100" b="1" dirty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  <a:sym typeface="Wingdings"/>
              </a:rPr>
              <a:t>CRITERIOS INCLUSIÓN:</a:t>
            </a:r>
          </a:p>
          <a:p>
            <a:pPr algn="ctr">
              <a:lnSpc>
                <a:spcPct val="130000"/>
              </a:lnSpc>
            </a:pPr>
            <a:r>
              <a:rPr lang="es-ES" sz="1100" dirty="0">
                <a:latin typeface="Tahoma"/>
                <a:cs typeface="Tahoma"/>
              </a:rPr>
              <a:t>   Pacientes con EPOC a los que se les realizó una PM6M</a:t>
            </a:r>
            <a:r>
              <a:rPr lang="es-ES" sz="1100" dirty="0" smtClean="0">
                <a:latin typeface="Tahoma"/>
                <a:cs typeface="Tahoma"/>
              </a:rPr>
              <a:t>:</a:t>
            </a:r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pPr algn="ctr"/>
            <a:r>
              <a:rPr lang="es-ES" sz="1100" b="1" dirty="0">
                <a:ln w="1905"/>
                <a:solidFill>
                  <a:srgbClr val="1F497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CRITERIOS EXCLUSIÓN: </a:t>
            </a:r>
            <a:endParaRPr lang="en-US" sz="11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  <a:p>
            <a:endParaRPr lang="en-US" sz="1000" b="1" dirty="0">
              <a:ln w="1905"/>
              <a:solidFill>
                <a:srgbClr val="E46C0A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/>
              <a:cs typeface="Tahom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1600" y="4302323"/>
            <a:ext cx="1280142" cy="53557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/>
            <a:r>
              <a:rPr lang="es-ES" sz="1100" dirty="0">
                <a:latin typeface="Tahoma"/>
                <a:cs typeface="Tahoma"/>
              </a:rPr>
              <a:t>Contraindicación para realizar una PM6M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555776" y="4302323"/>
            <a:ext cx="1257283" cy="53557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/>
            <a:r>
              <a:rPr lang="es-ES" sz="1100" dirty="0">
                <a:latin typeface="Tahoma"/>
                <a:cs typeface="Tahoma"/>
              </a:rPr>
              <a:t>Rechazo a participar en el estudio </a:t>
            </a:r>
            <a:endParaRPr lang="en-US" sz="1100" dirty="0">
              <a:latin typeface="Tahoma"/>
              <a:cs typeface="Tahoma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3275856" y="2214091"/>
            <a:ext cx="3024336" cy="33603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  <a:latin typeface="Tahoma"/>
                <a:cs typeface="Tahoma"/>
              </a:rPr>
              <a:t>ESTUDIO</a:t>
            </a:r>
            <a:r>
              <a:rPr lang="en-US" sz="1200" dirty="0" smtClean="0">
                <a:latin typeface="Tahoma"/>
                <a:cs typeface="Tahoma"/>
              </a:rPr>
              <a:t> </a:t>
            </a:r>
            <a:r>
              <a:rPr lang="en-US" sz="1200" dirty="0" smtClean="0">
                <a:solidFill>
                  <a:srgbClr val="984807"/>
                </a:solidFill>
                <a:latin typeface="Tahoma"/>
                <a:cs typeface="Tahoma"/>
              </a:rPr>
              <a:t>OBSERVACIONAL 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Tahoma"/>
                <a:cs typeface="Tahoma"/>
              </a:rPr>
              <a:t>TRANSVERSAL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7504" y="2286099"/>
            <a:ext cx="2560284" cy="336031"/>
          </a:xfrm>
          <a:prstGeom prst="roundRect">
            <a:avLst/>
          </a:prstGeom>
          <a:solidFill>
            <a:srgbClr val="10253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500" dirty="0">
                <a:latin typeface="Tahoma"/>
                <a:cs typeface="Tahoma"/>
              </a:rPr>
              <a:t>MATERIAL Y MÉTODOS</a:t>
            </a:r>
          </a:p>
        </p:txBody>
      </p:sp>
    </p:spTree>
    <p:extLst>
      <p:ext uri="{BB962C8B-B14F-4D97-AF65-F5344CB8AC3E}">
        <p14:creationId xmlns:p14="http://schemas.microsoft.com/office/powerpoint/2010/main" val="1016636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1926059"/>
            <a:ext cx="3384375" cy="583540"/>
          </a:xfrm>
          <a:prstGeom prst="rect">
            <a:avLst/>
          </a:prstGeom>
          <a:noFill/>
          <a:ln w="57150" cmpd="sng">
            <a:noFill/>
            <a:prstDash val="solid"/>
          </a:ln>
        </p:spPr>
        <p:txBody>
          <a:bodyPr wrap="square" lIns="27478" tIns="13739" rIns="27478" bIns="13739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ES" sz="1100" dirty="0">
                <a:solidFill>
                  <a:srgbClr val="984807"/>
                </a:solidFill>
                <a:latin typeface="Tahoma"/>
                <a:cs typeface="Tahoma"/>
              </a:rPr>
              <a:t>Figura 1. </a:t>
            </a:r>
            <a:r>
              <a:rPr lang="es-ES" sz="1100" dirty="0">
                <a:latin typeface="Tahoma"/>
                <a:cs typeface="Tahoma"/>
              </a:rPr>
              <a:t>Valores medios y desviación estándar de la SpO</a:t>
            </a:r>
            <a:r>
              <a:rPr lang="es-ES" sz="1100" baseline="-25000" dirty="0">
                <a:latin typeface="Tahoma"/>
                <a:cs typeface="Tahoma"/>
              </a:rPr>
              <a:t>2 </a:t>
            </a:r>
            <a:r>
              <a:rPr lang="es-ES" sz="1100" dirty="0">
                <a:latin typeface="Tahoma"/>
                <a:cs typeface="Tahoma"/>
              </a:rPr>
              <a:t>durante PM6M en pacientes con y sin atrapamiento aéreo.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26192" y="439344"/>
            <a:ext cx="3246075" cy="2329915"/>
          </a:xfrm>
          <a:prstGeom prst="rect">
            <a:avLst/>
          </a:prstGeom>
          <a:noFill/>
        </p:spPr>
        <p:txBody>
          <a:bodyPr wrap="square" lIns="27478" tIns="13739" rIns="27478" bIns="13739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" sz="1100" dirty="0">
                <a:latin typeface="Tahoma"/>
                <a:cs typeface="Tahoma"/>
              </a:rPr>
              <a:t>Al finalizar la P6MM se categorizó la sensación disneica mediante la </a:t>
            </a:r>
            <a:r>
              <a:rPr lang="es-ES" sz="1100" dirty="0">
                <a:solidFill>
                  <a:schemeClr val="accent6">
                    <a:lumMod val="50000"/>
                  </a:schemeClr>
                </a:solidFill>
                <a:latin typeface="Tahoma"/>
                <a:cs typeface="Tahoma"/>
              </a:rPr>
              <a:t>ESCALA DE BORG:</a:t>
            </a:r>
          </a:p>
          <a:p>
            <a:pPr algn="just">
              <a:lnSpc>
                <a:spcPct val="120000"/>
              </a:lnSpc>
            </a:pPr>
            <a:endParaRPr lang="es-ES" sz="1100" dirty="0">
              <a:solidFill>
                <a:schemeClr val="accent6">
                  <a:lumMod val="50000"/>
                </a:schemeClr>
              </a:solidFill>
              <a:latin typeface="Tahoma"/>
              <a:cs typeface="Tahoma"/>
            </a:endParaRPr>
          </a:p>
          <a:p>
            <a:pPr algn="just"/>
            <a:endParaRPr lang="es-ES" sz="1100" dirty="0"/>
          </a:p>
          <a:p>
            <a:pPr algn="just"/>
            <a:endParaRPr lang="es-ES" sz="1100" dirty="0"/>
          </a:p>
          <a:p>
            <a:pPr algn="just"/>
            <a:endParaRPr lang="es-ES" sz="1100" dirty="0"/>
          </a:p>
          <a:p>
            <a:pPr algn="just"/>
            <a:endParaRPr lang="es-ES" sz="1100" dirty="0">
              <a:solidFill>
                <a:schemeClr val="accent6">
                  <a:lumMod val="50000"/>
                </a:schemeClr>
              </a:solidFill>
              <a:latin typeface="Tahoma"/>
              <a:cs typeface="Tahoma"/>
            </a:endParaRPr>
          </a:p>
          <a:p>
            <a:pPr marL="171736" indent="-171736" algn="just">
              <a:buFont typeface="Arial"/>
              <a:buChar char="•"/>
            </a:pPr>
            <a:r>
              <a:rPr lang="es-ES" sz="1100" dirty="0">
                <a:latin typeface="Tahoma"/>
                <a:cs typeface="Tahoma"/>
              </a:rPr>
              <a:t>Un 25% de los individuos sin atrapamiento aéreo refirieron </a:t>
            </a:r>
            <a:r>
              <a:rPr lang="es-ES" sz="1100" dirty="0" smtClean="0">
                <a:latin typeface="Tahoma"/>
                <a:cs typeface="Tahoma"/>
              </a:rPr>
              <a:t>un </a:t>
            </a:r>
            <a:r>
              <a:rPr lang="es-ES" sz="1100" dirty="0">
                <a:latin typeface="Tahoma"/>
                <a:cs typeface="Tahoma"/>
              </a:rPr>
              <a:t>nivel </a:t>
            </a:r>
            <a:r>
              <a:rPr lang="es-ES_tradnl" sz="1100" dirty="0"/>
              <a:t>≥</a:t>
            </a:r>
            <a:r>
              <a:rPr lang="es-ES" sz="1100" dirty="0"/>
              <a:t> </a:t>
            </a:r>
            <a:r>
              <a:rPr lang="es-ES" sz="1100" dirty="0">
                <a:latin typeface="Tahoma"/>
                <a:cs typeface="Tahoma"/>
              </a:rPr>
              <a:t>8 al final de la </a:t>
            </a:r>
            <a:r>
              <a:rPr lang="es-ES" sz="1100" dirty="0" smtClean="0">
                <a:latin typeface="Tahoma"/>
                <a:cs typeface="Tahoma"/>
              </a:rPr>
              <a:t>PM6M.</a:t>
            </a:r>
            <a:endParaRPr lang="es-ES" sz="1100" dirty="0">
              <a:latin typeface="Tahoma"/>
              <a:cs typeface="Tahoma"/>
            </a:endParaRPr>
          </a:p>
          <a:p>
            <a:pPr algn="just"/>
            <a:endParaRPr lang="es-ES" sz="1100" dirty="0">
              <a:latin typeface="Tahoma"/>
              <a:cs typeface="Tahoma"/>
            </a:endParaRPr>
          </a:p>
          <a:p>
            <a:pPr marL="171736" indent="-171736" algn="just">
              <a:buFont typeface="Arial"/>
              <a:buChar char="•"/>
            </a:pPr>
            <a:r>
              <a:rPr lang="es-ES" sz="1100" dirty="0">
                <a:latin typeface="Tahoma"/>
                <a:cs typeface="Tahoma"/>
              </a:rPr>
              <a:t>En el 40% de los individuos con atrapamiento aéreo la sensación disneica fue </a:t>
            </a:r>
            <a:r>
              <a:rPr lang="es-ES" sz="1100" dirty="0" smtClean="0">
                <a:latin typeface="Tahoma"/>
                <a:cs typeface="Tahoma"/>
              </a:rPr>
              <a:t>máxima. </a:t>
            </a:r>
            <a:endParaRPr lang="es-ES" sz="1100" dirty="0">
              <a:latin typeface="Tahoma"/>
              <a:cs typeface="Tahoma"/>
            </a:endParaRPr>
          </a:p>
          <a:p>
            <a:pPr algn="just"/>
            <a:r>
              <a:rPr lang="es-ES" sz="1100" dirty="0" smtClean="0">
                <a:solidFill>
                  <a:srgbClr val="984807"/>
                </a:solidFill>
                <a:latin typeface="Tahoma"/>
                <a:cs typeface="Tahoma"/>
              </a:rPr>
              <a:t>    (</a:t>
            </a:r>
            <a:r>
              <a:rPr lang="es-ES" sz="1100" dirty="0">
                <a:solidFill>
                  <a:srgbClr val="984807"/>
                </a:solidFill>
                <a:latin typeface="Tahoma"/>
                <a:cs typeface="Tahoma"/>
              </a:rPr>
              <a:t>figura 2</a:t>
            </a:r>
            <a:r>
              <a:rPr lang="es-ES" sz="1100" dirty="0" smtClean="0">
                <a:solidFill>
                  <a:srgbClr val="984807"/>
                </a:solidFill>
                <a:latin typeface="Tahoma"/>
                <a:cs typeface="Tahoma"/>
              </a:rPr>
              <a:t>)</a:t>
            </a:r>
            <a:endParaRPr lang="es-ES" sz="1100" dirty="0">
              <a:solidFill>
                <a:schemeClr val="accent6">
                  <a:lumMod val="50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779912" y="1061963"/>
            <a:ext cx="868668" cy="3557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s-ES" sz="1200" dirty="0"/>
              <a:t>Leve </a:t>
            </a:r>
          </a:p>
          <a:p>
            <a:pPr algn="ctr"/>
            <a:r>
              <a:rPr lang="es-ES" sz="1200" dirty="0"/>
              <a:t>1-3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88024" y="1061963"/>
            <a:ext cx="1142984" cy="3557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s-ES" sz="1100" dirty="0"/>
              <a:t>Moderada - alta 4-7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84168" y="1061963"/>
            <a:ext cx="868668" cy="3557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s-ES" sz="1200" dirty="0"/>
              <a:t>Grave </a:t>
            </a:r>
          </a:p>
          <a:p>
            <a:pPr algn="ctr"/>
            <a:r>
              <a:rPr lang="es-ES" sz="1200" dirty="0"/>
              <a:t>8-10 </a:t>
            </a:r>
          </a:p>
        </p:txBody>
      </p:sp>
      <p:sp>
        <p:nvSpPr>
          <p:cNvPr id="16" name="CuadroTexto 14"/>
          <p:cNvSpPr txBox="1"/>
          <p:nvPr/>
        </p:nvSpPr>
        <p:spPr bwMode="auto">
          <a:xfrm>
            <a:off x="7223723" y="221914"/>
            <a:ext cx="1812773" cy="471600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76200">
              <a:schemeClr val="accent6">
                <a:satMod val="175000"/>
                <a:alpha val="50000"/>
              </a:schemeClr>
            </a:glow>
          </a:effectLst>
        </p:spPr>
        <p:txBody>
          <a:bodyPr wrap="square" lIns="27478" tIns="13739" rIns="27478" bIns="13739">
            <a:spAutoFit/>
          </a:bodyPr>
          <a:lstStyle/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  <a:p>
            <a:pPr lvl="1" algn="just">
              <a:defRPr/>
            </a:pPr>
            <a:endParaRPr lang="es-ES" sz="700" dirty="0">
              <a:cs typeface="Arial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178004" y="83547"/>
            <a:ext cx="1805915" cy="355798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500" dirty="0">
                <a:latin typeface="Tahoma"/>
                <a:cs typeface="Tahoma"/>
              </a:rPr>
              <a:t>CONCLUSIONES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60881" y="637010"/>
            <a:ext cx="1531599" cy="2256561"/>
          </a:xfrm>
          <a:prstGeom prst="rect">
            <a:avLst/>
          </a:prstGeom>
          <a:noFill/>
        </p:spPr>
        <p:txBody>
          <a:bodyPr wrap="square" lIns="27478" tIns="13739" rIns="27478" bIns="1373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11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1. </a:t>
            </a:r>
            <a:r>
              <a:rPr lang="es-ES" sz="1100" dirty="0">
                <a:latin typeface="Tahoma"/>
                <a:cs typeface="Tahoma"/>
              </a:rPr>
              <a:t>Los pacientes con atrapamiento aéreo tienen peor tolerancia al ejercicio, reflejado en dos situaciones:</a:t>
            </a:r>
          </a:p>
          <a:p>
            <a:pPr>
              <a:lnSpc>
                <a:spcPct val="120000"/>
              </a:lnSpc>
            </a:pPr>
            <a:endParaRPr lang="es-ES" sz="1100" dirty="0">
              <a:latin typeface="Tahoma"/>
              <a:cs typeface="Tahoma"/>
            </a:endParaRPr>
          </a:p>
          <a:p>
            <a:pPr marL="137389" indent="-137389">
              <a:lnSpc>
                <a:spcPct val="120000"/>
              </a:lnSpc>
              <a:buFont typeface="Arial"/>
              <a:buChar char="•"/>
            </a:pPr>
            <a:r>
              <a:rPr lang="es-ES" sz="1100" dirty="0" err="1">
                <a:latin typeface="Tahoma"/>
                <a:cs typeface="Tahoma"/>
              </a:rPr>
              <a:t>Desaturan</a:t>
            </a:r>
            <a:r>
              <a:rPr lang="es-ES" sz="1100" dirty="0">
                <a:latin typeface="Tahoma"/>
                <a:cs typeface="Tahoma"/>
              </a:rPr>
              <a:t> más con el esfuerzo. </a:t>
            </a:r>
          </a:p>
          <a:p>
            <a:pPr marL="137389" indent="-137389">
              <a:lnSpc>
                <a:spcPct val="120000"/>
              </a:lnSpc>
              <a:buFont typeface="Arial"/>
              <a:buChar char="•"/>
            </a:pPr>
            <a:endParaRPr lang="es-ES" sz="1100" dirty="0">
              <a:latin typeface="Tahoma"/>
              <a:cs typeface="Tahoma"/>
            </a:endParaRPr>
          </a:p>
          <a:p>
            <a:pPr marL="137389" indent="-137389">
              <a:lnSpc>
                <a:spcPct val="120000"/>
              </a:lnSpc>
              <a:buFont typeface="Arial"/>
              <a:buChar char="•"/>
            </a:pPr>
            <a:r>
              <a:rPr lang="es-ES" sz="1100" dirty="0">
                <a:latin typeface="Tahoma"/>
                <a:cs typeface="Tahoma"/>
              </a:rPr>
              <a:t>Refieren una mayor sensación de disnea.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80312" y="3366219"/>
            <a:ext cx="1531599" cy="1037766"/>
          </a:xfrm>
          <a:prstGeom prst="rect">
            <a:avLst/>
          </a:prstGeom>
          <a:noFill/>
        </p:spPr>
        <p:txBody>
          <a:bodyPr wrap="square" lIns="27478" tIns="13739" rIns="27478" bIns="1373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11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2. </a:t>
            </a:r>
            <a:r>
              <a:rPr lang="es-ES" sz="1100" dirty="0">
                <a:latin typeface="Tahoma"/>
                <a:cs typeface="Tahoma"/>
              </a:rPr>
              <a:t>Un elevado porcentaje de enfermos con atrapamiento aéreo perciben una sensación de disnea grave.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46139"/>
            <a:ext cx="3325154" cy="18451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2934171"/>
            <a:ext cx="3386625" cy="181129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485899"/>
            <a:ext cx="2732549" cy="1402851"/>
          </a:xfrm>
          <a:prstGeom prst="rect">
            <a:avLst/>
          </a:prstGeom>
        </p:spPr>
      </p:pic>
      <p:sp>
        <p:nvSpPr>
          <p:cNvPr id="29" name="CuadroTexto 14"/>
          <p:cNvSpPr txBox="1"/>
          <p:nvPr/>
        </p:nvSpPr>
        <p:spPr bwMode="auto">
          <a:xfrm>
            <a:off x="107504" y="241680"/>
            <a:ext cx="6956201" cy="471600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76200">
              <a:schemeClr val="accent6">
                <a:satMod val="175000"/>
                <a:alpha val="50000"/>
              </a:schemeClr>
            </a:glow>
          </a:effectLst>
        </p:spPr>
        <p:txBody>
          <a:bodyPr wrap="square" lIns="27478" tIns="13739" rIns="27478" bIns="13739">
            <a:spAutoFit/>
          </a:bodyPr>
          <a:lstStyle/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  <a:p>
            <a:pPr lvl="1" algn="just">
              <a:defRPr/>
            </a:pPr>
            <a:endParaRPr lang="es-ES" sz="900" dirty="0">
              <a:cs typeface="Arial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14362" y="83547"/>
            <a:ext cx="2651723" cy="355798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78" tIns="13739" rIns="27478" bIns="13739" rtlCol="0" anchor="ctr"/>
          <a:lstStyle/>
          <a:p>
            <a:pPr algn="ctr"/>
            <a:r>
              <a:rPr lang="en-US" sz="1500" dirty="0">
                <a:latin typeface="Tahoma"/>
                <a:cs typeface="Tahoma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827451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337</Words>
  <Application>Microsoft Macintosh PowerPoint</Application>
  <PresentationFormat>Custom</PresentationFormat>
  <Paragraphs>171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cristina Muñoz Corroto</cp:lastModifiedBy>
  <cp:revision>11</cp:revision>
  <dcterms:created xsi:type="dcterms:W3CDTF">2021-06-21T11:13:42Z</dcterms:created>
  <dcterms:modified xsi:type="dcterms:W3CDTF">2021-08-25T16:18:01Z</dcterms:modified>
</cp:coreProperties>
</file>