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830"/>
  </p:normalViewPr>
  <p:slideViewPr>
    <p:cSldViewPr>
      <p:cViewPr varScale="1">
        <p:scale>
          <a:sx n="160" d="100"/>
          <a:sy n="160" d="100"/>
        </p:scale>
        <p:origin x="80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_tradnl" sz="1000" dirty="0">
                <a:solidFill>
                  <a:schemeClr val="tx1"/>
                </a:solidFill>
              </a:rPr>
              <a:t>Anatomía patológica de las adenopatías estudiadas por EBUS-TBNA</a:t>
            </a:r>
            <a:endParaRPr lang="es-ES" sz="10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0813737498001577"/>
          <c:y val="2.23758448936971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9300">
                  <a:alpha val="5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48-8F4E-B4BA-E86BF9EE4117}"/>
              </c:ext>
            </c:extLst>
          </c:dPt>
          <c:dPt>
            <c:idx val="1"/>
            <c:invertIfNegative val="0"/>
            <c:bubble3D val="0"/>
            <c:spPr>
              <a:solidFill>
                <a:srgbClr val="FFFC00">
                  <a:alpha val="50196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48-8F4E-B4BA-E86BF9EE4117}"/>
              </c:ext>
            </c:extLst>
          </c:dPt>
          <c:dPt>
            <c:idx val="2"/>
            <c:invertIfNegative val="0"/>
            <c:bubble3D val="0"/>
            <c:spPr>
              <a:solidFill>
                <a:srgbClr val="4E8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48-8F4E-B4BA-E86BF9EE411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>
                  <a:alpha val="1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B48-8F4E-B4BA-E86BF9EE4117}"/>
              </c:ext>
            </c:extLst>
          </c:dPt>
          <c:dLbls>
            <c:dLbl>
              <c:idx val="0"/>
              <c:spPr>
                <a:solidFill>
                  <a:srgbClr val="FF9300">
                    <a:alpha val="50000"/>
                  </a:srgb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B48-8F4E-B4BA-E86BF9EE4117}"/>
                </c:ext>
              </c:extLst>
            </c:dLbl>
            <c:dLbl>
              <c:idx val="1"/>
              <c:spPr>
                <a:solidFill>
                  <a:srgbClr val="FFFF00">
                    <a:alpha val="50000"/>
                  </a:srgb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B48-8F4E-B4BA-E86BF9EE4117}"/>
                </c:ext>
              </c:extLst>
            </c:dLbl>
            <c:dLbl>
              <c:idx val="2"/>
              <c:spPr>
                <a:solidFill>
                  <a:srgbClr val="00905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B48-8F4E-B4BA-E86BF9EE4117}"/>
                </c:ext>
              </c:extLst>
            </c:dLbl>
            <c:dLbl>
              <c:idx val="3"/>
              <c:spPr>
                <a:solidFill>
                  <a:srgbClr val="009051">
                    <a:alpha val="15000"/>
                  </a:srgb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B48-8F4E-B4BA-E86BF9EE4117}"/>
                </c:ext>
              </c:extLst>
            </c:dLbl>
            <c:spPr>
              <a:solidFill>
                <a:srgbClr val="009051">
                  <a:alpha val="31000"/>
                </a:srgb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Hoja2!$M$36:$M$39</c:f>
              <c:strCache>
                <c:ptCount val="4"/>
                <c:pt idx="0">
                  <c:v>Epidermoide</c:v>
                </c:pt>
                <c:pt idx="1">
                  <c:v>Ca. microcítico</c:v>
                </c:pt>
                <c:pt idx="2">
                  <c:v>CNMP sin IHQ</c:v>
                </c:pt>
                <c:pt idx="3">
                  <c:v>Adenocarcinoma</c:v>
                </c:pt>
              </c:strCache>
            </c:strRef>
          </c:cat>
          <c:val>
            <c:numRef>
              <c:f>Hoja2!$N$36:$N$39</c:f>
              <c:numCache>
                <c:formatCode>General</c:formatCode>
                <c:ptCount val="4"/>
                <c:pt idx="0">
                  <c:v>13</c:v>
                </c:pt>
                <c:pt idx="1">
                  <c:v>16</c:v>
                </c:pt>
                <c:pt idx="2">
                  <c:v>27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48-8F4E-B4BA-E86BF9EE411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06791232"/>
        <c:axId val="415089599"/>
      </c:barChart>
      <c:catAx>
        <c:axId val="1906791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15089599"/>
        <c:crosses val="autoZero"/>
        <c:auto val="1"/>
        <c:lblAlgn val="ctr"/>
        <c:lblOffset val="100"/>
        <c:noMultiLvlLbl val="0"/>
      </c:catAx>
      <c:valAx>
        <c:axId val="415089599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0679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+mn-lt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">
            <a:extLst>
              <a:ext uri="{FF2B5EF4-FFF2-40B4-BE49-F238E27FC236}">
                <a16:creationId xmlns:a16="http://schemas.microsoft.com/office/drawing/2014/main" id="{451307D5-52CF-2E4B-A076-B54A01B6FED8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84804" y="252562"/>
            <a:ext cx="8229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ES" sz="2200" dirty="0">
                <a:solidFill>
                  <a:srgbClr val="009051"/>
                </a:solidFill>
              </a:rPr>
              <a:t>RENTABILIDAD DIAGNÓSTICA DE LA EBUS-TBNA EN LA ESTADIFICACIÓN MEDIASTÍNICA DEL CÁNCER DE PULMÓN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762F75-2E8B-4E4D-8B6A-99687F3F1733}"/>
              </a:ext>
            </a:extLst>
          </p:cNvPr>
          <p:cNvSpPr txBox="1"/>
          <p:nvPr/>
        </p:nvSpPr>
        <p:spPr>
          <a:xfrm>
            <a:off x="461984" y="1073480"/>
            <a:ext cx="8075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ES" sz="1000" dirty="0"/>
              <a:t>M. Barca Hernando, L. Román Rodríguez, F.G. Puig Sánchez, E. Márquez Martín, B. Romero Romero, J. Martín Juan</a:t>
            </a:r>
          </a:p>
          <a:p>
            <a:pPr algn="ctr"/>
            <a:r>
              <a:rPr lang="es-ES" altLang="es-ES" sz="1000" dirty="0"/>
              <a:t>Unidad Médico Quirúrgica de Enfermedades Respiratorias, Hospital Universitario Virgen del Rocío, Sevilla, Sevilla, España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DFBB70C-0208-044F-8A5B-0B28456C3550}"/>
              </a:ext>
            </a:extLst>
          </p:cNvPr>
          <p:cNvSpPr/>
          <p:nvPr/>
        </p:nvSpPr>
        <p:spPr>
          <a:xfrm>
            <a:off x="792121" y="1573284"/>
            <a:ext cx="3853882" cy="349847"/>
          </a:xfrm>
          <a:prstGeom prst="roundRect">
            <a:avLst/>
          </a:prstGeom>
          <a:solidFill>
            <a:srgbClr val="009051">
              <a:alpha val="30980"/>
            </a:srgbClr>
          </a:solidFill>
          <a:ln>
            <a:solidFill>
              <a:srgbClr val="009051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051"/>
                </a:solidFill>
              </a:rPr>
              <a:t>INTRODUCCIÓN</a:t>
            </a: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4B837D01-3ACE-D049-8A3A-7A2594C6646B}"/>
              </a:ext>
            </a:extLst>
          </p:cNvPr>
          <p:cNvSpPr/>
          <p:nvPr/>
        </p:nvSpPr>
        <p:spPr>
          <a:xfrm>
            <a:off x="4957681" y="1576543"/>
            <a:ext cx="3357420" cy="349847"/>
          </a:xfrm>
          <a:prstGeom prst="roundRect">
            <a:avLst/>
          </a:prstGeom>
          <a:solidFill>
            <a:srgbClr val="009051">
              <a:alpha val="30980"/>
            </a:srgbClr>
          </a:solidFill>
          <a:ln>
            <a:solidFill>
              <a:srgbClr val="009051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051"/>
                </a:solidFill>
              </a:rPr>
              <a:t>MATERIAL Y MÉTODOS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D2141D-7270-8942-932D-FC4959EE0621}"/>
              </a:ext>
            </a:extLst>
          </p:cNvPr>
          <p:cNvSpPr txBox="1"/>
          <p:nvPr/>
        </p:nvSpPr>
        <p:spPr>
          <a:xfrm>
            <a:off x="792121" y="2133408"/>
            <a:ext cx="3888432" cy="2031325"/>
          </a:xfrm>
          <a:prstGeom prst="rect">
            <a:avLst/>
          </a:prstGeom>
          <a:noFill/>
          <a:ln>
            <a:solidFill>
              <a:srgbClr val="009051">
                <a:alpha val="31000"/>
              </a:srgb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/>
              <a:t>La </a:t>
            </a:r>
            <a:r>
              <a:rPr lang="es-ES" sz="1200" dirty="0" err="1"/>
              <a:t>estadificación</a:t>
            </a:r>
            <a:r>
              <a:rPr lang="es-ES" sz="1200" dirty="0"/>
              <a:t> </a:t>
            </a:r>
            <a:r>
              <a:rPr lang="es-ES" sz="1200" dirty="0" err="1"/>
              <a:t>mediastínica</a:t>
            </a:r>
            <a:r>
              <a:rPr lang="es-ES" sz="1200" dirty="0"/>
              <a:t> es fundamental en el diagnóstico del cáncer de pulmón. Las guías de práctica clínica recomiendan la </a:t>
            </a:r>
            <a:r>
              <a:rPr lang="es-ES" sz="1200" dirty="0" err="1"/>
              <a:t>estadificación</a:t>
            </a:r>
            <a:r>
              <a:rPr lang="es-ES" sz="1200" dirty="0"/>
              <a:t> </a:t>
            </a:r>
            <a:r>
              <a:rPr lang="es-ES" sz="1200" dirty="0" err="1"/>
              <a:t>mediastínica</a:t>
            </a:r>
            <a:r>
              <a:rPr lang="es-ES" sz="1200" dirty="0"/>
              <a:t> por EBUS-TBNA como primera opción debido a su rentabilidad. </a:t>
            </a:r>
          </a:p>
          <a:p>
            <a:pPr algn="just"/>
            <a:br>
              <a:rPr lang="es-ES" sz="1200" dirty="0"/>
            </a:br>
            <a:r>
              <a:rPr lang="es-ES" sz="1200" dirty="0"/>
              <a:t>El objetivo del estudio fue evaluar la rentabilidad de dicha técnica en nuestra casuística y estudiar los diferentes factores que pueden influir en los resultados falsos negativos (FN).</a:t>
            </a:r>
          </a:p>
          <a:p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51A1793-A6EA-2C43-94B1-9C0E77871059}"/>
              </a:ext>
            </a:extLst>
          </p:cNvPr>
          <p:cNvSpPr txBox="1"/>
          <p:nvPr/>
        </p:nvSpPr>
        <p:spPr>
          <a:xfrm>
            <a:off x="5000293" y="2144886"/>
            <a:ext cx="3314808" cy="2031325"/>
          </a:xfrm>
          <a:prstGeom prst="rect">
            <a:avLst/>
          </a:prstGeom>
          <a:noFill/>
          <a:ln>
            <a:solidFill>
              <a:srgbClr val="009051">
                <a:alpha val="31000"/>
              </a:srgb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altLang="es-ES" sz="1200" dirty="0">
                <a:cs typeface="Times New Roman" panose="02020603050405020304" pitchFamily="18" charset="0"/>
              </a:rPr>
              <a:t>Estudio retrospectivo realizado en el Hospital Virgen del Rocío que incluye 169 pacientes sometidos a EBUS-TBNA para la </a:t>
            </a:r>
            <a:r>
              <a:rPr lang="es-ES" altLang="es-ES" sz="1200" dirty="0" err="1">
                <a:cs typeface="Times New Roman" panose="02020603050405020304" pitchFamily="18" charset="0"/>
              </a:rPr>
              <a:t>estadificación</a:t>
            </a:r>
            <a:r>
              <a:rPr lang="es-ES" altLang="es-ES" sz="1200" dirty="0">
                <a:cs typeface="Times New Roman" panose="02020603050405020304" pitchFamily="18" charset="0"/>
              </a:rPr>
              <a:t> </a:t>
            </a:r>
            <a:r>
              <a:rPr lang="es-ES" altLang="es-ES" sz="1200" dirty="0" err="1">
                <a:cs typeface="Times New Roman" panose="02020603050405020304" pitchFamily="18" charset="0"/>
              </a:rPr>
              <a:t>mediastínica</a:t>
            </a:r>
            <a:r>
              <a:rPr lang="es-ES" altLang="es-ES" sz="1200" dirty="0">
                <a:cs typeface="Times New Roman" panose="02020603050405020304" pitchFamily="18" charset="0"/>
              </a:rPr>
              <a:t> de cáncer de pulmón desde Junio de 2016 hasta Octubre de 2019. Se han recogido diferentes aspectos epidemiológicos, clínicos, radiológicos, </a:t>
            </a:r>
            <a:r>
              <a:rPr lang="es-ES" altLang="es-ES" sz="1200" dirty="0" err="1">
                <a:cs typeface="Times New Roman" panose="02020603050405020304" pitchFamily="18" charset="0"/>
              </a:rPr>
              <a:t>anatomopatológicos</a:t>
            </a:r>
            <a:r>
              <a:rPr lang="es-ES" altLang="es-ES" sz="1200" dirty="0">
                <a:cs typeface="Times New Roman" panose="02020603050405020304" pitchFamily="18" charset="0"/>
              </a:rPr>
              <a:t> y otros factores asociados con la técnica. </a:t>
            </a:r>
            <a:r>
              <a:rPr lang="es-ES_tradnl" sz="1200" dirty="0"/>
              <a:t>En el estudio estadístico se empleó SPSS.</a:t>
            </a:r>
            <a:r>
              <a:rPr lang="es-ES" sz="1200" dirty="0"/>
              <a:t> </a:t>
            </a:r>
            <a:endParaRPr lang="es-ES" altLang="es-ES" sz="1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2646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85F8A542-6A35-0C40-8356-6EAEA41FE4A6}"/>
              </a:ext>
            </a:extLst>
          </p:cNvPr>
          <p:cNvSpPr/>
          <p:nvPr/>
        </p:nvSpPr>
        <p:spPr>
          <a:xfrm>
            <a:off x="384623" y="133483"/>
            <a:ext cx="8280920" cy="289432"/>
          </a:xfrm>
          <a:prstGeom prst="roundRect">
            <a:avLst/>
          </a:prstGeom>
          <a:solidFill>
            <a:srgbClr val="009051">
              <a:alpha val="30980"/>
            </a:srgbClr>
          </a:solidFill>
          <a:ln>
            <a:solidFill>
              <a:srgbClr val="009051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051"/>
                </a:solidFill>
              </a:rPr>
              <a:t>RESULTADOS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23F5014C-82EC-854D-B092-A2CA15CC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692195"/>
              </p:ext>
            </p:extLst>
          </p:nvPr>
        </p:nvGraphicFramePr>
        <p:xfrm>
          <a:off x="890730" y="590432"/>
          <a:ext cx="2359865" cy="3981683"/>
        </p:xfrm>
        <a:graphic>
          <a:graphicData uri="http://schemas.openxmlformats.org/drawingml/2006/table">
            <a:tbl>
              <a:tblPr/>
              <a:tblGrid>
                <a:gridCol w="1536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746"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Características generales de los pacientes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N=169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974"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Hombres, n (%)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136 (80.5)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974"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Edad (años), media (DS)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65.4 (9.7)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557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Tabaquismo activo, n (%)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71 (42) 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746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Localización del tumor primario, n (%)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974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Pulmón derecho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100 (59.1)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974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Pulmón izquierdo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52 (30.8)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974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Mediastino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17 (10.1)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746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Prevalencia de metastasis N2/N3, n (%)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6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125 (73.9)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3948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Estación ganglionar sometida EBUS-TBNA, </a:t>
                      </a: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n (%)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974"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- 2R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3 (1.8)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2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974"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- 2L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2 (1.2)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974"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- 4R 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86 (50.9)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1974"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- 4L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17 (10.1)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974"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- 7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47 (27.8)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974"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- 10R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7 (4.1)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974"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- 10L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7 (4.1)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2420A5E3-7F32-CB4A-A25A-2E47F5BDF6C3}"/>
              </a:ext>
            </a:extLst>
          </p:cNvPr>
          <p:cNvSpPr/>
          <p:nvPr/>
        </p:nvSpPr>
        <p:spPr>
          <a:xfrm>
            <a:off x="3391937" y="544760"/>
            <a:ext cx="5273605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355850">
              <a:defRPr/>
            </a:pPr>
            <a:r>
              <a:rPr lang="es-ES" sz="1050" dirty="0"/>
              <a:t>La prevalencia de metástasis N2/N3 fue del 73,9 %. La  rentabilidad diagnóstico de la EBUS se evaluó con la sensibilidad (S) y el valor predictivo negativo (VPN), ambos influenciados por los FN, siendo la S 81,6% y  VPN 65,6%. </a:t>
            </a:r>
          </a:p>
          <a:p>
            <a:pPr algn="just" defTabSz="2355850">
              <a:defRPr/>
            </a:pPr>
            <a:r>
              <a:rPr lang="es-ES" sz="1050" dirty="0"/>
              <a:t>El total de FN fue de 23 pacientes, habiéndose realizado en todos ellos un muestreo selectivo no sistemático, optando por cadenas 4R y 7, aún existiendo afectación </a:t>
            </a:r>
            <a:r>
              <a:rPr lang="es-ES" sz="1050" dirty="0" err="1"/>
              <a:t>multi</a:t>
            </a:r>
            <a:r>
              <a:rPr lang="es-ES" sz="1050" dirty="0"/>
              <a:t>-estación. Para estudio de rentabilidad, el diagnóstico final de los FN se </a:t>
            </a:r>
            <a:r>
              <a:rPr lang="es-ES" sz="1050" dirty="0" err="1"/>
              <a:t>obtuvó</a:t>
            </a:r>
            <a:r>
              <a:rPr lang="es-ES" sz="1050" dirty="0"/>
              <a:t> por </a:t>
            </a:r>
            <a:r>
              <a:rPr lang="es-ES" sz="1050" dirty="0" err="1"/>
              <a:t>mediastinoscopia</a:t>
            </a:r>
            <a:r>
              <a:rPr lang="es-ES" sz="1050" dirty="0"/>
              <a:t> (15), EUS-TBNA (1) y cirugía (7)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891778FC-FB83-6A4C-BC87-6EA714F9C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320455"/>
              </p:ext>
            </p:extLst>
          </p:nvPr>
        </p:nvGraphicFramePr>
        <p:xfrm>
          <a:off x="6355165" y="1850267"/>
          <a:ext cx="2180869" cy="2176734"/>
        </p:xfrm>
        <a:graphic>
          <a:graphicData uri="http://schemas.openxmlformats.org/drawingml/2006/table">
            <a:tbl>
              <a:tblPr/>
              <a:tblGrid>
                <a:gridCol w="1522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934"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Análisis Falsos Negativos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Pacientes (n=23)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43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Localización del tumor primario, n (%)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221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Pulmón derecho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17 (73.9)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221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Pulmón izquierdo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4 (17.4)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221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Mediastino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2 (8.7)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221">
                <a:tc>
                  <a:txBody>
                    <a:bodyPr/>
                    <a:lstStyle/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Muestreo sistemático 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078991"/>
                  </a:ext>
                </a:extLst>
              </a:tr>
              <a:tr h="152221">
                <a:tc>
                  <a:txBody>
                    <a:bodyPr/>
                    <a:lstStyle/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Muestreo NO sistemático 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(100)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264344"/>
                  </a:ext>
                </a:extLst>
              </a:tr>
              <a:tr h="152221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Tamaño del tumor, </a:t>
                      </a: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n (%)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221">
                <a:tc>
                  <a:txBody>
                    <a:bodyPr/>
                    <a:lstStyle/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&lt; 3 cm 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(39.1)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164136"/>
                  </a:ext>
                </a:extLst>
              </a:tr>
              <a:tr h="152221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- ≥ 3 cm</a:t>
                      </a:r>
                      <a:endParaRPr kumimoji="0" lang="es-ES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14 (60.9)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221"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SUVratio &gt; 0.5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6 (26.1)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221">
                <a:tc>
                  <a:txBody>
                    <a:bodyPr/>
                    <a:lstStyle/>
                    <a:p>
                      <a:pPr marL="3810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SUVratio &lt; 0.5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(73.9)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7C4C920B-4785-204F-AB99-8CFC5F813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7355234"/>
              </p:ext>
            </p:extLst>
          </p:nvPr>
        </p:nvGraphicFramePr>
        <p:xfrm>
          <a:off x="3425488" y="2064545"/>
          <a:ext cx="2777826" cy="1807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169619F4-39D6-2A40-8603-7B8615B1F0CC}"/>
              </a:ext>
            </a:extLst>
          </p:cNvPr>
          <p:cNvSpPr/>
          <p:nvPr/>
        </p:nvSpPr>
        <p:spPr bwMode="auto">
          <a:xfrm rot="10800000" flipV="1">
            <a:off x="3514477" y="4335684"/>
            <a:ext cx="4680520" cy="540322"/>
          </a:xfrm>
          <a:prstGeom prst="rect">
            <a:avLst/>
          </a:prstGeom>
          <a:noFill/>
          <a:ln w="9525" cap="flat" cmpd="sng" algn="ctr">
            <a:solidFill>
              <a:srgbClr val="009051">
                <a:alpha val="31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 defTabSz="2355850" eaLnBrk="1" hangingPunct="1">
              <a:defRPr/>
            </a:pPr>
            <a:r>
              <a:rPr lang="es-ES_tradnl" sz="1000" dirty="0"/>
              <a:t>En nuestra experiencia, el porcentaje de FN está asociado con la extensión del muestreo y el SUVratio. Por tanto, el muestreo sistemático de más de tres estaciones parece ser un condicionante asociado a la rentabilidad de EBUS-TBNA.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8465922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6278</TotalTime>
  <Words>562</Words>
  <Application>Microsoft Macintosh PowerPoint</Application>
  <PresentationFormat>Presentación en pantalla (16:9)</PresentationFormat>
  <Paragraphs>71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RENTABILIDAD DIAGNÓSTICA DE LA EBUS-TBNA EN LA ESTADIFICACIÓN MEDIASTÍNICA DEL CÁNCER DE PULMÓN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Juan Delgado Sánchez-Mateos</cp:lastModifiedBy>
  <cp:revision>34</cp:revision>
  <dcterms:created xsi:type="dcterms:W3CDTF">2021-06-21T11:13:42Z</dcterms:created>
  <dcterms:modified xsi:type="dcterms:W3CDTF">2021-09-10T09:21:20Z</dcterms:modified>
</cp:coreProperties>
</file>