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25C-498E-AB09-58283AA85986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25C-498E-AB09-58283AA85986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25C-498E-AB09-58283AA85986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25C-498E-AB09-58283AA8598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56,3%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25C-498E-AB09-58283AA859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43,7</a:t>
                    </a:r>
                    <a:r>
                      <a:rPr lang="en-US" dirty="0"/>
                      <a:t>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25C-498E-AB09-58283AA8598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Mujeres</c:v>
                </c:pt>
                <c:pt idx="1">
                  <c:v>Hombres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0.56299999999999994</c:v>
                </c:pt>
                <c:pt idx="1">
                  <c:v>0.437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25C-498E-AB09-58283AA8598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455343354020586E-2"/>
          <c:y val="0.10442949007661841"/>
          <c:w val="0.96954465664597944"/>
          <c:h val="0.705147720842837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2">
                <a:shade val="6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solidFill>
                <a:schemeClr val="tx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TSN</c:v>
                </c:pt>
                <c:pt idx="1">
                  <c:v>BUPROPIÓN</c:v>
                </c:pt>
                <c:pt idx="2">
                  <c:v>VRN</c:v>
                </c:pt>
                <c:pt idx="3">
                  <c:v>SIN TTO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0.20699999999999999</c:v>
                </c:pt>
                <c:pt idx="1">
                  <c:v>0.13800000000000001</c:v>
                </c:pt>
                <c:pt idx="2">
                  <c:v>0.50600000000000001</c:v>
                </c:pt>
                <c:pt idx="3">
                  <c:v>5.7000000000000002E-2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C9-40A3-BAF1-CAB72EED788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TSN</c:v>
                </c:pt>
                <c:pt idx="1">
                  <c:v>BUPROPIÓN</c:v>
                </c:pt>
                <c:pt idx="2">
                  <c:v>VRN</c:v>
                </c:pt>
                <c:pt idx="3">
                  <c:v>SIN TTO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C9-40A3-BAF1-CAB72EED788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2">
                <a:tint val="65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TSN</c:v>
                </c:pt>
                <c:pt idx="1">
                  <c:v>BUPROPIÓN</c:v>
                </c:pt>
                <c:pt idx="2">
                  <c:v>VRN</c:v>
                </c:pt>
                <c:pt idx="3">
                  <c:v>SIN TTO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C9-40A3-BAF1-CAB72EED788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65914368"/>
        <c:axId val="2065914912"/>
      </c:barChart>
      <c:catAx>
        <c:axId val="206591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65914912"/>
        <c:crosses val="autoZero"/>
        <c:auto val="1"/>
        <c:lblAlgn val="ctr"/>
        <c:lblOffset val="100"/>
        <c:noMultiLvlLbl val="0"/>
      </c:catAx>
      <c:valAx>
        <c:axId val="206591491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06591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9144000" cy="105958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9933" y="5147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DE LOS PACIENTES ATENDIDOS EN UNA CONSULTA ESPECIALIZADA DE DESHABITUACIÓN TABÁQUICA Y SEGUIMIENTO DURANTE UN AÑO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0" y="1059582"/>
            <a:ext cx="903649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 Hernández Gómez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L. Cañón Barroso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L.M. Sierra Murillo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N.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Matallana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Encinas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 Hernández Borge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 Benítez-Cano Gamonoso, P. Cordero Montero, I. Rodríguez Blanco, J.A. Gutiérrez Lara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F.L. Márquez Pérez.  Servicio de Neumología. Hospital Universitario de Badajoz</a:t>
            </a:r>
          </a:p>
          <a:p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1331640" y="149163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62342" y="1851670"/>
            <a:ext cx="4409658" cy="1384995"/>
          </a:xfrm>
          <a:prstGeom prst="rect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ayuda al fumador para abandonar el hábito tabáquico es una de las actividades más coste efectivas y debe ser promovida desde los servicios de Neumología.</a:t>
            </a:r>
            <a:b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Nuestro objetivo fue analizar las características de los pacientes que acudieron a la unidad de deshabituación tabáquica (DHT) de nuestro hospital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292080" y="149163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4788024" y="1851670"/>
            <a:ext cx="4122960" cy="1384995"/>
          </a:xfrm>
          <a:prstGeom prst="rect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retrospectivo descriptivo de fumadores atendidos en la unidad de deshabituación tabáquica del Hospital Universitario de Badajoz desde el 1 de septiembre de 2018 al 1 de marzo de 2020 y seguimiento posterior durante un año considerando que durante varios meses se suspendieron consultas debido a la pandemia por Covid-19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347864" y="336383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971600" y="3867894"/>
            <a:ext cx="48600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remitieron 130 pacientes de los cuales acudieron 106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Iniciaron tratamiento 87 pacientes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pacientes fueron remitidos principalmente desde AP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85% tenían antecedentes de tabaquismo en la familia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81,6% había intentado dejar de fumar alguna vez</a:t>
            </a:r>
          </a:p>
        </p:txBody>
      </p:sp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1346000292"/>
              </p:ext>
            </p:extLst>
          </p:nvPr>
        </p:nvGraphicFramePr>
        <p:xfrm>
          <a:off x="6156176" y="3291830"/>
          <a:ext cx="230425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3AB461F0-08AE-42DB-A5D8-DD60AD7E5DF2}"/>
              </a:ext>
            </a:extLst>
          </p:cNvPr>
          <p:cNvSpPr txBox="1"/>
          <p:nvPr/>
        </p:nvSpPr>
        <p:spPr>
          <a:xfrm>
            <a:off x="5789212" y="4876006"/>
            <a:ext cx="312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/>
              <a:t>Figura 1.- </a:t>
            </a:r>
            <a:r>
              <a:rPr lang="es-ES" sz="1000" dirty="0"/>
              <a:t>Distribución de los pacientes según el sexo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3320606387"/>
              </p:ext>
            </p:extLst>
          </p:nvPr>
        </p:nvGraphicFramePr>
        <p:xfrm>
          <a:off x="3203848" y="699542"/>
          <a:ext cx="331236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848448"/>
              </p:ext>
            </p:extLst>
          </p:nvPr>
        </p:nvGraphicFramePr>
        <p:xfrm>
          <a:off x="6660232" y="771550"/>
          <a:ext cx="2411760" cy="19405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1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4471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TASA DE ABSTINENCIA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6523">
                <a:tc>
                  <a:txBody>
                    <a:bodyPr/>
                    <a:lstStyle/>
                    <a:p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 LOS 3 MESES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6523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 LOS 6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37,9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6523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 LOS 9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6523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 LOS 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530178"/>
              </p:ext>
            </p:extLst>
          </p:nvPr>
        </p:nvGraphicFramePr>
        <p:xfrm>
          <a:off x="35496" y="360283"/>
          <a:ext cx="3096344" cy="235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27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135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48504">
                <a:tc>
                  <a:txBody>
                    <a:bodyPr/>
                    <a:lstStyle/>
                    <a:p>
                      <a:r>
                        <a:rPr lang="es-ES" sz="105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 (años)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53,8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6642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 INICIO CONSUMO (años)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16,07 ±4,2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6642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CONSUMO TABACO</a:t>
                      </a:r>
                    </a:p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(cigarrillos/día)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21,8 ±1,4</a:t>
                      </a:r>
                      <a:endParaRPr lang="es-E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208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ICAT (paquetes/año)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40,9 ± 19,7</a:t>
                      </a:r>
                      <a:endParaRPr lang="es-E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8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COOXIMETRIA (ppm)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19,6 ± 11,2</a:t>
                      </a:r>
                      <a:endParaRPr lang="es-E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6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FAGERSTRÖM (puntuación)</a:t>
                      </a:r>
                      <a:endParaRPr lang="es-E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5,9</a:t>
                      </a:r>
                      <a:endParaRPr lang="es-E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95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RICHMOND </a:t>
                      </a:r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(puntuación)</a:t>
                      </a:r>
                      <a:endParaRPr lang="es-E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5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7,9</a:t>
                      </a:r>
                      <a:endParaRPr lang="es-E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6" name="Rectángulo 15"/>
          <p:cNvSpPr/>
          <p:nvPr/>
        </p:nvSpPr>
        <p:spPr>
          <a:xfrm>
            <a:off x="1043608" y="3291830"/>
            <a:ext cx="7128792" cy="1754326"/>
          </a:xfrm>
          <a:prstGeom prst="rect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 un elevado porcentaje de pacientes que a pesar de esperar tiempo para acudir a una primera cita, no continúan o abandonan el programa por recaídas</a:t>
            </a:r>
            <a:b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antecedente de tabaquismo en la familia es muy importante para el inicio del hábito tabáquico.</a:t>
            </a:r>
            <a:b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comorbilidades cardiovasculares son frecuentes en nuestros pacientes</a:t>
            </a:r>
            <a:b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1200" dirty="0">
                <a:solidFill>
                  <a:srgbClr val="26282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tasa de abstinencia al año es similar a las conseguidas en otras unidades aunque puede haber influido negativamente la pandemia por Covid-19</a:t>
            </a: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347864" y="293179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18" name="Rectángulo 17"/>
          <p:cNvSpPr/>
          <p:nvPr/>
        </p:nvSpPr>
        <p:spPr>
          <a:xfrm>
            <a:off x="3707904" y="17152"/>
            <a:ext cx="4608512" cy="61038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20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43,7% abandonó el programa no volviendo a las visitas sucesivas y un 26,4% no completó el programa por recaída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E4745C77-ADA9-4B6A-987A-82B99AAA5AB8}"/>
              </a:ext>
            </a:extLst>
          </p:cNvPr>
          <p:cNvSpPr txBox="1"/>
          <p:nvPr/>
        </p:nvSpPr>
        <p:spPr>
          <a:xfrm>
            <a:off x="10069" y="2773920"/>
            <a:ext cx="3121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/>
              <a:t>Tabla 1.- </a:t>
            </a:r>
            <a:r>
              <a:rPr lang="es-ES" sz="1000" dirty="0"/>
              <a:t>Características de los pacientes atendidos en la consulta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501F032-D4CF-4ACE-ADAA-48A345515729}"/>
              </a:ext>
            </a:extLst>
          </p:cNvPr>
          <p:cNvSpPr txBox="1"/>
          <p:nvPr/>
        </p:nvSpPr>
        <p:spPr>
          <a:xfrm>
            <a:off x="6634804" y="2736192"/>
            <a:ext cx="247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/>
              <a:t>Tabla 2.- </a:t>
            </a:r>
            <a:r>
              <a:rPr lang="es-ES" sz="1000" dirty="0"/>
              <a:t>Tasas de abstinencia en las diferentes visitas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0D7DD875-DF1A-4A24-B97D-86957E28684E}"/>
              </a:ext>
            </a:extLst>
          </p:cNvPr>
          <p:cNvSpPr txBox="1"/>
          <p:nvPr/>
        </p:nvSpPr>
        <p:spPr>
          <a:xfrm>
            <a:off x="3347864" y="2744958"/>
            <a:ext cx="31217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/>
              <a:t>Figura 2.- </a:t>
            </a:r>
            <a:r>
              <a:rPr lang="es-ES" sz="1000" dirty="0"/>
              <a:t>Tratamientos utilizados en la consulta de DHT.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360</Words>
  <Application>Microsoft Office PowerPoint</Application>
  <PresentationFormat>Presentación en pantalla (16:9)</PresentationFormat>
  <Paragraphs>46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Santi</cp:lastModifiedBy>
  <cp:revision>10</cp:revision>
  <dcterms:created xsi:type="dcterms:W3CDTF">2021-06-21T11:13:42Z</dcterms:created>
  <dcterms:modified xsi:type="dcterms:W3CDTF">2021-09-08T16:52:12Z</dcterms:modified>
</cp:coreProperties>
</file>