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90" y="3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BCC-4307-9103-6724F2C813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BCC-4307-9103-6724F2C813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BCC-4307-9103-6724F2C813D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Ninguno o bajo</c:v>
                </c:pt>
                <c:pt idx="1">
                  <c:v>Riesgo medio</c:v>
                </c:pt>
                <c:pt idx="2">
                  <c:v>Alto riesgo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 formatCode="0.00%">
                  <c:v>0.53</c:v>
                </c:pt>
                <c:pt idx="1">
                  <c:v>0.36599999999999999</c:v>
                </c:pt>
                <c:pt idx="2" formatCode="0.00%">
                  <c:v>0.104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CC-4307-9103-6724F2C813D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352F1-C49B-486F-A24D-6780BB8C1CFB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7DFA2-136E-4980-AA00-C2D8B2BAB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3185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7DFA2-136E-4980-AA00-C2D8B2BAB73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496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685015-7FF8-4199-8DA9-D461F3A2F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7" y="-21240"/>
            <a:ext cx="9144000" cy="936806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FACTORES ASOCIADOS A LA DEMORA DE CONSULTA EN PACIENTES CON CÁNCER DE PULMÓN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24E2E-A909-4E42-9BC4-2ABBCE6F9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1898" y="915566"/>
            <a:ext cx="8818885" cy="82305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L.M. Sierra Murillo, M.C. García </a:t>
            </a:r>
            <a:r>
              <a:rPr lang="es-ES" sz="900" dirty="0" err="1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García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S. Hernández Gómez, N. Matallana Encinas, J. Hernández Borge, J.A. Gutiérrez Lara, A. Castañar Jover, P. Iñigo Naranjo,  I. Rodríguez Blanco, F.L. Márquez Pérez.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Neumología. Hospital Universitario de Badajoz.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9B574A-BF92-4354-88E1-03A0EDB9F630}"/>
              </a:ext>
            </a:extLst>
          </p:cNvPr>
          <p:cNvSpPr txBox="1"/>
          <p:nvPr/>
        </p:nvSpPr>
        <p:spPr>
          <a:xfrm>
            <a:off x="1261912" y="1488100"/>
            <a:ext cx="1871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53A8166-E60A-4D5E-8A36-975F46F77C3F}"/>
              </a:ext>
            </a:extLst>
          </p:cNvPr>
          <p:cNvSpPr/>
          <p:nvPr/>
        </p:nvSpPr>
        <p:spPr>
          <a:xfrm>
            <a:off x="539552" y="1852372"/>
            <a:ext cx="3308688" cy="1225338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1013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presentación tardía de síntomas relacionados con el cáncer de pulmón (CP) y la demora en consultas es frecuente. Nuestro objetivo ha sido conocer los síntomas referidos por los pacientes con CP, la demora hasta la primera consulta y los factores relacionados con la misma.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3B5111-4725-49FB-BD42-49FE8AA3D0B6}"/>
              </a:ext>
            </a:extLst>
          </p:cNvPr>
          <p:cNvSpPr txBox="1"/>
          <p:nvPr/>
        </p:nvSpPr>
        <p:spPr>
          <a:xfrm>
            <a:off x="5292080" y="1488099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9946A4B-21E3-4BD8-B878-6B5BD93A0FC9}"/>
              </a:ext>
            </a:extLst>
          </p:cNvPr>
          <p:cNvSpPr/>
          <p:nvPr/>
        </p:nvSpPr>
        <p:spPr>
          <a:xfrm>
            <a:off x="4681852" y="1852372"/>
            <a:ext cx="3308688" cy="1225338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1013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prospectivo observacional de pacientes ingresados con CP. Se recogieron los síntomas sospechosos de CP referidos espontáneamente y tras mostrarles un listado de síntomas mediante entrevista personal definiendo la fecha del primer síntoma reconocido espontáneamente y el tiempo hasta la primera consulta.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75CBD69-BCBE-408E-AF15-B2E8EFE658C4}"/>
              </a:ext>
            </a:extLst>
          </p:cNvPr>
          <p:cNvSpPr txBox="1"/>
          <p:nvPr/>
        </p:nvSpPr>
        <p:spPr>
          <a:xfrm>
            <a:off x="3225113" y="3243128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9C42E00-7B58-4B2E-9A91-F914D1EAF820}"/>
              </a:ext>
            </a:extLst>
          </p:cNvPr>
          <p:cNvSpPr txBox="1"/>
          <p:nvPr/>
        </p:nvSpPr>
        <p:spPr>
          <a:xfrm>
            <a:off x="881418" y="3589297"/>
            <a:ext cx="262495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 317 pacientes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66 ± 10,6 años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85,2% varones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Hábito tabáquico: Exfumador 50,5%; fumador activo 40,7%; nunca fumador 8,8%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ICAT: 49,4 ± 31,3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263FBED6-7042-44BD-B745-E91A359697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647854"/>
              </p:ext>
            </p:extLst>
          </p:nvPr>
        </p:nvGraphicFramePr>
        <p:xfrm>
          <a:off x="5076056" y="3247421"/>
          <a:ext cx="2808312" cy="18288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839929">
                  <a:extLst>
                    <a:ext uri="{9D8B030D-6E8A-4147-A177-3AD203B41FA5}">
                      <a16:colId xmlns:a16="http://schemas.microsoft.com/office/drawing/2014/main" val="1838862320"/>
                    </a:ext>
                  </a:extLst>
                </a:gridCol>
                <a:gridCol w="968383">
                  <a:extLst>
                    <a:ext uri="{9D8B030D-6E8A-4147-A177-3AD203B41FA5}">
                      <a16:colId xmlns:a16="http://schemas.microsoft.com/office/drawing/2014/main" val="1753393985"/>
                    </a:ext>
                  </a:extLst>
                </a:gridCol>
              </a:tblGrid>
              <a:tr h="182846">
                <a:tc gridSpan="2"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PRESENCIA DE COMORBILIDADES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91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900" dirty="0"/>
                        <a:t>Cáncer previo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62 (19,6%)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866159"/>
                  </a:ext>
                </a:extLst>
              </a:tr>
              <a:tr h="133723">
                <a:tc>
                  <a:txBody>
                    <a:bodyPr/>
                    <a:lstStyle/>
                    <a:p>
                      <a:r>
                        <a:rPr lang="es-ES" sz="900" dirty="0"/>
                        <a:t>Patología cardiovascular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119 (37,5%)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20557"/>
                  </a:ext>
                </a:extLst>
              </a:tr>
              <a:tr h="135348">
                <a:tc>
                  <a:txBody>
                    <a:bodyPr/>
                    <a:lstStyle/>
                    <a:p>
                      <a:r>
                        <a:rPr lang="es-ES" sz="900" dirty="0"/>
                        <a:t>Patología digestiva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96 (30,6%)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6997"/>
                  </a:ext>
                </a:extLst>
              </a:tr>
              <a:tr h="145236">
                <a:tc>
                  <a:txBody>
                    <a:bodyPr/>
                    <a:lstStyle/>
                    <a:p>
                      <a:r>
                        <a:rPr lang="es-ES" sz="900" dirty="0"/>
                        <a:t>Patología musculoesquelética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44 (13,9%)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70869"/>
                  </a:ext>
                </a:extLst>
              </a:tr>
              <a:tr h="152370">
                <a:tc>
                  <a:txBody>
                    <a:bodyPr/>
                    <a:lstStyle/>
                    <a:p>
                      <a:r>
                        <a:rPr lang="es-ES" sz="900" dirty="0"/>
                        <a:t>Patología psiquiátrica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kern="1200" dirty="0">
                          <a:effectLst/>
                        </a:rPr>
                        <a:t>35 (11%)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537518"/>
                  </a:ext>
                </a:extLst>
              </a:tr>
              <a:tr h="184690">
                <a:tc>
                  <a:txBody>
                    <a:bodyPr/>
                    <a:lstStyle/>
                    <a:p>
                      <a:r>
                        <a:rPr lang="es-ES" sz="900" dirty="0"/>
                        <a:t>EPOC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kern="1200" dirty="0">
                          <a:effectLst/>
                        </a:rPr>
                        <a:t>133 (42%)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959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900" dirty="0"/>
                        <a:t>Total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285 (89,9%)</a:t>
                      </a:r>
                      <a:endParaRPr lang="es-E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74327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09B6F9D7-DD9C-4D93-A19C-B2D8D3EB12F4}"/>
              </a:ext>
            </a:extLst>
          </p:cNvPr>
          <p:cNvSpPr txBox="1"/>
          <p:nvPr/>
        </p:nvSpPr>
        <p:spPr>
          <a:xfrm>
            <a:off x="3527883" y="3831615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AF6953C-F1F7-4ED9-B84D-A6A80289F86C}"/>
              </a:ext>
            </a:extLst>
          </p:cNvPr>
          <p:cNvSpPr/>
          <p:nvPr/>
        </p:nvSpPr>
        <p:spPr>
          <a:xfrm>
            <a:off x="2402932" y="4139392"/>
            <a:ext cx="4338134" cy="9310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1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Los síntomas sospechosos de CP fueron infravalorados, demorando su primera consulta más de 20 días. </a:t>
            </a:r>
            <a:r>
              <a:rPr lang="es-E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La percepción de riesgo y los conocimientos acerca del CP fueron escasos. 3. La pérdida de peso, la ausencia de hemoptisis y de comorbilidades se asociaron con una mayor demora hasta la primera consulta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1B7FA14B-E712-418B-9AE4-E3E7F86D59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8527225"/>
              </p:ext>
            </p:extLst>
          </p:nvPr>
        </p:nvGraphicFramePr>
        <p:xfrm>
          <a:off x="807148" y="420562"/>
          <a:ext cx="2160241" cy="127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EB2B4070-1AF9-4694-A946-F8AABBA85AAC}"/>
              </a:ext>
            </a:extLst>
          </p:cNvPr>
          <p:cNvSpPr txBox="1"/>
          <p:nvPr/>
        </p:nvSpPr>
        <p:spPr>
          <a:xfrm>
            <a:off x="345361" y="2543363"/>
            <a:ext cx="3083814" cy="430887"/>
          </a:xfrm>
          <a:prstGeom prst="rect">
            <a:avLst/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28650" lvl="1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Demora hasta la primera consulta: 22,27 ± 53,4 días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36F250E-ED0A-4F91-8F62-45841A05F405}"/>
              </a:ext>
            </a:extLst>
          </p:cNvPr>
          <p:cNvSpPr txBox="1"/>
          <p:nvPr/>
        </p:nvSpPr>
        <p:spPr>
          <a:xfrm>
            <a:off x="807148" y="174341"/>
            <a:ext cx="2160241" cy="246221"/>
          </a:xfrm>
          <a:prstGeom prst="rect">
            <a:avLst/>
          </a:prstGeom>
          <a:ln w="635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Autovaloración del riesgo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87C26BC-01C9-4205-BE8E-28286B9EC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55467"/>
              </p:ext>
            </p:extLst>
          </p:nvPr>
        </p:nvGraphicFramePr>
        <p:xfrm>
          <a:off x="4572000" y="158941"/>
          <a:ext cx="3600400" cy="159468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1398150">
                  <a:extLst>
                    <a:ext uri="{9D8B030D-6E8A-4147-A177-3AD203B41FA5}">
                      <a16:colId xmlns:a16="http://schemas.microsoft.com/office/drawing/2014/main" val="4267163176"/>
                    </a:ext>
                  </a:extLst>
                </a:gridCol>
                <a:gridCol w="1122130">
                  <a:extLst>
                    <a:ext uri="{9D8B030D-6E8A-4147-A177-3AD203B41FA5}">
                      <a16:colId xmlns:a16="http://schemas.microsoft.com/office/drawing/2014/main" val="311353959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770520658"/>
                    </a:ext>
                  </a:extLst>
                </a:gridCol>
              </a:tblGrid>
              <a:tr h="240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 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1º síntoma referido espontáneamente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1º síntoma a la vista de un listado estructurado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1858634707"/>
                  </a:ext>
                </a:extLst>
              </a:tr>
              <a:tr h="130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</a:rPr>
                        <a:t>Tos</a:t>
                      </a:r>
                      <a:endParaRPr lang="es-ES" sz="7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52,1%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</a:rPr>
                        <a:t>76%</a:t>
                      </a:r>
                      <a:endParaRPr lang="es-ES" sz="7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1183512766"/>
                  </a:ext>
                </a:extLst>
              </a:tr>
              <a:tr h="184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Aumento de la disnea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29%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49,8%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1162450986"/>
                  </a:ext>
                </a:extLst>
              </a:tr>
              <a:tr h="127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Cambios en la expectoración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24,9%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47,6%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1637128349"/>
                  </a:ext>
                </a:extLst>
              </a:tr>
              <a:tr h="1429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Fatiga o cansancio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9,8%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59,6%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4141500236"/>
                  </a:ext>
                </a:extLst>
              </a:tr>
              <a:tr h="130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</a:rPr>
                        <a:t>Pérdida de peso</a:t>
                      </a:r>
                      <a:endParaRPr lang="es-ES" sz="7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12,9%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</a:rPr>
                        <a:t>36%</a:t>
                      </a:r>
                      <a:endParaRPr lang="es-ES" sz="7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3357804131"/>
                  </a:ext>
                </a:extLst>
              </a:tr>
              <a:tr h="130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Anorexia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</a:rPr>
                        <a:t>9,5%</a:t>
                      </a:r>
                      <a:endParaRPr lang="es-ES" sz="7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</a:rPr>
                        <a:t>31,2%</a:t>
                      </a:r>
                      <a:endParaRPr lang="es-ES" sz="7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3945248477"/>
                  </a:ext>
                </a:extLst>
              </a:tr>
              <a:tr h="111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Dolor torácico-pleural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29,3%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56,8%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3947966429"/>
                  </a:ext>
                </a:extLst>
              </a:tr>
              <a:tr h="130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</a:rPr>
                        <a:t>Disfonía</a:t>
                      </a:r>
                      <a:endParaRPr lang="es-ES" sz="7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</a:rPr>
                        <a:t>3,5%</a:t>
                      </a:r>
                      <a:endParaRPr lang="es-ES" sz="7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7,6%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2537422188"/>
                  </a:ext>
                </a:extLst>
              </a:tr>
              <a:tr h="130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</a:rPr>
                        <a:t>Hemoptisis</a:t>
                      </a:r>
                      <a:endParaRPr lang="es-ES" sz="7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15,8%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23,7%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3247897543"/>
                  </a:ext>
                </a:extLst>
              </a:tr>
              <a:tr h="130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Asintomático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11,4%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</a:rPr>
                        <a:t>5,7%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4232198441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7CA84ED7-0EA7-47F2-808E-F25C10C6B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792684"/>
              </p:ext>
            </p:extLst>
          </p:nvPr>
        </p:nvGraphicFramePr>
        <p:xfrm>
          <a:off x="4571999" y="2030856"/>
          <a:ext cx="3600401" cy="1775814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4267163176"/>
                    </a:ext>
                  </a:extLst>
                </a:gridCol>
                <a:gridCol w="786549">
                  <a:extLst>
                    <a:ext uri="{9D8B030D-6E8A-4147-A177-3AD203B41FA5}">
                      <a16:colId xmlns:a16="http://schemas.microsoft.com/office/drawing/2014/main" val="3113539595"/>
                    </a:ext>
                  </a:extLst>
                </a:gridCol>
                <a:gridCol w="830862">
                  <a:extLst>
                    <a:ext uri="{9D8B030D-6E8A-4147-A177-3AD203B41FA5}">
                      <a16:colId xmlns:a16="http://schemas.microsoft.com/office/drawing/2014/main" val="2770520658"/>
                    </a:ext>
                  </a:extLst>
                </a:gridCol>
                <a:gridCol w="830862">
                  <a:extLst>
                    <a:ext uri="{9D8B030D-6E8A-4147-A177-3AD203B41FA5}">
                      <a16:colId xmlns:a16="http://schemas.microsoft.com/office/drawing/2014/main" val="1020388527"/>
                    </a:ext>
                  </a:extLst>
                </a:gridCol>
              </a:tblGrid>
              <a:tr h="2657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Factor</a:t>
                      </a: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Frecuencia</a:t>
                      </a: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Demora</a:t>
                      </a: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1858634707"/>
                  </a:ext>
                </a:extLst>
              </a:tr>
              <a:tr h="130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Pérdida de peso</a:t>
                      </a: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Sí: 37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No: 280</a:t>
                      </a: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41,02±75,10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19,79±49,56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0,023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3512766"/>
                  </a:ext>
                </a:extLst>
              </a:tr>
              <a:tr h="184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Hemoptisis</a:t>
                      </a: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Si: 52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No: 265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12,25±15,93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24,23±57,86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2450986"/>
                  </a:ext>
                </a:extLst>
              </a:tr>
              <a:tr h="1878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Comorbilidad</a:t>
                      </a: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Si: 285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No: 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20,06±50,11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41,90±75,42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0,028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7128349"/>
                  </a:ext>
                </a:extLst>
              </a:tr>
              <a:tr h="1429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Patología psiquiátrica</a:t>
                      </a: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Si: 35</a:t>
                      </a:r>
                    </a:p>
                    <a:p>
                      <a:pPr algn="ctr"/>
                      <a:endParaRPr lang="es-ES" sz="7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No: 282</a:t>
                      </a: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33,77±89,54</a:t>
                      </a:r>
                    </a:p>
                    <a:p>
                      <a:pPr algn="ctr"/>
                      <a:endParaRPr lang="es-ES" sz="7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20,84±47,17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0,17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7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619" marR="55619" marT="0" marB="0"/>
                </a:tc>
                <a:extLst>
                  <a:ext uri="{0D108BD9-81ED-4DB2-BD59-A6C34878D82A}">
                    <a16:rowId xmlns:a16="http://schemas.microsoft.com/office/drawing/2014/main" val="414150023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448</Words>
  <Application>Microsoft Office PowerPoint</Application>
  <PresentationFormat>Presentación en pantalla (16:9)</PresentationFormat>
  <Paragraphs>96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FACTORES ASOCIADOS A LA DEMORA DE CONSULTA EN PACIENTES CON CÁNCER DE PULMÓN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93</cp:revision>
  <dcterms:created xsi:type="dcterms:W3CDTF">2021-06-21T11:13:42Z</dcterms:created>
  <dcterms:modified xsi:type="dcterms:W3CDTF">2021-09-02T11:24:02Z</dcterms:modified>
</cp:coreProperties>
</file>