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Lst>
  <p:sldSz cx="9144000" cy="5143500" type="screen16x9"/>
  <p:notesSz cx="9144000" cy="6858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516"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24/08/2021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24/08/2021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24/08/2021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C7E5782-D618-4F66-A7C6-94FB11F89930}" type="datetimeFigureOut">
              <a:rPr lang="es-ES" smtClean="0"/>
              <a:t>24/08/2021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C7E5782-D618-4F66-A7C6-94FB11F89930}" type="datetimeFigureOut">
              <a:rPr lang="es-ES" smtClean="0"/>
              <a:t>24/08/2021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C7E5782-D618-4F66-A7C6-94FB11F89930}" type="datetimeFigureOut">
              <a:rPr lang="es-ES" smtClean="0"/>
              <a:t>24/08/2021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t>24/08/2021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24/08/2021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24/08/2021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24/08/2021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24/08/2021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t>24/08/2021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842442" y="3033360"/>
            <a:ext cx="4468155" cy="18426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500" dirty="0">
                <a:solidFill>
                  <a:schemeClr val="tx1"/>
                </a:solidFill>
                <a:latin typeface="Arial" panose="020B0604020202020204" pitchFamily="34" charset="0"/>
                <a:ea typeface="Verdana" panose="020B0604030504040204" pitchFamily="34" charset="0"/>
                <a:cs typeface="Arial" panose="020B0604020202020204" pitchFamily="34" charset="0"/>
              </a:rPr>
              <a:t>En nuestro hospital, </a:t>
            </a:r>
            <a:r>
              <a:rPr lang="es-ES" sz="1500" dirty="0" smtClean="0">
                <a:solidFill>
                  <a:schemeClr val="tx1"/>
                </a:solidFill>
                <a:latin typeface="Arial" panose="020B0604020202020204" pitchFamily="34" charset="0"/>
                <a:ea typeface="Verdana" panose="020B0604030504040204" pitchFamily="34" charset="0"/>
                <a:cs typeface="Arial" panose="020B0604020202020204" pitchFamily="34" charset="0"/>
              </a:rPr>
              <a:t>el </a:t>
            </a:r>
            <a:r>
              <a:rPr lang="es-ES" sz="1500" dirty="0">
                <a:solidFill>
                  <a:schemeClr val="tx1"/>
                </a:solidFill>
                <a:latin typeface="Arial" panose="020B0604020202020204" pitchFamily="34" charset="0"/>
                <a:ea typeface="Verdana" panose="020B0604030504040204" pitchFamily="34" charset="0"/>
                <a:cs typeface="Arial" panose="020B0604020202020204" pitchFamily="34" charset="0"/>
              </a:rPr>
              <a:t>residente de Neumología realiza una rotación </a:t>
            </a:r>
            <a:r>
              <a:rPr lang="es-ES" sz="1500" dirty="0" smtClean="0">
                <a:solidFill>
                  <a:schemeClr val="tx1"/>
                </a:solidFill>
                <a:latin typeface="Arial" panose="020B0604020202020204" pitchFamily="34" charset="0"/>
                <a:ea typeface="Verdana" panose="020B0604030504040204" pitchFamily="34" charset="0"/>
                <a:cs typeface="Arial" panose="020B0604020202020204" pitchFamily="34" charset="0"/>
              </a:rPr>
              <a:t>en </a:t>
            </a:r>
            <a:r>
              <a:rPr lang="es-ES" sz="1500" dirty="0">
                <a:solidFill>
                  <a:schemeClr val="tx1"/>
                </a:solidFill>
                <a:latin typeface="Arial" panose="020B0604020202020204" pitchFamily="34" charset="0"/>
                <a:ea typeface="Verdana" panose="020B0604030504040204" pitchFamily="34" charset="0"/>
                <a:cs typeface="Arial" panose="020B0604020202020204" pitchFamily="34" charset="0"/>
              </a:rPr>
              <a:t>el servicio de Anatomía Patológica para conocer la microscopía pulmonar y así aportar un diagnóstico orientativo en </a:t>
            </a:r>
            <a:r>
              <a:rPr lang="es-ES" sz="1500" dirty="0" smtClean="0">
                <a:solidFill>
                  <a:schemeClr val="tx1"/>
                </a:solidFill>
                <a:latin typeface="Arial" panose="020B0604020202020204" pitchFamily="34" charset="0"/>
                <a:ea typeface="Verdana" panose="020B0604030504040204" pitchFamily="34" charset="0"/>
                <a:cs typeface="Arial" panose="020B0604020202020204" pitchFamily="34" charset="0"/>
              </a:rPr>
              <a:t>citologías obtenidas en la </a:t>
            </a:r>
            <a:r>
              <a:rPr lang="es-ES" sz="1500" dirty="0">
                <a:solidFill>
                  <a:schemeClr val="tx1"/>
                </a:solidFill>
                <a:latin typeface="Arial" panose="020B0604020202020204" pitchFamily="34" charset="0"/>
                <a:ea typeface="Verdana" panose="020B0604030504040204" pitchFamily="34" charset="0"/>
                <a:cs typeface="Arial" panose="020B0604020202020204" pitchFamily="34" charset="0"/>
              </a:rPr>
              <a:t>misma Unidad de </a:t>
            </a:r>
            <a:r>
              <a:rPr lang="es-ES" sz="1500" dirty="0" smtClean="0">
                <a:solidFill>
                  <a:schemeClr val="tx1"/>
                </a:solidFill>
                <a:latin typeface="Arial" panose="020B0604020202020204" pitchFamily="34" charset="0"/>
                <a:ea typeface="Verdana" panose="020B0604030504040204" pitchFamily="34" charset="0"/>
                <a:cs typeface="Arial" panose="020B0604020202020204" pitchFamily="34" charset="0"/>
              </a:rPr>
              <a:t>Intervencionismo</a:t>
            </a:r>
            <a:endParaRPr lang="es-ES" sz="1500"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4" name="3 Rectángulo"/>
          <p:cNvSpPr/>
          <p:nvPr/>
        </p:nvSpPr>
        <p:spPr>
          <a:xfrm>
            <a:off x="323528" y="123478"/>
            <a:ext cx="8664152" cy="2232248"/>
          </a:xfrm>
          <a:prstGeom prst="rect">
            <a:avLst/>
          </a:prstGeom>
          <a:solidFill>
            <a:schemeClr val="bg1"/>
          </a:solidFill>
          <a:ln w="57150">
            <a:solidFill>
              <a:schemeClr val="accent3">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2" name="1 Título"/>
          <p:cNvSpPr>
            <a:spLocks noGrp="1"/>
          </p:cNvSpPr>
          <p:nvPr>
            <p:ph type="title"/>
          </p:nvPr>
        </p:nvSpPr>
        <p:spPr>
          <a:xfrm>
            <a:off x="323528" y="1059582"/>
            <a:ext cx="8064896" cy="648072"/>
          </a:xfrm>
        </p:spPr>
        <p:txBody>
          <a:bodyPr>
            <a:normAutofit fontScale="90000"/>
          </a:bodyPr>
          <a:lstStyle/>
          <a:p>
            <a:r>
              <a:rPr lang="es-ES" sz="3100" smtClean="0">
                <a:latin typeface="Verdana" panose="020B0604030504040204" pitchFamily="34" charset="0"/>
                <a:ea typeface="Verdana" panose="020B0604030504040204" pitchFamily="34" charset="0"/>
              </a:rPr>
              <a:t/>
            </a:r>
            <a:br>
              <a:rPr lang="es-ES" sz="3100" smtClean="0">
                <a:latin typeface="Verdana" panose="020B0604030504040204" pitchFamily="34" charset="0"/>
                <a:ea typeface="Verdana" panose="020B0604030504040204" pitchFamily="34" charset="0"/>
              </a:rPr>
            </a:br>
            <a:r>
              <a:rPr lang="es-ES" sz="3100" smtClean="0">
                <a:latin typeface="Verdana" panose="020B0604030504040204" pitchFamily="34" charset="0"/>
                <a:ea typeface="Verdana" panose="020B0604030504040204" pitchFamily="34" charset="0"/>
              </a:rPr>
              <a:t> </a:t>
            </a:r>
            <a:r>
              <a:rPr lang="es-ES" sz="2700" smtClean="0">
                <a:latin typeface="Verdana" panose="020B0604030504040204" pitchFamily="34" charset="0"/>
                <a:ea typeface="Verdana" panose="020B0604030504040204" pitchFamily="34" charset="0"/>
              </a:rPr>
              <a:t>ROTACIÓN </a:t>
            </a:r>
            <a:r>
              <a:rPr lang="es-ES" sz="2700" dirty="0" smtClean="0">
                <a:latin typeface="Verdana" panose="020B0604030504040204" pitchFamily="34" charset="0"/>
                <a:ea typeface="Verdana" panose="020B0604030504040204" pitchFamily="34" charset="0"/>
              </a:rPr>
              <a:t>DE LOS RESIDENTES DE NEUMOLOGÍA POR EL SERVICIO DE ANATOMÍA PATOLÓGICA</a:t>
            </a:r>
            <a:br>
              <a:rPr lang="es-ES" sz="2700" dirty="0" smtClean="0">
                <a:latin typeface="Verdana" panose="020B0604030504040204" pitchFamily="34" charset="0"/>
                <a:ea typeface="Verdana" panose="020B0604030504040204" pitchFamily="34" charset="0"/>
              </a:rPr>
            </a:br>
            <a:r>
              <a:rPr lang="es-ES" sz="2700" dirty="0" smtClean="0">
                <a:latin typeface="Verdana" panose="020B0604030504040204" pitchFamily="34" charset="0"/>
                <a:ea typeface="Verdana" panose="020B0604030504040204" pitchFamily="34" charset="0"/>
              </a:rPr>
              <a:t/>
            </a:r>
            <a:br>
              <a:rPr lang="es-ES" sz="2700" dirty="0" smtClean="0">
                <a:latin typeface="Verdana" panose="020B0604030504040204" pitchFamily="34" charset="0"/>
                <a:ea typeface="Verdana" panose="020B0604030504040204" pitchFamily="34" charset="0"/>
              </a:rPr>
            </a:br>
            <a:r>
              <a:rPr lang="es-ES" sz="2000" dirty="0" smtClean="0">
                <a:latin typeface="Arial" panose="020B0604020202020204" pitchFamily="34" charset="0"/>
                <a:ea typeface="Verdana" panose="020B0604030504040204" pitchFamily="34" charset="0"/>
                <a:cs typeface="Arial" panose="020B0604020202020204" pitchFamily="34" charset="0"/>
              </a:rPr>
              <a:t>E. </a:t>
            </a:r>
            <a:r>
              <a:rPr lang="es-ES" sz="2000" dirty="0" smtClean="0">
                <a:latin typeface="Arial" panose="020B0604020202020204" pitchFamily="34" charset="0"/>
                <a:ea typeface="Verdana" panose="020B0604030504040204" pitchFamily="34" charset="0"/>
                <a:cs typeface="Arial" panose="020B0604020202020204" pitchFamily="34" charset="0"/>
              </a:rPr>
              <a:t>Sánchez Álvarez, </a:t>
            </a:r>
            <a:r>
              <a:rPr lang="es-ES" sz="2000" dirty="0" smtClean="0">
                <a:latin typeface="Arial" panose="020B0604020202020204" pitchFamily="34" charset="0"/>
                <a:ea typeface="Verdana" panose="020B0604030504040204" pitchFamily="34" charset="0"/>
                <a:cs typeface="Arial" panose="020B0604020202020204" pitchFamily="34" charset="0"/>
              </a:rPr>
              <a:t>J. López García, A. Aguilar Gálvez, M.C. Fernández Aguirre, J.L. Velasco Garrido</a:t>
            </a:r>
            <a:br>
              <a:rPr lang="es-ES" sz="2000" dirty="0" smtClean="0">
                <a:latin typeface="Arial" panose="020B0604020202020204" pitchFamily="34" charset="0"/>
                <a:ea typeface="Verdana" panose="020B0604030504040204" pitchFamily="34" charset="0"/>
                <a:cs typeface="Arial" panose="020B0604020202020204" pitchFamily="34" charset="0"/>
              </a:rPr>
            </a:br>
            <a:r>
              <a:rPr lang="es-ES" sz="2000" dirty="0" smtClean="0">
                <a:latin typeface="Arial" panose="020B0604020202020204" pitchFamily="34" charset="0"/>
                <a:ea typeface="Verdana" panose="020B0604030504040204" pitchFamily="34" charset="0"/>
                <a:cs typeface="Arial" panose="020B0604020202020204" pitchFamily="34" charset="0"/>
              </a:rPr>
              <a:t>Hospital U. Virgen de la Victoria, Málaga </a:t>
            </a:r>
            <a:r>
              <a:rPr lang="es-ES" dirty="0" smtClean="0">
                <a:latin typeface="Verdana" panose="020B0604030504040204" pitchFamily="34" charset="0"/>
                <a:ea typeface="Verdana" panose="020B0604030504040204" pitchFamily="34" charset="0"/>
              </a:rPr>
              <a:t/>
            </a:r>
            <a:br>
              <a:rPr lang="es-ES" dirty="0" smtClean="0">
                <a:latin typeface="Verdana" panose="020B0604030504040204" pitchFamily="34" charset="0"/>
                <a:ea typeface="Verdana" panose="020B0604030504040204" pitchFamily="34" charset="0"/>
              </a:rPr>
            </a:br>
            <a:endParaRPr lang="es-ES" dirty="0">
              <a:latin typeface="Verdana" panose="020B0604030504040204" pitchFamily="34" charset="0"/>
              <a:ea typeface="Verdana" panose="020B0604030504040204" pitchFamily="34" charset="0"/>
            </a:endParaRPr>
          </a:p>
        </p:txBody>
      </p:sp>
      <p:sp>
        <p:nvSpPr>
          <p:cNvPr id="5" name="4 Marcador de contenido"/>
          <p:cNvSpPr>
            <a:spLocks noGrp="1"/>
          </p:cNvSpPr>
          <p:nvPr>
            <p:ph idx="1"/>
          </p:nvPr>
        </p:nvSpPr>
        <p:spPr>
          <a:xfrm>
            <a:off x="3203848" y="2444156"/>
            <a:ext cx="2232248" cy="504055"/>
          </a:xfrm>
          <a:prstGeom prst="rect">
            <a:avLst/>
          </a:prstGeom>
          <a:solidFill>
            <a:schemeClr val="bg1"/>
          </a:solidFill>
          <a:ln w="19050">
            <a:solidFill>
              <a:schemeClr val="accent3">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normAutofit lnSpcReduction="10000"/>
          </a:bodyPr>
          <a:lstStyle/>
          <a:p>
            <a:pPr marL="0" indent="0">
              <a:buNone/>
            </a:pPr>
            <a:r>
              <a:rPr lang="es-ES" sz="2800" dirty="0" smtClean="0"/>
              <a:t>   </a:t>
            </a:r>
            <a:r>
              <a:rPr lang="es-ES" sz="2000" dirty="0" smtClean="0">
                <a:latin typeface="Verdana" panose="020B0604030504040204" pitchFamily="34" charset="0"/>
                <a:ea typeface="Verdana" panose="020B0604030504040204" pitchFamily="34" charset="0"/>
              </a:rPr>
              <a:t>Introducción</a:t>
            </a:r>
            <a:endParaRPr lang="es-ES" sz="2000" dirty="0">
              <a:latin typeface="Verdana" panose="020B0604030504040204" pitchFamily="34" charset="0"/>
              <a:ea typeface="Verdana" panose="020B0604030504040204" pitchFamily="34" charset="0"/>
            </a:endParaRPr>
          </a:p>
        </p:txBody>
      </p:sp>
      <p:sp>
        <p:nvSpPr>
          <p:cNvPr id="8" name="1 Título"/>
          <p:cNvSpPr txBox="1">
            <a:spLocks/>
          </p:cNvSpPr>
          <p:nvPr/>
        </p:nvSpPr>
        <p:spPr>
          <a:xfrm>
            <a:off x="323528" y="2643758"/>
            <a:ext cx="2880320" cy="1296144"/>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3100" dirty="0" smtClean="0"/>
              <a:t/>
            </a:r>
            <a:br>
              <a:rPr lang="es-ES" sz="3100" dirty="0" smtClean="0"/>
            </a:br>
            <a:r>
              <a:rPr lang="es-ES" dirty="0" smtClean="0"/>
              <a:t/>
            </a:r>
            <a:br>
              <a:rPr lang="es-ES" dirty="0" smtClean="0"/>
            </a:br>
            <a:endParaRPr lang="es-ES" dirty="0"/>
          </a:p>
        </p:txBody>
      </p:sp>
      <p:sp>
        <p:nvSpPr>
          <p:cNvPr id="9" name="8 Rectángulo"/>
          <p:cNvSpPr/>
          <p:nvPr/>
        </p:nvSpPr>
        <p:spPr>
          <a:xfrm>
            <a:off x="5652120" y="2931790"/>
            <a:ext cx="3335560" cy="19442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000" dirty="0" smtClean="0">
                <a:solidFill>
                  <a:schemeClr val="tx1"/>
                </a:solidFill>
                <a:cs typeface="Arial" panose="020B0604020202020204" pitchFamily="34" charset="0"/>
              </a:rPr>
              <a:t> </a:t>
            </a:r>
            <a:r>
              <a:rPr lang="es-ES" sz="1500" dirty="0" smtClean="0">
                <a:solidFill>
                  <a:schemeClr val="tx1"/>
                </a:solidFill>
                <a:latin typeface="Arial" panose="020B0604020202020204" pitchFamily="34" charset="0"/>
                <a:cs typeface="Arial" panose="020B0604020202020204" pitchFamily="34" charset="0"/>
              </a:rPr>
              <a:t>El </a:t>
            </a:r>
            <a:r>
              <a:rPr lang="es-ES" dirty="0">
                <a:solidFill>
                  <a:schemeClr val="tx1"/>
                </a:solidFill>
                <a:latin typeface="Arial" panose="020B0604020202020204" pitchFamily="34" charset="0"/>
                <a:cs typeface="Arial" panose="020B0604020202020204" pitchFamily="34" charset="0"/>
              </a:rPr>
              <a:t>objetivo</a:t>
            </a:r>
            <a:r>
              <a:rPr lang="es-ES" sz="1500" dirty="0">
                <a:solidFill>
                  <a:schemeClr val="tx1"/>
                </a:solidFill>
                <a:latin typeface="Arial" panose="020B0604020202020204" pitchFamily="34" charset="0"/>
                <a:cs typeface="Arial" panose="020B0604020202020204" pitchFamily="34" charset="0"/>
              </a:rPr>
              <a:t> de nuestro trabajo es conocer la rentabilidad de </a:t>
            </a:r>
            <a:endParaRPr lang="es-ES" sz="1500" dirty="0" smtClean="0">
              <a:solidFill>
                <a:schemeClr val="tx1"/>
              </a:solidFill>
              <a:latin typeface="Arial" panose="020B0604020202020204" pitchFamily="34" charset="0"/>
              <a:cs typeface="Arial" panose="020B0604020202020204" pitchFamily="34" charset="0"/>
            </a:endParaRPr>
          </a:p>
          <a:p>
            <a:r>
              <a:rPr lang="es-ES" sz="1500" dirty="0" smtClean="0">
                <a:solidFill>
                  <a:schemeClr val="tx1"/>
                </a:solidFill>
                <a:latin typeface="Arial" panose="020B0604020202020204" pitchFamily="34" charset="0"/>
                <a:cs typeface="Arial" panose="020B0604020202020204" pitchFamily="34" charset="0"/>
              </a:rPr>
              <a:t>la rotación </a:t>
            </a:r>
            <a:r>
              <a:rPr lang="es-ES" sz="1500" dirty="0">
                <a:solidFill>
                  <a:schemeClr val="tx1"/>
                </a:solidFill>
                <a:latin typeface="Arial" panose="020B0604020202020204" pitchFamily="34" charset="0"/>
                <a:cs typeface="Arial" panose="020B0604020202020204" pitchFamily="34" charset="0"/>
              </a:rPr>
              <a:t>por el servicio </a:t>
            </a:r>
            <a:endParaRPr lang="es-ES" sz="1500" dirty="0" smtClean="0">
              <a:solidFill>
                <a:schemeClr val="tx1"/>
              </a:solidFill>
              <a:latin typeface="Arial" panose="020B0604020202020204" pitchFamily="34" charset="0"/>
              <a:cs typeface="Arial" panose="020B0604020202020204" pitchFamily="34" charset="0"/>
            </a:endParaRPr>
          </a:p>
          <a:p>
            <a:r>
              <a:rPr lang="es-ES" sz="1500" dirty="0" smtClean="0">
                <a:solidFill>
                  <a:schemeClr val="tx1"/>
                </a:solidFill>
                <a:latin typeface="Arial" panose="020B0604020202020204" pitchFamily="34" charset="0"/>
                <a:cs typeface="Arial" panose="020B0604020202020204" pitchFamily="34" charset="0"/>
              </a:rPr>
              <a:t>de Anatomía </a:t>
            </a:r>
            <a:r>
              <a:rPr lang="es-ES" sz="1500" dirty="0">
                <a:solidFill>
                  <a:schemeClr val="tx1"/>
                </a:solidFill>
                <a:latin typeface="Arial" panose="020B0604020202020204" pitchFamily="34" charset="0"/>
                <a:cs typeface="Arial" panose="020B0604020202020204" pitchFamily="34" charset="0"/>
              </a:rPr>
              <a:t>Patológica </a:t>
            </a:r>
            <a:r>
              <a:rPr lang="es-ES" sz="1500" dirty="0" smtClean="0">
                <a:solidFill>
                  <a:schemeClr val="tx1"/>
                </a:solidFill>
                <a:latin typeface="Arial" panose="020B0604020202020204" pitchFamily="34" charset="0"/>
                <a:cs typeface="Arial" panose="020B0604020202020204" pitchFamily="34" charset="0"/>
              </a:rPr>
              <a:t>de </a:t>
            </a:r>
            <a:r>
              <a:rPr lang="es-ES" sz="1500" dirty="0">
                <a:solidFill>
                  <a:schemeClr val="tx1"/>
                </a:solidFill>
                <a:latin typeface="Arial" panose="020B0604020202020204" pitchFamily="34" charset="0"/>
                <a:cs typeface="Arial" panose="020B0604020202020204" pitchFamily="34" charset="0"/>
              </a:rPr>
              <a:t>los residentes de Neumología </a:t>
            </a:r>
          </a:p>
        </p:txBody>
      </p:sp>
    </p:spTree>
    <p:extLst>
      <p:ext uri="{BB962C8B-B14F-4D97-AF65-F5344CB8AC3E}">
        <p14:creationId xmlns:p14="http://schemas.microsoft.com/office/powerpoint/2010/main" val="33206086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179512" y="843558"/>
            <a:ext cx="3312368" cy="21602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solidFill>
                  <a:schemeClr val="tx1"/>
                </a:solidFill>
                <a:latin typeface="Arial" panose="020B0604020202020204" pitchFamily="34" charset="0"/>
                <a:cs typeface="Arial" panose="020B0604020202020204" pitchFamily="34" charset="0"/>
              </a:rPr>
              <a:t>Estudio retrospectivo </a:t>
            </a:r>
            <a:r>
              <a:rPr lang="es-ES" sz="1400" dirty="0">
                <a:solidFill>
                  <a:schemeClr val="tx1"/>
                </a:solidFill>
                <a:latin typeface="Arial" panose="020B0604020202020204" pitchFamily="34" charset="0"/>
                <a:cs typeface="Arial" panose="020B0604020202020204" pitchFamily="34" charset="0"/>
              </a:rPr>
              <a:t>de los resultados de las muestras citológicas revisadas por un residente de neumología tras </a:t>
            </a:r>
            <a:r>
              <a:rPr lang="es-ES" sz="1400" dirty="0" smtClean="0">
                <a:solidFill>
                  <a:schemeClr val="tx1"/>
                </a:solidFill>
                <a:latin typeface="Arial" panose="020B0604020202020204" pitchFamily="34" charset="0"/>
                <a:cs typeface="Arial" panose="020B0604020202020204" pitchFamily="34" charset="0"/>
              </a:rPr>
              <a:t> </a:t>
            </a:r>
            <a:r>
              <a:rPr lang="es-ES" sz="1400" dirty="0">
                <a:solidFill>
                  <a:schemeClr val="tx1"/>
                </a:solidFill>
                <a:latin typeface="Arial" panose="020B0604020202020204" pitchFamily="34" charset="0"/>
                <a:cs typeface="Arial" panose="020B0604020202020204" pitchFamily="34" charset="0"/>
              </a:rPr>
              <a:t>rotación en Anatomía Patológica y su comparación con el diagnóstico final de un patólogo especialista de nuestro hospital </a:t>
            </a:r>
            <a:r>
              <a:rPr lang="es-ES" sz="1400" dirty="0" smtClean="0">
                <a:solidFill>
                  <a:schemeClr val="tx1"/>
                </a:solidFill>
                <a:latin typeface="Arial" panose="020B0604020202020204" pitchFamily="34" charset="0"/>
                <a:cs typeface="Arial" panose="020B0604020202020204" pitchFamily="34" charset="0"/>
              </a:rPr>
              <a:t>entre </a:t>
            </a:r>
            <a:r>
              <a:rPr lang="es-ES" sz="1400" dirty="0">
                <a:solidFill>
                  <a:schemeClr val="tx1"/>
                </a:solidFill>
                <a:latin typeface="Arial" panose="020B0604020202020204" pitchFamily="34" charset="0"/>
                <a:cs typeface="Arial" panose="020B0604020202020204" pitchFamily="34" charset="0"/>
              </a:rPr>
              <a:t>diciembre de 2020 y marzo de 2021. </a:t>
            </a:r>
          </a:p>
        </p:txBody>
      </p:sp>
      <p:sp>
        <p:nvSpPr>
          <p:cNvPr id="9" name="4 Marcador de contenido"/>
          <p:cNvSpPr>
            <a:spLocks noGrp="1"/>
          </p:cNvSpPr>
          <p:nvPr>
            <p:ph idx="1"/>
          </p:nvPr>
        </p:nvSpPr>
        <p:spPr>
          <a:xfrm>
            <a:off x="251520" y="105475"/>
            <a:ext cx="3168352" cy="684076"/>
          </a:xfrm>
          <a:prstGeom prst="rect">
            <a:avLst/>
          </a:prstGeom>
          <a:solidFill>
            <a:schemeClr val="bg1"/>
          </a:solidFill>
          <a:ln w="19050">
            <a:solidFill>
              <a:schemeClr val="accent3">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indent="0">
              <a:buNone/>
            </a:pPr>
            <a:r>
              <a:rPr lang="es-ES" sz="2800" dirty="0" smtClean="0"/>
              <a:t>   </a:t>
            </a:r>
            <a:r>
              <a:rPr lang="es-ES" sz="2000" dirty="0" smtClean="0">
                <a:latin typeface="Verdana" panose="020B0604030504040204" pitchFamily="34" charset="0"/>
                <a:ea typeface="Verdana" panose="020B0604030504040204" pitchFamily="34" charset="0"/>
              </a:rPr>
              <a:t>Material y métodos</a:t>
            </a:r>
            <a:endParaRPr lang="es-ES" sz="2000" dirty="0">
              <a:latin typeface="Verdana" panose="020B0604030504040204" pitchFamily="34" charset="0"/>
              <a:ea typeface="Verdana" panose="020B0604030504040204" pitchFamily="34" charset="0"/>
            </a:endParaRPr>
          </a:p>
        </p:txBody>
      </p:sp>
      <p:sp>
        <p:nvSpPr>
          <p:cNvPr id="10" name="4 Marcador de contenido"/>
          <p:cNvSpPr txBox="1">
            <a:spLocks/>
          </p:cNvSpPr>
          <p:nvPr/>
        </p:nvSpPr>
        <p:spPr>
          <a:xfrm>
            <a:off x="4427984" y="123478"/>
            <a:ext cx="2088232" cy="504055"/>
          </a:xfrm>
          <a:prstGeom prst="rect">
            <a:avLst/>
          </a:prstGeom>
          <a:solidFill>
            <a:schemeClr val="bg1"/>
          </a:solidFill>
          <a:ln w="19050" cap="flat" cmpd="sng" algn="ctr">
            <a:solidFill>
              <a:schemeClr val="accent3">
                <a:lumMod val="60000"/>
                <a:lumOff val="40000"/>
              </a:schemeClr>
            </a:solidFill>
            <a:prstDash val="soli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Font typeface="Arial" pitchFamily="34" charset="0"/>
              <a:buNone/>
            </a:pPr>
            <a:r>
              <a:rPr lang="es-ES" sz="2800" dirty="0">
                <a:latin typeface="Verdana" panose="020B0604030504040204" pitchFamily="34" charset="0"/>
                <a:ea typeface="Verdana" panose="020B0604030504040204" pitchFamily="34" charset="0"/>
              </a:rPr>
              <a:t> </a:t>
            </a:r>
            <a:r>
              <a:rPr lang="es-ES" sz="2800" dirty="0" smtClean="0">
                <a:latin typeface="Verdana" panose="020B0604030504040204" pitchFamily="34" charset="0"/>
                <a:ea typeface="Verdana" panose="020B0604030504040204" pitchFamily="34" charset="0"/>
              </a:rPr>
              <a:t> </a:t>
            </a:r>
            <a:r>
              <a:rPr lang="es-ES" sz="2000" dirty="0" smtClean="0">
                <a:latin typeface="Verdana" panose="020B0604030504040204" pitchFamily="34" charset="0"/>
                <a:ea typeface="Verdana" panose="020B0604030504040204" pitchFamily="34" charset="0"/>
              </a:rPr>
              <a:t>Resultados</a:t>
            </a:r>
            <a:endParaRPr lang="es-ES" sz="2000" dirty="0">
              <a:latin typeface="Verdana" panose="020B0604030504040204" pitchFamily="34" charset="0"/>
              <a:ea typeface="Verdana" panose="020B0604030504040204" pitchFamily="34" charset="0"/>
            </a:endParaRPr>
          </a:p>
        </p:txBody>
      </p:sp>
      <p:sp>
        <p:nvSpPr>
          <p:cNvPr id="11" name="10 Rectángulo"/>
          <p:cNvSpPr/>
          <p:nvPr/>
        </p:nvSpPr>
        <p:spPr>
          <a:xfrm>
            <a:off x="3923928" y="698078"/>
            <a:ext cx="3591805" cy="29537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sz="1600" dirty="0" smtClean="0">
              <a:solidFill>
                <a:schemeClr val="tx1"/>
              </a:solidFill>
            </a:endParaRPr>
          </a:p>
          <a:p>
            <a:endParaRPr lang="es-ES" sz="1500" dirty="0" smtClean="0">
              <a:solidFill>
                <a:schemeClr val="tx1"/>
              </a:solidFill>
            </a:endParaRPr>
          </a:p>
          <a:p>
            <a:r>
              <a:rPr lang="es-ES" sz="1400" dirty="0" smtClean="0">
                <a:solidFill>
                  <a:schemeClr val="tx1"/>
                </a:solidFill>
                <a:latin typeface="Arial" panose="020B0604020202020204" pitchFamily="34" charset="0"/>
                <a:cs typeface="Arial" panose="020B0604020202020204" pitchFamily="34" charset="0"/>
              </a:rPr>
              <a:t>Se </a:t>
            </a:r>
            <a:r>
              <a:rPr lang="es-ES" sz="1400" dirty="0">
                <a:solidFill>
                  <a:schemeClr val="tx1"/>
                </a:solidFill>
                <a:latin typeface="Arial" panose="020B0604020202020204" pitchFamily="34" charset="0"/>
                <a:cs typeface="Arial" panose="020B0604020202020204" pitchFamily="34" charset="0"/>
              </a:rPr>
              <a:t>incluyeron 37 resultados </a:t>
            </a:r>
            <a:endParaRPr lang="es-ES" sz="1400" dirty="0" smtClean="0">
              <a:solidFill>
                <a:schemeClr val="tx1"/>
              </a:solidFill>
              <a:latin typeface="Arial" panose="020B0604020202020204" pitchFamily="34" charset="0"/>
              <a:cs typeface="Arial" panose="020B0604020202020204" pitchFamily="34" charset="0"/>
            </a:endParaRPr>
          </a:p>
          <a:p>
            <a:r>
              <a:rPr lang="es-ES" sz="1400" dirty="0" smtClean="0">
                <a:solidFill>
                  <a:schemeClr val="tx1"/>
                </a:solidFill>
                <a:latin typeface="Arial" panose="020B0604020202020204" pitchFamily="34" charset="0"/>
                <a:cs typeface="Arial" panose="020B0604020202020204" pitchFamily="34" charset="0"/>
              </a:rPr>
              <a:t>con </a:t>
            </a:r>
            <a:r>
              <a:rPr lang="es-ES" sz="1400" dirty="0">
                <a:solidFill>
                  <a:schemeClr val="tx1"/>
                </a:solidFill>
                <a:latin typeface="Arial" panose="020B0604020202020204" pitchFamily="34" charset="0"/>
                <a:cs typeface="Arial" panose="020B0604020202020204" pitchFamily="34" charset="0"/>
              </a:rPr>
              <a:t>sospecha de neoplasia </a:t>
            </a:r>
            <a:r>
              <a:rPr lang="es-ES" sz="1400" dirty="0" smtClean="0">
                <a:solidFill>
                  <a:schemeClr val="tx1"/>
                </a:solidFill>
                <a:latin typeface="Arial" panose="020B0604020202020204" pitchFamily="34" charset="0"/>
                <a:cs typeface="Arial" panose="020B0604020202020204" pitchFamily="34" charset="0"/>
              </a:rPr>
              <a:t>pulmonar</a:t>
            </a:r>
          </a:p>
          <a:p>
            <a:endParaRPr lang="es-ES" sz="1400" dirty="0" smtClean="0">
              <a:solidFill>
                <a:schemeClr val="tx1"/>
              </a:solidFill>
              <a:latin typeface="Arial" panose="020B0604020202020204" pitchFamily="34" charset="0"/>
              <a:cs typeface="Arial" panose="020B0604020202020204" pitchFamily="34" charset="0"/>
            </a:endParaRPr>
          </a:p>
          <a:p>
            <a:r>
              <a:rPr lang="es-ES" sz="1400" dirty="0" smtClean="0">
                <a:solidFill>
                  <a:schemeClr val="tx1"/>
                </a:solidFill>
                <a:latin typeface="Arial" panose="020B0604020202020204" pitchFamily="34" charset="0"/>
                <a:cs typeface="Arial" panose="020B0604020202020204" pitchFamily="34" charset="0"/>
              </a:rPr>
              <a:t>- 54</a:t>
            </a:r>
            <a:r>
              <a:rPr lang="es-ES" sz="1400" dirty="0">
                <a:solidFill>
                  <a:schemeClr val="tx1"/>
                </a:solidFill>
                <a:latin typeface="Arial" panose="020B0604020202020204" pitchFamily="34" charset="0"/>
                <a:cs typeface="Arial" panose="020B0604020202020204" pitchFamily="34" charset="0"/>
              </a:rPr>
              <a:t>% (20) fue dada como positiva para células malignas por el residente de Neumología. El 46% (17), como negativa para malignidad. </a:t>
            </a:r>
            <a:endParaRPr lang="es-ES" sz="1400" dirty="0" smtClean="0">
              <a:solidFill>
                <a:schemeClr val="tx1"/>
              </a:solidFill>
              <a:latin typeface="Arial" panose="020B0604020202020204" pitchFamily="34" charset="0"/>
              <a:cs typeface="Arial" panose="020B0604020202020204" pitchFamily="34" charset="0"/>
            </a:endParaRPr>
          </a:p>
          <a:p>
            <a:pPr marL="285750" indent="-285750">
              <a:buFontTx/>
              <a:buChar char="-"/>
            </a:pPr>
            <a:endParaRPr lang="es-ES" sz="1400" dirty="0">
              <a:solidFill>
                <a:schemeClr val="tx1"/>
              </a:solidFill>
              <a:latin typeface="Arial" panose="020B0604020202020204" pitchFamily="34" charset="0"/>
              <a:cs typeface="Arial" panose="020B0604020202020204" pitchFamily="34" charset="0"/>
            </a:endParaRPr>
          </a:p>
          <a:p>
            <a:r>
              <a:rPr lang="es-ES" sz="1400" dirty="0" smtClean="0">
                <a:solidFill>
                  <a:schemeClr val="tx1"/>
                </a:solidFill>
                <a:latin typeface="Arial" panose="020B0604020202020204" pitchFamily="34" charset="0"/>
                <a:cs typeface="Arial" panose="020B0604020202020204" pitchFamily="34" charset="0"/>
              </a:rPr>
              <a:t>- Un </a:t>
            </a:r>
            <a:r>
              <a:rPr lang="es-ES" sz="1400" dirty="0">
                <a:solidFill>
                  <a:schemeClr val="tx1"/>
                </a:solidFill>
                <a:latin typeface="Arial" panose="020B0604020202020204" pitchFamily="34" charset="0"/>
                <a:cs typeface="Arial" panose="020B0604020202020204" pitchFamily="34" charset="0"/>
              </a:rPr>
              <a:t>46% (17) de las muestras fue diagnosticado de neoplasia pulmonar por el patólogo responsable. </a:t>
            </a:r>
            <a:endParaRPr lang="es-ES" sz="1400" dirty="0" smtClean="0">
              <a:solidFill>
                <a:schemeClr val="tx1"/>
              </a:solidFill>
              <a:latin typeface="Arial" panose="020B0604020202020204" pitchFamily="34" charset="0"/>
              <a:cs typeface="Arial" panose="020B0604020202020204" pitchFamily="34" charset="0"/>
            </a:endParaRPr>
          </a:p>
          <a:p>
            <a:r>
              <a:rPr lang="es-ES" sz="1400" dirty="0" smtClean="0">
                <a:solidFill>
                  <a:schemeClr val="tx1"/>
                </a:solidFill>
                <a:latin typeface="Arial" panose="020B0604020202020204" pitchFamily="34" charset="0"/>
                <a:cs typeface="Arial" panose="020B0604020202020204" pitchFamily="34" charset="0"/>
              </a:rPr>
              <a:t>Siendo </a:t>
            </a:r>
            <a:r>
              <a:rPr lang="es-ES" sz="1400" dirty="0">
                <a:solidFill>
                  <a:schemeClr val="tx1"/>
                </a:solidFill>
                <a:latin typeface="Arial" panose="020B0604020202020204" pitchFamily="34" charset="0"/>
                <a:cs typeface="Arial" panose="020B0604020202020204" pitchFamily="34" charset="0"/>
              </a:rPr>
              <a:t>el 54% restante (20) negativas. </a:t>
            </a:r>
          </a:p>
          <a:p>
            <a:pPr marL="285750" indent="-285750">
              <a:buFontTx/>
              <a:buChar char="-"/>
            </a:pPr>
            <a:endParaRPr lang="es-ES" sz="1600" dirty="0">
              <a:solidFill>
                <a:schemeClr val="tx1"/>
              </a:solidFill>
            </a:endParaRPr>
          </a:p>
          <a:p>
            <a:endParaRPr lang="es-ES" sz="1600" dirty="0">
              <a:solidFill>
                <a:schemeClr val="tx1"/>
              </a:solidFill>
              <a:latin typeface="Arial" panose="020B0604020202020204" pitchFamily="34" charset="0"/>
              <a:cs typeface="Arial" panose="020B0604020202020204" pitchFamily="34" charset="0"/>
            </a:endParaRPr>
          </a:p>
        </p:txBody>
      </p:sp>
      <p:sp>
        <p:nvSpPr>
          <p:cNvPr id="12" name="4 Marcador de contenido"/>
          <p:cNvSpPr txBox="1">
            <a:spLocks/>
          </p:cNvSpPr>
          <p:nvPr/>
        </p:nvSpPr>
        <p:spPr>
          <a:xfrm>
            <a:off x="539552" y="3157713"/>
            <a:ext cx="2232248" cy="504055"/>
          </a:xfrm>
          <a:prstGeom prst="rect">
            <a:avLst/>
          </a:prstGeom>
          <a:solidFill>
            <a:schemeClr val="bg1"/>
          </a:solidFill>
          <a:ln w="19050" cap="flat" cmpd="sng" algn="ctr">
            <a:solidFill>
              <a:schemeClr val="accent3">
                <a:lumMod val="60000"/>
                <a:lumOff val="40000"/>
              </a:schemeClr>
            </a:solidFill>
            <a:prstDash val="soli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Font typeface="Arial" pitchFamily="34" charset="0"/>
              <a:buNone/>
            </a:pPr>
            <a:r>
              <a:rPr lang="es-ES" sz="2800" dirty="0" smtClean="0"/>
              <a:t>   </a:t>
            </a:r>
            <a:r>
              <a:rPr lang="es-ES" sz="2000" dirty="0" smtClean="0">
                <a:latin typeface="Verdana" panose="020B0604030504040204" pitchFamily="34" charset="0"/>
                <a:ea typeface="Verdana" panose="020B0604030504040204" pitchFamily="34" charset="0"/>
              </a:rPr>
              <a:t>Conclusiones</a:t>
            </a:r>
            <a:endParaRPr lang="es-ES" sz="2000" dirty="0">
              <a:latin typeface="Verdana" panose="020B0604030504040204" pitchFamily="34" charset="0"/>
              <a:ea typeface="Verdana" panose="020B0604030504040204" pitchFamily="34" charset="0"/>
            </a:endParaRPr>
          </a:p>
        </p:txBody>
      </p:sp>
      <p:sp>
        <p:nvSpPr>
          <p:cNvPr id="13" name="12 Rectángulo"/>
          <p:cNvSpPr/>
          <p:nvPr/>
        </p:nvSpPr>
        <p:spPr>
          <a:xfrm>
            <a:off x="827584" y="3723877"/>
            <a:ext cx="7776864" cy="12450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sz="2000" dirty="0">
              <a:solidFill>
                <a:schemeClr val="tx1"/>
              </a:solidFill>
              <a:cs typeface="Arial" panose="020B0604020202020204" pitchFamily="34" charset="0"/>
            </a:endParaRPr>
          </a:p>
          <a:p>
            <a:pPr marL="285750" indent="-285750">
              <a:buFontTx/>
              <a:buChar char="-"/>
            </a:pPr>
            <a:r>
              <a:rPr lang="es-ES" sz="1400" dirty="0" smtClean="0">
                <a:solidFill>
                  <a:schemeClr val="tx1"/>
                </a:solidFill>
                <a:latin typeface="Arial" panose="020B0604020202020204" pitchFamily="34" charset="0"/>
                <a:cs typeface="Arial" panose="020B0604020202020204" pitchFamily="34" charset="0"/>
              </a:rPr>
              <a:t>El </a:t>
            </a:r>
            <a:r>
              <a:rPr lang="es-ES" sz="1400" dirty="0">
                <a:solidFill>
                  <a:schemeClr val="tx1"/>
                </a:solidFill>
                <a:latin typeface="Arial" panose="020B0604020202020204" pitchFamily="34" charset="0"/>
                <a:cs typeface="Arial" panose="020B0604020202020204" pitchFamily="34" charset="0"/>
              </a:rPr>
              <a:t>residente </a:t>
            </a:r>
            <a:r>
              <a:rPr lang="es-ES" sz="1400" dirty="0" smtClean="0">
                <a:solidFill>
                  <a:schemeClr val="tx1"/>
                </a:solidFill>
                <a:latin typeface="Arial" panose="020B0604020202020204" pitchFamily="34" charset="0"/>
                <a:cs typeface="Arial" panose="020B0604020202020204" pitchFamily="34" charset="0"/>
              </a:rPr>
              <a:t>coincidió </a:t>
            </a:r>
            <a:r>
              <a:rPr lang="es-ES" sz="1400" dirty="0">
                <a:solidFill>
                  <a:schemeClr val="tx1"/>
                </a:solidFill>
                <a:latin typeface="Arial" panose="020B0604020202020204" pitchFamily="34" charset="0"/>
                <a:cs typeface="Arial" panose="020B0604020202020204" pitchFamily="34" charset="0"/>
              </a:rPr>
              <a:t>en el diagnóstico citológico con el adjunto especialista en Anatomía Patológica en la mayor parte de los casos. </a:t>
            </a:r>
          </a:p>
          <a:p>
            <a:r>
              <a:rPr lang="es-ES" sz="1400" dirty="0" smtClean="0">
                <a:solidFill>
                  <a:schemeClr val="tx1"/>
                </a:solidFill>
                <a:latin typeface="Arial" panose="020B0604020202020204" pitchFamily="34" charset="0"/>
                <a:cs typeface="Arial" panose="020B0604020202020204" pitchFamily="34" charset="0"/>
              </a:rPr>
              <a:t>-    La </a:t>
            </a:r>
            <a:r>
              <a:rPr lang="es-ES" sz="1400" dirty="0">
                <a:solidFill>
                  <a:schemeClr val="tx1"/>
                </a:solidFill>
                <a:latin typeface="Arial" panose="020B0604020202020204" pitchFamily="34" charset="0"/>
                <a:cs typeface="Arial" panose="020B0604020202020204" pitchFamily="34" charset="0"/>
              </a:rPr>
              <a:t>rotación por el servicio de anatomía patológica para el residente de neumología es </a:t>
            </a:r>
            <a:r>
              <a:rPr lang="es-ES" sz="1400" dirty="0" smtClean="0">
                <a:solidFill>
                  <a:schemeClr val="tx1"/>
                </a:solidFill>
                <a:latin typeface="Arial" panose="020B0604020202020204" pitchFamily="34" charset="0"/>
                <a:cs typeface="Arial" panose="020B0604020202020204" pitchFamily="34" charset="0"/>
              </a:rPr>
              <a:t>   rentable </a:t>
            </a:r>
            <a:r>
              <a:rPr lang="es-ES" sz="1400" dirty="0">
                <a:solidFill>
                  <a:schemeClr val="tx1"/>
                </a:solidFill>
                <a:latin typeface="Arial" panose="020B0604020202020204" pitchFamily="34" charset="0"/>
                <a:cs typeface="Arial" panose="020B0604020202020204" pitchFamily="34" charset="0"/>
              </a:rPr>
              <a:t>ya que realiza una aproximación muy cercana a los diagnósticos realizados por el </a:t>
            </a:r>
            <a:r>
              <a:rPr lang="es-ES" sz="1400" dirty="0" err="1">
                <a:solidFill>
                  <a:schemeClr val="tx1"/>
                </a:solidFill>
                <a:latin typeface="Arial" panose="020B0604020202020204" pitchFamily="34" charset="0"/>
                <a:cs typeface="Arial" panose="020B0604020202020204" pitchFamily="34" charset="0"/>
              </a:rPr>
              <a:t>anatomopatólogo</a:t>
            </a:r>
            <a:r>
              <a:rPr lang="es-ES" sz="1400" dirty="0">
                <a:solidFill>
                  <a:schemeClr val="tx1"/>
                </a:solidFill>
                <a:latin typeface="Arial" panose="020B0604020202020204" pitchFamily="34" charset="0"/>
                <a:cs typeface="Arial" panose="020B0604020202020204" pitchFamily="34" charset="0"/>
              </a:rPr>
              <a:t>. </a:t>
            </a:r>
          </a:p>
          <a:p>
            <a:endParaRPr lang="es-ES" dirty="0">
              <a:solidFill>
                <a:schemeClr val="tx1"/>
              </a:solidFill>
              <a:latin typeface="Arial" panose="020B0604020202020204" pitchFamily="34" charset="0"/>
              <a:cs typeface="Arial" panose="020B0604020202020204" pitchFamily="34" charset="0"/>
            </a:endParaRPr>
          </a:p>
        </p:txBody>
      </p:sp>
      <p:sp>
        <p:nvSpPr>
          <p:cNvPr id="14" name="13 Rectángulo"/>
          <p:cNvSpPr/>
          <p:nvPr/>
        </p:nvSpPr>
        <p:spPr>
          <a:xfrm>
            <a:off x="6876256" y="123478"/>
            <a:ext cx="2232273" cy="9361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sz="1600" dirty="0" smtClean="0">
              <a:solidFill>
                <a:schemeClr val="tx1"/>
              </a:solidFill>
            </a:endParaRPr>
          </a:p>
          <a:p>
            <a:r>
              <a:rPr lang="es-ES" sz="1400" dirty="0" smtClean="0">
                <a:solidFill>
                  <a:schemeClr val="tx1"/>
                </a:solidFill>
                <a:latin typeface="Arial" panose="020B0604020202020204" pitchFamily="34" charset="0"/>
                <a:cs typeface="Arial" panose="020B0604020202020204" pitchFamily="34" charset="0"/>
              </a:rPr>
              <a:t>El residente </a:t>
            </a:r>
            <a:r>
              <a:rPr lang="es-ES" sz="1400" dirty="0">
                <a:solidFill>
                  <a:schemeClr val="tx1"/>
                </a:solidFill>
                <a:latin typeface="Arial" panose="020B0604020202020204" pitchFamily="34" charset="0"/>
                <a:cs typeface="Arial" panose="020B0604020202020204" pitchFamily="34" charset="0"/>
              </a:rPr>
              <a:t>erró </a:t>
            </a:r>
            <a:r>
              <a:rPr lang="es-ES" sz="1400" dirty="0" smtClean="0">
                <a:solidFill>
                  <a:schemeClr val="tx1"/>
                </a:solidFill>
                <a:latin typeface="Arial" panose="020B0604020202020204" pitchFamily="34" charset="0"/>
                <a:cs typeface="Arial" panose="020B0604020202020204" pitchFamily="34" charset="0"/>
              </a:rPr>
              <a:t>en </a:t>
            </a:r>
            <a:r>
              <a:rPr lang="es-ES" sz="1400" dirty="0">
                <a:solidFill>
                  <a:schemeClr val="tx1"/>
                </a:solidFill>
                <a:latin typeface="Arial" panose="020B0604020202020204" pitchFamily="34" charset="0"/>
                <a:cs typeface="Arial" panose="020B0604020202020204" pitchFamily="34" charset="0"/>
              </a:rPr>
              <a:t>el 8.10% (3) de </a:t>
            </a:r>
            <a:r>
              <a:rPr lang="es-ES" sz="1400" dirty="0" smtClean="0">
                <a:solidFill>
                  <a:schemeClr val="tx1"/>
                </a:solidFill>
                <a:latin typeface="Arial" panose="020B0604020202020204" pitchFamily="34" charset="0"/>
                <a:cs typeface="Arial" panose="020B0604020202020204" pitchFamily="34" charset="0"/>
              </a:rPr>
              <a:t>los </a:t>
            </a:r>
            <a:r>
              <a:rPr lang="es-ES" sz="1400" dirty="0">
                <a:solidFill>
                  <a:schemeClr val="tx1"/>
                </a:solidFill>
                <a:latin typeface="Arial" panose="020B0604020202020204" pitchFamily="34" charset="0"/>
                <a:cs typeface="Arial" panose="020B0604020202020204" pitchFamily="34" charset="0"/>
              </a:rPr>
              <a:t>casos </a:t>
            </a:r>
            <a:r>
              <a:rPr lang="es-ES" sz="1400" dirty="0" smtClean="0">
                <a:solidFill>
                  <a:schemeClr val="tx1"/>
                </a:solidFill>
                <a:latin typeface="Arial" panose="020B0604020202020204" pitchFamily="34" charset="0"/>
                <a:cs typeface="Arial" panose="020B0604020202020204" pitchFamily="34" charset="0"/>
              </a:rPr>
              <a:t>revisados</a:t>
            </a:r>
            <a:r>
              <a:rPr lang="es-ES" sz="1400" dirty="0">
                <a:solidFill>
                  <a:schemeClr val="tx1"/>
                </a:solidFill>
                <a:latin typeface="Arial" panose="020B0604020202020204" pitchFamily="34" charset="0"/>
                <a:cs typeface="Arial" panose="020B0604020202020204" pitchFamily="34" charset="0"/>
              </a:rPr>
              <a:t> </a:t>
            </a:r>
            <a:r>
              <a:rPr lang="es-ES" sz="1400" dirty="0" smtClean="0">
                <a:solidFill>
                  <a:schemeClr val="tx1"/>
                </a:solidFill>
                <a:latin typeface="Arial" panose="020B0604020202020204" pitchFamily="34" charset="0"/>
                <a:cs typeface="Arial" panose="020B0604020202020204" pitchFamily="34" charset="0"/>
              </a:rPr>
              <a:t>(p </a:t>
            </a:r>
            <a:r>
              <a:rPr lang="es-ES" sz="1400" dirty="0">
                <a:solidFill>
                  <a:schemeClr val="tx1"/>
                </a:solidFill>
                <a:latin typeface="Arial" panose="020B0604020202020204" pitchFamily="34" charset="0"/>
                <a:cs typeface="Arial" panose="020B0604020202020204" pitchFamily="34" charset="0"/>
              </a:rPr>
              <a:t>0.2). </a:t>
            </a:r>
          </a:p>
          <a:p>
            <a:endParaRPr lang="es-ES"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935188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254</Words>
  <Application>Microsoft Office PowerPoint</Application>
  <PresentationFormat>Presentación en pantalla (16:9)</PresentationFormat>
  <Paragraphs>25</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  ROTACIÓN DE LOS RESIDENTES DE NEUMOLOGÍA POR EL SERVICIO DE ANATOMÍA PATOLÓGICA  E. Sánchez Álvarez, J. López García, A. Aguilar Gálvez, M.C. Fernández Aguirre, J.L. Velasco Garrido Hospital U. Virgen de la Victoria, Málaga  </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SONY</cp:lastModifiedBy>
  <cp:revision>9</cp:revision>
  <dcterms:created xsi:type="dcterms:W3CDTF">2021-06-21T11:13:42Z</dcterms:created>
  <dcterms:modified xsi:type="dcterms:W3CDTF">2021-08-24T18:05:22Z</dcterms:modified>
</cp:coreProperties>
</file>