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67544" y="183154"/>
            <a:ext cx="8136904" cy="195654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07504" y="339502"/>
            <a:ext cx="8568952" cy="1656184"/>
          </a:xfrm>
        </p:spPr>
        <p:txBody>
          <a:bodyPr>
            <a:normAutofit fontScale="90000"/>
          </a:bodyPr>
          <a:lstStyle/>
          <a:p>
            <a: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DESHABITUACIÓN </a:t>
            </a:r>
            <a:r>
              <a:rPr lang="es-ES" sz="3000" dirty="0">
                <a:latin typeface="Verdana" panose="020B0604030504040204" pitchFamily="34" charset="0"/>
                <a:ea typeface="Verdana" panose="020B0604030504040204" pitchFamily="34" charset="0"/>
              </a:rPr>
              <a:t>TABÁQUICA CON </a:t>
            </a:r>
            <a: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VARENICLINA</a:t>
            </a:r>
            <a:b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30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Sánchez Álvarez, B. Gómez Rodríguez, J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López García, 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E. Cabrera César, J.L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Velasco </a:t>
            </a: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Garrido</a:t>
            </a:r>
            <a:b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s-ES" sz="1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U. Virgen de la Victoria, Málaga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4 Marcador de contenido"/>
          <p:cNvSpPr>
            <a:spLocks noGrp="1"/>
          </p:cNvSpPr>
          <p:nvPr>
            <p:ph idx="1"/>
          </p:nvPr>
        </p:nvSpPr>
        <p:spPr>
          <a:xfrm>
            <a:off x="755576" y="2361651"/>
            <a:ext cx="2232248" cy="50405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lnSpcReduction="10000"/>
          </a:bodyPr>
          <a:lstStyle/>
          <a:p>
            <a:pPr marL="0" indent="0">
              <a:buNone/>
            </a:pPr>
            <a:r>
              <a:rPr lang="es-ES" sz="2800" dirty="0" smtClean="0"/>
              <a:t>   </a:t>
            </a:r>
            <a:r>
              <a:rPr lang="es-ES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Introducción</a:t>
            </a:r>
            <a:endParaRPr lang="es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3 Marcador de contenido"/>
          <p:cNvSpPr txBox="1">
            <a:spLocks/>
          </p:cNvSpPr>
          <p:nvPr/>
        </p:nvSpPr>
        <p:spPr>
          <a:xfrm>
            <a:off x="755576" y="3072617"/>
            <a:ext cx="3240360" cy="1800200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Actualmente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disponemos de varios fármacos </a:t>
            </a: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para el abordaje del paciente que se inicia en la cesión tabáquica: </a:t>
            </a:r>
          </a:p>
          <a:p>
            <a:pPr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terapia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sustitutiva con </a:t>
            </a: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nicotina</a:t>
            </a:r>
          </a:p>
          <a:p>
            <a:pPr>
              <a:buFontTx/>
              <a:buChar char="-"/>
            </a:pPr>
            <a:r>
              <a:rPr lang="es-ES" sz="1200" dirty="0" err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bupropión</a:t>
            </a: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es-ES" sz="1200" dirty="0" err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vareniclina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primer fármaco desarrollado específicamente para el tratamiento de la dependencia </a:t>
            </a:r>
            <a:r>
              <a:rPr lang="es-ES" sz="12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tabáquica</a:t>
            </a:r>
            <a:endParaRPr lang="es-ES" sz="12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3 Marcador de contenido"/>
          <p:cNvSpPr txBox="1">
            <a:spLocks/>
          </p:cNvSpPr>
          <p:nvPr/>
        </p:nvSpPr>
        <p:spPr>
          <a:xfrm>
            <a:off x="3131840" y="2283718"/>
            <a:ext cx="5184576" cy="576064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tabaquismo se considera la causa aislada más importante de morbimortalidad prematura prevenible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3 Marcador de contenido"/>
          <p:cNvSpPr txBox="1">
            <a:spLocks/>
          </p:cNvSpPr>
          <p:nvPr/>
        </p:nvSpPr>
        <p:spPr>
          <a:xfrm>
            <a:off x="3994139" y="3082375"/>
            <a:ext cx="2738101" cy="1809959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Desde el 1 de mayo de 2020, con el inicio de la financiación de </a:t>
            </a:r>
            <a:r>
              <a:rPr lang="es-ES" sz="12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vareniclina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como medida de disminución del consumo tabáquico en la población española, son muchos los pacientes que acuden a las consultas de deshabituación tabáquica solicitando dicho fármaco para el cese del hábito  tabáquico.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6851848" y="3034145"/>
            <a:ext cx="2184648" cy="205150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nuestro trabajo es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comparar la tasa de éxito en la cesión tabáquica en pacientes en tratamiento con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vareniclina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respecto a otras terapias farmacológicas durante el año 2020.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34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50590" y="1059583"/>
            <a:ext cx="3341290" cy="11521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>
              <a:buNone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retrospectivo, aleatorizado, de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los pacientes que han acudido a consultas de deshabituación tabáquica del H. U. Virgen de la Victoria en Málaga durante el año 2020.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90" y="195486"/>
            <a:ext cx="2981250" cy="66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4 Marcador de contenido"/>
          <p:cNvSpPr txBox="1">
            <a:spLocks/>
          </p:cNvSpPr>
          <p:nvPr/>
        </p:nvSpPr>
        <p:spPr>
          <a:xfrm>
            <a:off x="5986166" y="195486"/>
            <a:ext cx="2088232" cy="457249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Resultados</a:t>
            </a:r>
            <a:endParaRPr lang="es-E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3 Marcador de contenido"/>
          <p:cNvSpPr txBox="1">
            <a:spLocks/>
          </p:cNvSpPr>
          <p:nvPr/>
        </p:nvSpPr>
        <p:spPr>
          <a:xfrm>
            <a:off x="5580112" y="856172"/>
            <a:ext cx="3341290" cy="3875818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incluyeron 102 pacientes: </a:t>
            </a:r>
            <a:endParaRPr lang="es-ES" sz="1400" dirty="0" smtClean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44.11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%(45) hombres y 55.88%(57) mujeres; con 57.59 años de edad media (rango 25-74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57.84% (59) de los pacientes utilizó como terapia farmacológica para el abandono tabáquico la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vareniclina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el 42.16%, (43) otras terapias farmacológicas entre las que se encontraban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bupropión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y terapia sustitutiva con nicotina en forma de spray, parches y chicles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38.23% (39) logró la deshabituación tabáquica al año del inicio del proceso, con ayuda de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vareniclina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el 33.33% (34) lo consiguió con los otros fármacos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disponibles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(p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0.0009). </a:t>
            </a:r>
          </a:p>
        </p:txBody>
      </p:sp>
      <p:sp>
        <p:nvSpPr>
          <p:cNvPr id="9" name="4 Marcador de contenido"/>
          <p:cNvSpPr txBox="1">
            <a:spLocks/>
          </p:cNvSpPr>
          <p:nvPr/>
        </p:nvSpPr>
        <p:spPr>
          <a:xfrm>
            <a:off x="971600" y="2542053"/>
            <a:ext cx="2232248" cy="50405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2800" dirty="0" smtClean="0"/>
              <a:t>  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Conclusiones</a:t>
            </a:r>
            <a:endParaRPr lang="es-E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971600" y="3242129"/>
            <a:ext cx="4104456" cy="1633877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Existió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mayor abandono tabáquico en los pacientes que emplearon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vareniclina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como terapia farmacológica para la cesión de su hábito en comparación con los que utilizaron otro de los tratamientos disponibles para ello.</a:t>
            </a:r>
            <a:endParaRPr lang="es-ES" sz="14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316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DESHABITUACIÓN TABÁQUICA CON VARENICLINA   E. Sánchez Álvarez, B. Gómez Rodríguez, J. López García, E. Cabrera César, J.L. Velasco Garrido Hospital U. Virgen de la Victoria, Málaga 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SONY</cp:lastModifiedBy>
  <cp:revision>4</cp:revision>
  <dcterms:created xsi:type="dcterms:W3CDTF">2021-06-21T11:13:42Z</dcterms:created>
  <dcterms:modified xsi:type="dcterms:W3CDTF">2021-08-24T18:20:42Z</dcterms:modified>
</cp:coreProperties>
</file>