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3" d="100"/>
          <a:sy n="93" d="100"/>
        </p:scale>
        <p:origin x="726" y="78"/>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Hoja_de_c_lculo_de_Microsoft_Excel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Hoja_de_c_lculo_de_Microsoft_Excel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cap="all" baseline="0">
                <a:solidFill>
                  <a:schemeClr val="tx1">
                    <a:lumMod val="65000"/>
                    <a:lumOff val="35000"/>
                  </a:schemeClr>
                </a:solidFill>
                <a:latin typeface="+mn-lt"/>
                <a:ea typeface="+mn-ea"/>
                <a:cs typeface="+mn-cs"/>
              </a:defRPr>
            </a:pPr>
            <a:r>
              <a:rPr lang="en-US" sz="1400" dirty="0" err="1">
                <a:latin typeface="Arial" panose="020B0604020202020204" pitchFamily="34" charset="0"/>
                <a:cs typeface="Arial" panose="020B0604020202020204" pitchFamily="34" charset="0"/>
              </a:rPr>
              <a:t>Estadio</a:t>
            </a:r>
            <a:r>
              <a:rPr lang="en-US" sz="1400" dirty="0">
                <a:latin typeface="Arial" panose="020B0604020202020204" pitchFamily="34" charset="0"/>
                <a:cs typeface="Arial" panose="020B0604020202020204" pitchFamily="34" charset="0"/>
              </a:rPr>
              <a:t> 2019</a:t>
            </a:r>
          </a:p>
        </c:rich>
      </c:tx>
      <c:layout>
        <c:manualLayout>
          <c:xMode val="edge"/>
          <c:yMode val="edge"/>
          <c:x val="0"/>
          <c:y val="5.4587793370557596E-5"/>
        </c:manualLayout>
      </c:layout>
      <c:overlay val="0"/>
      <c:spPr>
        <a:noFill/>
        <a:ln>
          <a:noFill/>
        </a:ln>
        <a:effectLst/>
      </c:spPr>
      <c:txPr>
        <a:bodyPr rot="0" spcFirstLastPara="1" vertOverflow="ellipsis" vert="horz" wrap="square" anchor="ctr" anchorCtr="1"/>
        <a:lstStyle/>
        <a:p>
          <a:pPr>
            <a:defRPr sz="2000" b="1" i="0" u="none" strike="noStrike" kern="1200" cap="all" baseline="0">
              <a:solidFill>
                <a:schemeClr val="tx1">
                  <a:lumMod val="65000"/>
                  <a:lumOff val="35000"/>
                </a:schemeClr>
              </a:solidFill>
              <a:latin typeface="+mn-lt"/>
              <a:ea typeface="+mn-ea"/>
              <a:cs typeface="+mn-cs"/>
            </a:defRPr>
          </a:pPr>
          <a:endParaRPr lang="es-ES"/>
        </a:p>
      </c:txPr>
    </c:title>
    <c:autoTitleDeleted val="0"/>
    <c:plotArea>
      <c:layout/>
      <c:pieChart>
        <c:varyColors val="1"/>
        <c:ser>
          <c:idx val="0"/>
          <c:order val="0"/>
          <c:tx>
            <c:strRef>
              <c:f>Hoja1!$B$1</c:f>
              <c:strCache>
                <c:ptCount val="1"/>
                <c:pt idx="0">
                  <c:v>Estadio</c:v>
                </c:pt>
              </c:strCache>
            </c:strRef>
          </c:tx>
          <c:dPt>
            <c:idx val="0"/>
            <c:bubble3D val="0"/>
            <c:spPr>
              <a:solidFill>
                <a:schemeClr val="accent1"/>
              </a:solidFill>
              <a:ln>
                <a:noFill/>
              </a:ln>
              <a:effectLst>
                <a:outerShdw blurRad="63500" sx="102000" sy="102000" algn="ctr" rotWithShape="0">
                  <a:prstClr val="black">
                    <a:alpha val="20000"/>
                  </a:prstClr>
                </a:outerShdw>
              </a:effectLst>
            </c:spPr>
          </c:dPt>
          <c:dPt>
            <c:idx val="1"/>
            <c:bubble3D val="0"/>
            <c:spPr>
              <a:solidFill>
                <a:schemeClr val="accent2"/>
              </a:solidFill>
              <a:ln>
                <a:noFill/>
              </a:ln>
              <a:effectLst>
                <a:outerShdw blurRad="63500" sx="102000" sy="102000" algn="ctr" rotWithShape="0">
                  <a:prstClr val="black">
                    <a:alpha val="20000"/>
                  </a:prstClr>
                </a:outerShdw>
              </a:effectLst>
            </c:spPr>
          </c:dPt>
          <c:dPt>
            <c:idx val="2"/>
            <c:bubble3D val="0"/>
            <c:spPr>
              <a:solidFill>
                <a:schemeClr val="accent3"/>
              </a:solidFill>
              <a:ln>
                <a:noFill/>
              </a:ln>
              <a:effectLst>
                <a:outerShdw blurRad="63500" sx="102000" sy="102000" algn="ctr" rotWithShape="0">
                  <a:prstClr val="black">
                    <a:alpha val="20000"/>
                  </a:prstClr>
                </a:outerShdw>
              </a:effectLst>
            </c:spPr>
          </c:dPt>
          <c:dPt>
            <c:idx val="3"/>
            <c:bubble3D val="0"/>
            <c:spPr>
              <a:solidFill>
                <a:schemeClr val="accent4"/>
              </a:solidFill>
              <a:ln>
                <a:noFill/>
              </a:ln>
              <a:effectLst>
                <a:outerShdw blurRad="63500" sx="102000" sy="102000" algn="ctr" rotWithShape="0">
                  <a:prstClr val="black">
                    <a:alpha val="20000"/>
                  </a:prstClr>
                </a:outerShdw>
              </a:effectLst>
            </c:spPr>
          </c:dPt>
          <c:dPt>
            <c:idx val="4"/>
            <c:bubble3D val="0"/>
            <c:spPr>
              <a:solidFill>
                <a:schemeClr val="accent5"/>
              </a:solidFill>
              <a:ln>
                <a:noFill/>
              </a:ln>
              <a:effectLst>
                <a:outerShdw blurRad="63500" sx="102000" sy="102000" algn="ctr" rotWithShape="0">
                  <a:prstClr val="black">
                    <a:alpha val="20000"/>
                  </a:prstClr>
                </a:outerShdw>
              </a:effectLst>
            </c:spPr>
          </c:dPt>
          <c:dPt>
            <c:idx val="5"/>
            <c:bubble3D val="0"/>
            <c:spPr>
              <a:solidFill>
                <a:schemeClr val="accent6"/>
              </a:solidFill>
              <a:ln>
                <a:noFill/>
              </a:ln>
              <a:effectLst>
                <a:outerShdw blurRad="63500" sx="102000" sy="102000" algn="ctr" rotWithShape="0">
                  <a:prstClr val="black">
                    <a:alpha val="20000"/>
                  </a:prstClr>
                </a:outerShdw>
              </a:effectLst>
            </c:spPr>
          </c:dPt>
          <c:dPt>
            <c:idx val="6"/>
            <c:bubble3D val="0"/>
            <c:spPr>
              <a:solidFill>
                <a:schemeClr val="accent1">
                  <a:lumMod val="60000"/>
                </a:schemeClr>
              </a:solidFill>
              <a:ln>
                <a:noFill/>
              </a:ln>
              <a:effectLst>
                <a:outerShdw blurRad="63500" sx="102000" sy="102000" algn="ctr" rotWithShape="0">
                  <a:prstClr val="black">
                    <a:alpha val="20000"/>
                  </a:prstClr>
                </a:outerShdw>
              </a:effectLst>
            </c:spPr>
          </c:dPt>
          <c:dPt>
            <c:idx val="7"/>
            <c:bubble3D val="0"/>
            <c:spPr>
              <a:solidFill>
                <a:schemeClr val="accent2">
                  <a:lumMod val="60000"/>
                </a:schemeClr>
              </a:solidFill>
              <a:ln>
                <a:noFill/>
              </a:ln>
              <a:effectLst>
                <a:outerShdw blurRad="63500" sx="102000" sy="102000" algn="ctr" rotWithShape="0">
                  <a:prstClr val="black">
                    <a:alpha val="20000"/>
                  </a:prstClr>
                </a:outerShdw>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1"/>
                      </a:solidFill>
                      <a:latin typeface="Arial" panose="020B0604020202020204" pitchFamily="34" charset="0"/>
                      <a:ea typeface="+mn-ea"/>
                      <a:cs typeface="Arial" panose="020B0604020202020204" pitchFamily="34" charset="0"/>
                    </a:defRPr>
                  </a:pPr>
                  <a:endParaRPr lang="es-ES"/>
                </a:p>
              </c:txPr>
              <c:dLblPos val="outEnd"/>
              <c:showLegendKey val="0"/>
              <c:showVal val="0"/>
              <c:showCatName val="1"/>
              <c:showSerName val="0"/>
              <c:showPercent val="1"/>
              <c:showBubbleSize val="0"/>
            </c:dLbl>
            <c:dLbl>
              <c:idx val="1"/>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2"/>
                      </a:solidFill>
                      <a:latin typeface="Arial" panose="020B0604020202020204" pitchFamily="34" charset="0"/>
                      <a:ea typeface="+mn-ea"/>
                      <a:cs typeface="Arial" panose="020B0604020202020204" pitchFamily="34" charset="0"/>
                    </a:defRPr>
                  </a:pPr>
                  <a:endParaRPr lang="es-ES"/>
                </a:p>
              </c:txPr>
              <c:dLblPos val="outEnd"/>
              <c:showLegendKey val="0"/>
              <c:showVal val="0"/>
              <c:showCatName val="1"/>
              <c:showSerName val="0"/>
              <c:showPercent val="1"/>
              <c:showBubbleSize val="0"/>
            </c:dLbl>
            <c:dLbl>
              <c:idx val="2"/>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3"/>
                      </a:solidFill>
                      <a:latin typeface="Arial" panose="020B0604020202020204" pitchFamily="34" charset="0"/>
                      <a:ea typeface="+mn-ea"/>
                      <a:cs typeface="Arial" panose="020B0604020202020204" pitchFamily="34" charset="0"/>
                    </a:defRPr>
                  </a:pPr>
                  <a:endParaRPr lang="es-ES"/>
                </a:p>
              </c:txPr>
              <c:dLblPos val="outEnd"/>
              <c:showLegendKey val="0"/>
              <c:showVal val="0"/>
              <c:showCatName val="1"/>
              <c:showSerName val="0"/>
              <c:showPercent val="1"/>
              <c:showBubbleSize val="0"/>
            </c:dLbl>
            <c:dLbl>
              <c:idx val="3"/>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4"/>
                      </a:solidFill>
                      <a:latin typeface="Arial" panose="020B0604020202020204" pitchFamily="34" charset="0"/>
                      <a:ea typeface="+mn-ea"/>
                      <a:cs typeface="Arial" panose="020B0604020202020204" pitchFamily="34" charset="0"/>
                    </a:defRPr>
                  </a:pPr>
                  <a:endParaRPr lang="es-ES"/>
                </a:p>
              </c:txPr>
              <c:dLblPos val="outEnd"/>
              <c:showLegendKey val="0"/>
              <c:showVal val="0"/>
              <c:showCatName val="1"/>
              <c:showSerName val="0"/>
              <c:showPercent val="1"/>
              <c:showBubbleSize val="0"/>
            </c:dLbl>
            <c:dLbl>
              <c:idx val="4"/>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5"/>
                      </a:solidFill>
                      <a:latin typeface="Arial" panose="020B0604020202020204" pitchFamily="34" charset="0"/>
                      <a:ea typeface="+mn-ea"/>
                      <a:cs typeface="Arial" panose="020B0604020202020204" pitchFamily="34" charset="0"/>
                    </a:defRPr>
                  </a:pPr>
                  <a:endParaRPr lang="es-ES"/>
                </a:p>
              </c:txPr>
              <c:dLblPos val="outEnd"/>
              <c:showLegendKey val="0"/>
              <c:showVal val="0"/>
              <c:showCatName val="1"/>
              <c:showSerName val="0"/>
              <c:showPercent val="1"/>
              <c:showBubbleSize val="0"/>
            </c:dLbl>
            <c:dLbl>
              <c:idx val="5"/>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6"/>
                      </a:solidFill>
                      <a:latin typeface="Arial" panose="020B0604020202020204" pitchFamily="34" charset="0"/>
                      <a:ea typeface="+mn-ea"/>
                      <a:cs typeface="Arial" panose="020B0604020202020204" pitchFamily="34" charset="0"/>
                    </a:defRPr>
                  </a:pPr>
                  <a:endParaRPr lang="es-ES"/>
                </a:p>
              </c:txPr>
              <c:dLblPos val="outEnd"/>
              <c:showLegendKey val="0"/>
              <c:showVal val="0"/>
              <c:showCatName val="1"/>
              <c:showSerName val="0"/>
              <c:showPercent val="1"/>
              <c:showBubbleSize val="0"/>
            </c:dLbl>
            <c:dLbl>
              <c:idx val="6"/>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1">
                          <a:lumMod val="60000"/>
                        </a:schemeClr>
                      </a:solidFill>
                      <a:latin typeface="Arial" panose="020B0604020202020204" pitchFamily="34" charset="0"/>
                      <a:ea typeface="+mn-ea"/>
                      <a:cs typeface="Arial" panose="020B0604020202020204" pitchFamily="34" charset="0"/>
                    </a:defRPr>
                  </a:pPr>
                  <a:endParaRPr lang="es-ES"/>
                </a:p>
              </c:txPr>
              <c:dLblPos val="outEnd"/>
              <c:showLegendKey val="0"/>
              <c:showVal val="0"/>
              <c:showCatName val="1"/>
              <c:showSerName val="0"/>
              <c:showPercent val="1"/>
              <c:showBubbleSize val="0"/>
            </c:dLbl>
            <c:dLbl>
              <c:idx val="7"/>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2">
                          <a:lumMod val="60000"/>
                        </a:schemeClr>
                      </a:solidFill>
                      <a:latin typeface="Arial" panose="020B0604020202020204" pitchFamily="34" charset="0"/>
                      <a:ea typeface="+mn-ea"/>
                      <a:cs typeface="Arial" panose="020B0604020202020204" pitchFamily="34" charset="0"/>
                    </a:defRPr>
                  </a:pPr>
                  <a:endParaRPr lang="es-ES"/>
                </a:p>
              </c:txPr>
              <c:dLblPos val="outEnd"/>
              <c:showLegendKey val="0"/>
              <c:showVal val="0"/>
              <c:showCatName val="1"/>
              <c:showSerName val="0"/>
              <c:showPercent val="1"/>
              <c:showBubbleSize val="0"/>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1"/>
                    </a:solidFill>
                    <a:latin typeface="Arial" panose="020B0604020202020204" pitchFamily="34" charset="0"/>
                    <a:ea typeface="+mn-ea"/>
                    <a:cs typeface="Arial" panose="020B0604020202020204" pitchFamily="34" charset="0"/>
                  </a:defRPr>
                </a:pPr>
                <a:endParaRPr lang="es-E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Hoja1!$A$2:$A$9</c:f>
              <c:strCache>
                <c:ptCount val="8"/>
                <c:pt idx="0">
                  <c:v>IA1</c:v>
                </c:pt>
                <c:pt idx="1">
                  <c:v>IA2</c:v>
                </c:pt>
                <c:pt idx="2">
                  <c:v>IIA</c:v>
                </c:pt>
                <c:pt idx="3">
                  <c:v>IIB</c:v>
                </c:pt>
                <c:pt idx="4">
                  <c:v>IIIA</c:v>
                </c:pt>
                <c:pt idx="5">
                  <c:v>IIIB</c:v>
                </c:pt>
                <c:pt idx="6">
                  <c:v>IIIC</c:v>
                </c:pt>
                <c:pt idx="7">
                  <c:v>IV</c:v>
                </c:pt>
              </c:strCache>
            </c:strRef>
          </c:cat>
          <c:val>
            <c:numRef>
              <c:f>Hoja1!$B$2:$B$9</c:f>
              <c:numCache>
                <c:formatCode>General</c:formatCode>
                <c:ptCount val="8"/>
                <c:pt idx="0">
                  <c:v>1</c:v>
                </c:pt>
                <c:pt idx="1">
                  <c:v>6</c:v>
                </c:pt>
                <c:pt idx="2">
                  <c:v>2</c:v>
                </c:pt>
                <c:pt idx="3">
                  <c:v>1</c:v>
                </c:pt>
                <c:pt idx="4">
                  <c:v>8</c:v>
                </c:pt>
                <c:pt idx="5">
                  <c:v>11</c:v>
                </c:pt>
                <c:pt idx="6">
                  <c:v>1</c:v>
                </c:pt>
                <c:pt idx="7">
                  <c:v>27</c:v>
                </c:pt>
              </c:numCache>
            </c:numRef>
          </c:val>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6.1777283697148862E-2"/>
          <c:y val="3.1722394726807213E-2"/>
        </c:manualLayout>
      </c:layout>
      <c:overlay val="0"/>
      <c:spPr>
        <a:noFill/>
        <a:ln>
          <a:noFill/>
        </a:ln>
        <a:effectLst/>
      </c:spPr>
      <c:txPr>
        <a:bodyPr rot="0" spcFirstLastPara="1" vertOverflow="ellipsis" vert="horz" wrap="square" anchor="ctr" anchorCtr="1"/>
        <a:lstStyle/>
        <a:p>
          <a:pPr>
            <a:defRPr sz="1400" b="1" i="0" u="none" strike="noStrike" kern="1200" cap="all"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s-ES"/>
        </a:p>
      </c:txPr>
    </c:title>
    <c:autoTitleDeleted val="0"/>
    <c:plotArea>
      <c:layout/>
      <c:pieChart>
        <c:varyColors val="1"/>
        <c:ser>
          <c:idx val="0"/>
          <c:order val="0"/>
          <c:tx>
            <c:strRef>
              <c:f>Hoja1!$B$1</c:f>
              <c:strCache>
                <c:ptCount val="1"/>
                <c:pt idx="0">
                  <c:v>Estadio 2020</c:v>
                </c:pt>
              </c:strCache>
            </c:strRef>
          </c:tx>
          <c:dPt>
            <c:idx val="0"/>
            <c:bubble3D val="0"/>
            <c:spPr>
              <a:solidFill>
                <a:schemeClr val="accent1"/>
              </a:solidFill>
              <a:ln>
                <a:noFill/>
              </a:ln>
              <a:effectLst>
                <a:outerShdw blurRad="63500" sx="102000" sy="102000" algn="ctr" rotWithShape="0">
                  <a:prstClr val="black">
                    <a:alpha val="20000"/>
                  </a:prstClr>
                </a:outerShdw>
              </a:effectLst>
            </c:spPr>
          </c:dPt>
          <c:dPt>
            <c:idx val="1"/>
            <c:bubble3D val="0"/>
            <c:spPr>
              <a:solidFill>
                <a:schemeClr val="accent2"/>
              </a:solidFill>
              <a:ln>
                <a:noFill/>
              </a:ln>
              <a:effectLst>
                <a:outerShdw blurRad="63500" sx="102000" sy="102000" algn="ctr" rotWithShape="0">
                  <a:prstClr val="black">
                    <a:alpha val="20000"/>
                  </a:prstClr>
                </a:outerShdw>
              </a:effectLst>
            </c:spPr>
          </c:dPt>
          <c:dPt>
            <c:idx val="2"/>
            <c:bubble3D val="0"/>
            <c:spPr>
              <a:solidFill>
                <a:schemeClr val="accent3"/>
              </a:solidFill>
              <a:ln>
                <a:noFill/>
              </a:ln>
              <a:effectLst>
                <a:outerShdw blurRad="63500" sx="102000" sy="102000" algn="ctr" rotWithShape="0">
                  <a:prstClr val="black">
                    <a:alpha val="20000"/>
                  </a:prstClr>
                </a:outerShdw>
              </a:effectLst>
            </c:spPr>
          </c:dPt>
          <c:dPt>
            <c:idx val="3"/>
            <c:bubble3D val="0"/>
            <c:spPr>
              <a:solidFill>
                <a:schemeClr val="accent4"/>
              </a:solidFill>
              <a:ln>
                <a:noFill/>
              </a:ln>
              <a:effectLst>
                <a:outerShdw blurRad="63500" sx="102000" sy="102000" algn="ctr" rotWithShape="0">
                  <a:prstClr val="black">
                    <a:alpha val="20000"/>
                  </a:prstClr>
                </a:outerShdw>
              </a:effectLst>
            </c:spPr>
          </c:dPt>
          <c:dPt>
            <c:idx val="4"/>
            <c:bubble3D val="0"/>
            <c:spPr>
              <a:solidFill>
                <a:schemeClr val="accent5"/>
              </a:solidFill>
              <a:ln>
                <a:noFill/>
              </a:ln>
              <a:effectLst>
                <a:outerShdw blurRad="63500" sx="102000" sy="102000" algn="ctr" rotWithShape="0">
                  <a:prstClr val="black">
                    <a:alpha val="20000"/>
                  </a:prstClr>
                </a:outerShdw>
              </a:effectLst>
            </c:spPr>
          </c:dPt>
          <c:dPt>
            <c:idx val="5"/>
            <c:bubble3D val="0"/>
            <c:spPr>
              <a:solidFill>
                <a:schemeClr val="accent6"/>
              </a:solidFill>
              <a:ln>
                <a:noFill/>
              </a:ln>
              <a:effectLst>
                <a:outerShdw blurRad="63500" sx="102000" sy="102000" algn="ctr" rotWithShape="0">
                  <a:prstClr val="black">
                    <a:alpha val="20000"/>
                  </a:prstClr>
                </a:outerShdw>
              </a:effectLst>
            </c:spPr>
          </c:dPt>
          <c:dPt>
            <c:idx val="6"/>
            <c:bubble3D val="0"/>
            <c:spPr>
              <a:solidFill>
                <a:schemeClr val="accent1">
                  <a:lumMod val="60000"/>
                </a:schemeClr>
              </a:solidFill>
              <a:ln>
                <a:noFill/>
              </a:ln>
              <a:effectLst>
                <a:outerShdw blurRad="63500" sx="102000" sy="102000" algn="ctr" rotWithShape="0">
                  <a:prstClr val="black">
                    <a:alpha val="20000"/>
                  </a:prstClr>
                </a:outerShdw>
              </a:effectLst>
            </c:spPr>
          </c:dPt>
          <c:dPt>
            <c:idx val="7"/>
            <c:bubble3D val="0"/>
            <c:spPr>
              <a:solidFill>
                <a:schemeClr val="accent2">
                  <a:lumMod val="60000"/>
                </a:schemeClr>
              </a:solidFill>
              <a:ln>
                <a:noFill/>
              </a:ln>
              <a:effectLst>
                <a:outerShdw blurRad="63500" sx="102000" sy="102000" algn="ctr" rotWithShape="0">
                  <a:prstClr val="black">
                    <a:alpha val="20000"/>
                  </a:prstClr>
                </a:outerShdw>
              </a:effectLst>
            </c:spPr>
          </c:dPt>
          <c:dPt>
            <c:idx val="8"/>
            <c:bubble3D val="0"/>
            <c:spPr>
              <a:solidFill>
                <a:schemeClr val="accent3">
                  <a:lumMod val="60000"/>
                </a:schemeClr>
              </a:solidFill>
              <a:ln>
                <a:noFill/>
              </a:ln>
              <a:effectLst>
                <a:outerShdw blurRad="63500" sx="102000" sy="102000" algn="ctr" rotWithShape="0">
                  <a:prstClr val="black">
                    <a:alpha val="20000"/>
                  </a:prstClr>
                </a:outerShdw>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1"/>
                      </a:solidFill>
                      <a:latin typeface="+mn-lt"/>
                      <a:ea typeface="+mn-ea"/>
                      <a:cs typeface="Arial" panose="020B0604020202020204" pitchFamily="34" charset="0"/>
                    </a:defRPr>
                  </a:pPr>
                  <a:endParaRPr lang="es-ES"/>
                </a:p>
              </c:txPr>
              <c:dLblPos val="outEnd"/>
              <c:showLegendKey val="0"/>
              <c:showVal val="0"/>
              <c:showCatName val="1"/>
              <c:showSerName val="0"/>
              <c:showPercent val="1"/>
              <c:showBubbleSize val="0"/>
            </c:dLbl>
            <c:dLbl>
              <c:idx val="1"/>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2"/>
                      </a:solidFill>
                      <a:latin typeface="+mn-lt"/>
                      <a:ea typeface="+mn-ea"/>
                      <a:cs typeface="Arial" panose="020B0604020202020204" pitchFamily="34" charset="0"/>
                    </a:defRPr>
                  </a:pPr>
                  <a:endParaRPr lang="es-ES"/>
                </a:p>
              </c:txPr>
              <c:dLblPos val="outEnd"/>
              <c:showLegendKey val="0"/>
              <c:showVal val="0"/>
              <c:showCatName val="1"/>
              <c:showSerName val="0"/>
              <c:showPercent val="1"/>
              <c:showBubbleSize val="0"/>
            </c:dLbl>
            <c:dLbl>
              <c:idx val="2"/>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3"/>
                      </a:solidFill>
                      <a:latin typeface="+mn-lt"/>
                      <a:ea typeface="+mn-ea"/>
                      <a:cs typeface="Arial" panose="020B0604020202020204" pitchFamily="34" charset="0"/>
                    </a:defRPr>
                  </a:pPr>
                  <a:endParaRPr lang="es-ES"/>
                </a:p>
              </c:txPr>
              <c:dLblPos val="outEnd"/>
              <c:showLegendKey val="0"/>
              <c:showVal val="0"/>
              <c:showCatName val="1"/>
              <c:showSerName val="0"/>
              <c:showPercent val="1"/>
              <c:showBubbleSize val="0"/>
            </c:dLbl>
            <c:dLbl>
              <c:idx val="3"/>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4"/>
                      </a:solidFill>
                      <a:latin typeface="+mn-lt"/>
                      <a:ea typeface="+mn-ea"/>
                      <a:cs typeface="Arial" panose="020B0604020202020204" pitchFamily="34" charset="0"/>
                    </a:defRPr>
                  </a:pPr>
                  <a:endParaRPr lang="es-ES"/>
                </a:p>
              </c:txPr>
              <c:dLblPos val="outEnd"/>
              <c:showLegendKey val="0"/>
              <c:showVal val="0"/>
              <c:showCatName val="1"/>
              <c:showSerName val="0"/>
              <c:showPercent val="1"/>
              <c:showBubbleSize val="0"/>
            </c:dLbl>
            <c:dLbl>
              <c:idx val="4"/>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5"/>
                      </a:solidFill>
                      <a:latin typeface="+mn-lt"/>
                      <a:ea typeface="+mn-ea"/>
                      <a:cs typeface="Arial" panose="020B0604020202020204" pitchFamily="34" charset="0"/>
                    </a:defRPr>
                  </a:pPr>
                  <a:endParaRPr lang="es-ES"/>
                </a:p>
              </c:txPr>
              <c:dLblPos val="outEnd"/>
              <c:showLegendKey val="0"/>
              <c:showVal val="0"/>
              <c:showCatName val="1"/>
              <c:showSerName val="0"/>
              <c:showPercent val="1"/>
              <c:showBubbleSize val="0"/>
            </c:dLbl>
            <c:dLbl>
              <c:idx val="5"/>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6"/>
                      </a:solidFill>
                      <a:latin typeface="+mn-lt"/>
                      <a:ea typeface="+mn-ea"/>
                      <a:cs typeface="Arial" panose="020B0604020202020204" pitchFamily="34" charset="0"/>
                    </a:defRPr>
                  </a:pPr>
                  <a:endParaRPr lang="es-ES"/>
                </a:p>
              </c:txPr>
              <c:dLblPos val="outEnd"/>
              <c:showLegendKey val="0"/>
              <c:showVal val="0"/>
              <c:showCatName val="1"/>
              <c:showSerName val="0"/>
              <c:showPercent val="1"/>
              <c:showBubbleSize val="0"/>
            </c:dLbl>
            <c:dLbl>
              <c:idx val="6"/>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1">
                          <a:lumMod val="60000"/>
                        </a:schemeClr>
                      </a:solidFill>
                      <a:latin typeface="+mn-lt"/>
                      <a:ea typeface="+mn-ea"/>
                      <a:cs typeface="Arial" panose="020B0604020202020204" pitchFamily="34" charset="0"/>
                    </a:defRPr>
                  </a:pPr>
                  <a:endParaRPr lang="es-ES"/>
                </a:p>
              </c:txPr>
              <c:dLblPos val="outEnd"/>
              <c:showLegendKey val="0"/>
              <c:showVal val="0"/>
              <c:showCatName val="1"/>
              <c:showSerName val="0"/>
              <c:showPercent val="1"/>
              <c:showBubbleSize val="0"/>
            </c:dLbl>
            <c:dLbl>
              <c:idx val="7"/>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2">
                          <a:lumMod val="60000"/>
                        </a:schemeClr>
                      </a:solidFill>
                      <a:latin typeface="+mn-lt"/>
                      <a:ea typeface="+mn-ea"/>
                      <a:cs typeface="Arial" panose="020B0604020202020204" pitchFamily="34" charset="0"/>
                    </a:defRPr>
                  </a:pPr>
                  <a:endParaRPr lang="es-ES"/>
                </a:p>
              </c:txPr>
              <c:dLblPos val="outEnd"/>
              <c:showLegendKey val="0"/>
              <c:showVal val="0"/>
              <c:showCatName val="1"/>
              <c:showSerName val="0"/>
              <c:showPercent val="1"/>
              <c:showBubbleSize val="0"/>
            </c:dLbl>
            <c:dLbl>
              <c:idx val="8"/>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3">
                          <a:lumMod val="60000"/>
                        </a:schemeClr>
                      </a:solidFill>
                      <a:latin typeface="+mn-lt"/>
                      <a:ea typeface="+mn-ea"/>
                      <a:cs typeface="Arial" panose="020B0604020202020204" pitchFamily="34" charset="0"/>
                    </a:defRPr>
                  </a:pPr>
                  <a:endParaRPr lang="es-ES"/>
                </a:p>
              </c:txPr>
              <c:dLblPos val="outEnd"/>
              <c:showLegendKey val="0"/>
              <c:showVal val="0"/>
              <c:showCatName val="1"/>
              <c:showSerName val="0"/>
              <c:showPercent val="1"/>
              <c:showBubbleSize val="0"/>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1"/>
                    </a:solidFill>
                    <a:latin typeface="+mn-lt"/>
                    <a:ea typeface="+mn-ea"/>
                    <a:cs typeface="Arial" panose="020B0604020202020204" pitchFamily="34" charset="0"/>
                  </a:defRPr>
                </a:pPr>
                <a:endParaRPr lang="es-E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Hoja1!$A$2:$A$10</c:f>
              <c:strCache>
                <c:ptCount val="9"/>
                <c:pt idx="0">
                  <c:v>IA1</c:v>
                </c:pt>
                <c:pt idx="1">
                  <c:v>IA2</c:v>
                </c:pt>
                <c:pt idx="2">
                  <c:v>IA3</c:v>
                </c:pt>
                <c:pt idx="3">
                  <c:v>IIA</c:v>
                </c:pt>
                <c:pt idx="4">
                  <c:v>IIB</c:v>
                </c:pt>
                <c:pt idx="5">
                  <c:v>IIIA</c:v>
                </c:pt>
                <c:pt idx="6">
                  <c:v>IIIB</c:v>
                </c:pt>
                <c:pt idx="7">
                  <c:v>IIIC</c:v>
                </c:pt>
                <c:pt idx="8">
                  <c:v>IV</c:v>
                </c:pt>
              </c:strCache>
            </c:strRef>
          </c:cat>
          <c:val>
            <c:numRef>
              <c:f>Hoja1!$B$2:$B$10</c:f>
              <c:numCache>
                <c:formatCode>General</c:formatCode>
                <c:ptCount val="9"/>
                <c:pt idx="0">
                  <c:v>2</c:v>
                </c:pt>
                <c:pt idx="1">
                  <c:v>13</c:v>
                </c:pt>
                <c:pt idx="2">
                  <c:v>5</c:v>
                </c:pt>
                <c:pt idx="3">
                  <c:v>5</c:v>
                </c:pt>
                <c:pt idx="4">
                  <c:v>9</c:v>
                </c:pt>
                <c:pt idx="5">
                  <c:v>22</c:v>
                </c:pt>
                <c:pt idx="6">
                  <c:v>24</c:v>
                </c:pt>
                <c:pt idx="7">
                  <c:v>5</c:v>
                </c:pt>
                <c:pt idx="8">
                  <c:v>48</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C7E5782-D618-4F66-A7C6-94FB11F89930}" type="datetimeFigureOut">
              <a:rPr lang="es-ES" smtClean="0"/>
              <a:t>08/09/2021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C7E5782-D618-4F66-A7C6-94FB11F89930}" type="datetimeFigureOut">
              <a:rPr lang="es-ES" smtClean="0"/>
              <a:t>08/09/2021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C7E5782-D618-4F66-A7C6-94FB11F89930}" type="datetimeFigureOut">
              <a:rPr lang="es-ES" smtClean="0"/>
              <a:t>08/09/2021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C7E5782-D618-4F66-A7C6-94FB11F89930}" type="datetimeFigureOut">
              <a:rPr lang="es-ES" smtClean="0"/>
              <a:t>08/09/2021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C7E5782-D618-4F66-A7C6-94FB11F89930}" type="datetimeFigureOut">
              <a:rPr lang="es-ES" smtClean="0"/>
              <a:t>08/09/2021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C7E5782-D618-4F66-A7C6-94FB11F89930}" type="datetimeFigureOut">
              <a:rPr lang="es-ES" smtClean="0"/>
              <a:t>08/09/2021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C7E5782-D618-4F66-A7C6-94FB11F89930}" type="datetimeFigureOut">
              <a:rPr lang="es-ES" smtClean="0"/>
              <a:t>08/09/2021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C7E5782-D618-4F66-A7C6-94FB11F89930}" type="datetimeFigureOut">
              <a:rPr lang="es-ES" smtClean="0"/>
              <a:t>08/09/2021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C7E5782-D618-4F66-A7C6-94FB11F89930}" type="datetimeFigureOut">
              <a:rPr lang="es-ES" smtClean="0"/>
              <a:t>08/09/2021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C7E5782-D618-4F66-A7C6-94FB11F89930}" type="datetimeFigureOut">
              <a:rPr lang="es-ES" smtClean="0"/>
              <a:t>08/09/2021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C7E5782-D618-4F66-A7C6-94FB11F89930}" type="datetimeFigureOut">
              <a:rPr lang="es-ES" smtClean="0"/>
              <a:t>08/09/2021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C7E5782-D618-4F66-A7C6-94FB11F89930}" type="datetimeFigureOut">
              <a:rPr lang="es-ES" smtClean="0"/>
              <a:t>08/09/2021</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EC4E3AD-9C44-4EB0-AE14-9F2DB45AD87E}"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11560" y="99087"/>
            <a:ext cx="8064896" cy="954107"/>
          </a:xfrm>
          <a:prstGeom prst="rect">
            <a:avLst/>
          </a:prstGeom>
          <a:noFill/>
          <a:ln w="28575">
            <a:solidFill>
              <a:schemeClr val="accent3"/>
            </a:solidFill>
          </a:ln>
        </p:spPr>
        <p:txBody>
          <a:bodyPr wrap="square" rtlCol="0">
            <a:spAutoFit/>
          </a:bodyPr>
          <a:lstStyle/>
          <a:p>
            <a:pPr algn="ctr"/>
            <a:r>
              <a:rPr lang="es-ES" sz="1600" b="1" dirty="0" smtClean="0">
                <a:solidFill>
                  <a:schemeClr val="accent6">
                    <a:lumMod val="75000"/>
                  </a:schemeClr>
                </a:solidFill>
              </a:rPr>
              <a:t>¿</a:t>
            </a:r>
            <a:r>
              <a:rPr lang="es-ES" sz="1600" b="1" dirty="0" smtClean="0">
                <a:solidFill>
                  <a:schemeClr val="accent6">
                    <a:lumMod val="75000"/>
                  </a:schemeClr>
                </a:solidFill>
                <a:latin typeface="Arial" panose="020B0604020202020204" pitchFamily="34" charset="0"/>
                <a:cs typeface="Arial" panose="020B0604020202020204" pitchFamily="34" charset="0"/>
              </a:rPr>
              <a:t>CÓMO HA AFECTADO LA PANDEMIA A LA DETECCIÓN DEL CÁNCER DE PULMÓN?</a:t>
            </a:r>
          </a:p>
          <a:p>
            <a:pPr algn="ctr"/>
            <a:r>
              <a:rPr lang="es-ES" sz="1200" dirty="0" smtClean="0">
                <a:latin typeface="Arial" panose="020B0604020202020204" pitchFamily="34" charset="0"/>
                <a:cs typeface="Arial" panose="020B0604020202020204" pitchFamily="34" charset="0"/>
              </a:rPr>
              <a:t>L</a:t>
            </a:r>
            <a:r>
              <a:rPr lang="es-ES" sz="1200" dirty="0">
                <a:latin typeface="Arial" panose="020B0604020202020204" pitchFamily="34" charset="0"/>
                <a:cs typeface="Arial" panose="020B0604020202020204" pitchFamily="34" charset="0"/>
              </a:rPr>
              <a:t>. Piñel </a:t>
            </a:r>
            <a:r>
              <a:rPr lang="es-ES" sz="1200" dirty="0" smtClean="0">
                <a:latin typeface="Arial" panose="020B0604020202020204" pitchFamily="34" charset="0"/>
                <a:cs typeface="Arial" panose="020B0604020202020204" pitchFamily="34" charset="0"/>
              </a:rPr>
              <a:t>Jiménez, </a:t>
            </a:r>
            <a:r>
              <a:rPr lang="es-ES" sz="1200" dirty="0">
                <a:latin typeface="Arial" panose="020B0604020202020204" pitchFamily="34" charset="0"/>
                <a:cs typeface="Arial" panose="020B0604020202020204" pitchFamily="34" charset="0"/>
              </a:rPr>
              <a:t>B. Gómez </a:t>
            </a:r>
            <a:r>
              <a:rPr lang="es-ES" sz="1200" dirty="0" err="1" smtClean="0">
                <a:latin typeface="Arial" panose="020B0604020202020204" pitchFamily="34" charset="0"/>
                <a:cs typeface="Arial" panose="020B0604020202020204" pitchFamily="34" charset="0"/>
              </a:rPr>
              <a:t>Rodriguez</a:t>
            </a:r>
            <a:r>
              <a:rPr lang="es-ES" sz="1200" dirty="0" smtClean="0">
                <a:latin typeface="Arial" panose="020B0604020202020204" pitchFamily="34" charset="0"/>
                <a:cs typeface="Arial" panose="020B0604020202020204" pitchFamily="34" charset="0"/>
              </a:rPr>
              <a:t>, </a:t>
            </a:r>
            <a:r>
              <a:rPr lang="es-ES" sz="1200" dirty="0">
                <a:latin typeface="Arial" panose="020B0604020202020204" pitchFamily="34" charset="0"/>
                <a:cs typeface="Arial" panose="020B0604020202020204" pitchFamily="34" charset="0"/>
              </a:rPr>
              <a:t>A. Aguilar </a:t>
            </a:r>
            <a:r>
              <a:rPr lang="es-ES" sz="1200" dirty="0" smtClean="0">
                <a:latin typeface="Arial" panose="020B0604020202020204" pitchFamily="34" charset="0"/>
                <a:cs typeface="Arial" panose="020B0604020202020204" pitchFamily="34" charset="0"/>
              </a:rPr>
              <a:t>Gálvez, </a:t>
            </a:r>
            <a:r>
              <a:rPr lang="es-ES" sz="1200" dirty="0">
                <a:latin typeface="Arial" panose="020B0604020202020204" pitchFamily="34" charset="0"/>
                <a:cs typeface="Arial" panose="020B0604020202020204" pitchFamily="34" charset="0"/>
              </a:rPr>
              <a:t>A. </a:t>
            </a:r>
            <a:r>
              <a:rPr lang="es-ES" sz="1200" dirty="0" err="1">
                <a:latin typeface="Arial" panose="020B0604020202020204" pitchFamily="34" charset="0"/>
                <a:cs typeface="Arial" panose="020B0604020202020204" pitchFamily="34" charset="0"/>
              </a:rPr>
              <a:t>Martinez</a:t>
            </a:r>
            <a:r>
              <a:rPr lang="es-ES" sz="1200" dirty="0">
                <a:latin typeface="Arial" panose="020B0604020202020204" pitchFamily="34" charset="0"/>
                <a:cs typeface="Arial" panose="020B0604020202020204" pitchFamily="34" charset="0"/>
              </a:rPr>
              <a:t> </a:t>
            </a:r>
            <a:r>
              <a:rPr lang="es-ES" sz="1200" dirty="0" smtClean="0">
                <a:latin typeface="Arial" panose="020B0604020202020204" pitchFamily="34" charset="0"/>
                <a:cs typeface="Arial" panose="020B0604020202020204" pitchFamily="34" charset="0"/>
              </a:rPr>
              <a:t>Mesa, </a:t>
            </a:r>
            <a:r>
              <a:rPr lang="es-ES" sz="1200" dirty="0">
                <a:latin typeface="Arial" panose="020B0604020202020204" pitchFamily="34" charset="0"/>
                <a:cs typeface="Arial" panose="020B0604020202020204" pitchFamily="34" charset="0"/>
              </a:rPr>
              <a:t>J.L. Velasco </a:t>
            </a:r>
            <a:r>
              <a:rPr lang="es-ES" sz="1200" dirty="0" smtClean="0">
                <a:latin typeface="Arial" panose="020B0604020202020204" pitchFamily="34" charset="0"/>
                <a:cs typeface="Arial" panose="020B0604020202020204" pitchFamily="34" charset="0"/>
              </a:rPr>
              <a:t>Garrido</a:t>
            </a:r>
          </a:p>
          <a:p>
            <a:pPr algn="ctr"/>
            <a:r>
              <a:rPr lang="es-ES" sz="1200" dirty="0" smtClean="0">
                <a:latin typeface="Arial" panose="020B0604020202020204" pitchFamily="34" charset="0"/>
                <a:cs typeface="Arial" panose="020B0604020202020204" pitchFamily="34" charset="0"/>
              </a:rPr>
              <a:t>Servicio </a:t>
            </a:r>
            <a:r>
              <a:rPr lang="es-ES" sz="1200" dirty="0" err="1" smtClean="0">
                <a:latin typeface="Arial" panose="020B0604020202020204" pitchFamily="34" charset="0"/>
                <a:cs typeface="Arial" panose="020B0604020202020204" pitchFamily="34" charset="0"/>
              </a:rPr>
              <a:t>Neumologia</a:t>
            </a:r>
            <a:r>
              <a:rPr lang="es-ES" sz="1200" dirty="0" smtClean="0">
                <a:latin typeface="Arial" panose="020B0604020202020204" pitchFamily="34" charset="0"/>
                <a:cs typeface="Arial" panose="020B0604020202020204" pitchFamily="34" charset="0"/>
              </a:rPr>
              <a:t>. Hospital </a:t>
            </a:r>
            <a:r>
              <a:rPr lang="es-ES" sz="1200" dirty="0">
                <a:latin typeface="Arial" panose="020B0604020202020204" pitchFamily="34" charset="0"/>
                <a:cs typeface="Arial" panose="020B0604020202020204" pitchFamily="34" charset="0"/>
              </a:rPr>
              <a:t>Universitario Virgen de la </a:t>
            </a:r>
            <a:r>
              <a:rPr lang="es-ES" sz="1200" dirty="0" smtClean="0">
                <a:latin typeface="Arial" panose="020B0604020202020204" pitchFamily="34" charset="0"/>
                <a:cs typeface="Arial" panose="020B0604020202020204" pitchFamily="34" charset="0"/>
              </a:rPr>
              <a:t>Victoria. Málaga</a:t>
            </a:r>
            <a:endParaRPr lang="es-ES" sz="1200" dirty="0">
              <a:latin typeface="Arial" panose="020B0604020202020204" pitchFamily="34" charset="0"/>
              <a:cs typeface="Arial" panose="020B0604020202020204" pitchFamily="34" charset="0"/>
            </a:endParaRPr>
          </a:p>
        </p:txBody>
      </p:sp>
      <p:sp>
        <p:nvSpPr>
          <p:cNvPr id="3" name="CuadroTexto 2"/>
          <p:cNvSpPr txBox="1"/>
          <p:nvPr/>
        </p:nvSpPr>
        <p:spPr>
          <a:xfrm>
            <a:off x="611560" y="1158273"/>
            <a:ext cx="8064896" cy="1107996"/>
          </a:xfrm>
          <a:prstGeom prst="rect">
            <a:avLst/>
          </a:prstGeom>
          <a:noFill/>
          <a:ln w="28575">
            <a:solidFill>
              <a:schemeClr val="accent3"/>
            </a:solidFill>
          </a:ln>
        </p:spPr>
        <p:txBody>
          <a:bodyPr wrap="square" rtlCol="0">
            <a:spAutoFit/>
          </a:bodyPr>
          <a:lstStyle/>
          <a:p>
            <a:r>
              <a:rPr lang="es-ES" sz="1400" b="1" dirty="0" smtClean="0">
                <a:solidFill>
                  <a:schemeClr val="accent3">
                    <a:lumMod val="50000"/>
                  </a:schemeClr>
                </a:solidFill>
                <a:latin typeface="Arial" panose="020B0604020202020204" pitchFamily="34" charset="0"/>
                <a:cs typeface="Arial" panose="020B0604020202020204" pitchFamily="34" charset="0"/>
              </a:rPr>
              <a:t>INTRODUCCIÓN</a:t>
            </a:r>
            <a:r>
              <a:rPr lang="es-ES" b="1" dirty="0" smtClean="0">
                <a:solidFill>
                  <a:schemeClr val="accent3">
                    <a:lumMod val="50000"/>
                  </a:schemeClr>
                </a:solidFill>
                <a:latin typeface="Arial" panose="020B0604020202020204" pitchFamily="34" charset="0"/>
                <a:cs typeface="Arial" panose="020B0604020202020204" pitchFamily="34" charset="0"/>
              </a:rPr>
              <a:t> </a:t>
            </a:r>
          </a:p>
          <a:p>
            <a:r>
              <a:rPr lang="es-ES" sz="1200" dirty="0">
                <a:latin typeface="Arial" panose="020B0604020202020204" pitchFamily="34" charset="0"/>
                <a:cs typeface="Arial" panose="020B0604020202020204" pitchFamily="34" charset="0"/>
              </a:rPr>
              <a:t>La consulta de detección rápida de cáncer de pulmón permite que aquellos pacientes con buena situación clínica se beneficien de un estudio ambulatorio sin demora en la realización de las pruebas complementaria. Objetivo: Comparar los pacientes que se han diagnosticado de cáncer de pulmón en esta consulta antes y después de la pandemia</a:t>
            </a:r>
            <a:endParaRPr lang="es-ES" sz="1200" dirty="0">
              <a:latin typeface="Arial" panose="020B0604020202020204" pitchFamily="34" charset="0"/>
              <a:cs typeface="Arial" panose="020B0604020202020204" pitchFamily="34" charset="0"/>
            </a:endParaRPr>
          </a:p>
        </p:txBody>
      </p:sp>
      <p:sp>
        <p:nvSpPr>
          <p:cNvPr id="4" name="CuadroTexto 3"/>
          <p:cNvSpPr txBox="1"/>
          <p:nvPr/>
        </p:nvSpPr>
        <p:spPr>
          <a:xfrm>
            <a:off x="611560" y="2371348"/>
            <a:ext cx="8064896" cy="861774"/>
          </a:xfrm>
          <a:prstGeom prst="rect">
            <a:avLst/>
          </a:prstGeom>
          <a:noFill/>
          <a:ln w="28575">
            <a:solidFill>
              <a:schemeClr val="accent3"/>
            </a:solidFill>
          </a:ln>
        </p:spPr>
        <p:txBody>
          <a:bodyPr wrap="square" rtlCol="0">
            <a:spAutoFit/>
          </a:bodyPr>
          <a:lstStyle/>
          <a:p>
            <a:r>
              <a:rPr lang="es-ES" sz="1400" b="1" dirty="0" smtClean="0">
                <a:solidFill>
                  <a:schemeClr val="accent3">
                    <a:lumMod val="50000"/>
                  </a:schemeClr>
                </a:solidFill>
                <a:latin typeface="Arial" panose="020B0604020202020204" pitchFamily="34" charset="0"/>
                <a:cs typeface="Arial" panose="020B0604020202020204" pitchFamily="34" charset="0"/>
              </a:rPr>
              <a:t>MATERIAL  Y MÉTODOS </a:t>
            </a:r>
          </a:p>
          <a:p>
            <a:r>
              <a:rPr lang="es-ES" sz="1200" dirty="0">
                <a:latin typeface="Arial" panose="020B0604020202020204" pitchFamily="34" charset="0"/>
                <a:cs typeface="Arial" panose="020B0604020202020204" pitchFamily="34" charset="0"/>
              </a:rPr>
              <a:t>Se ha realizado un estudio retrospectivo accediendo a la historia clínica informatizada de todos los pacientes diagnosticados de cáncer de pulmón en la consulta de detección rápida de nuestro hospital durante los años 2019 y 2020. Se han recogido las variables demográficas, el hábito tabáquico, la estirpe diagnosticada y el estadio.</a:t>
            </a:r>
            <a:endParaRPr lang="es-ES" sz="1200" dirty="0">
              <a:latin typeface="Arial" panose="020B0604020202020204" pitchFamily="34" charset="0"/>
              <a:cs typeface="Arial" panose="020B0604020202020204" pitchFamily="34" charset="0"/>
            </a:endParaRPr>
          </a:p>
        </p:txBody>
      </p:sp>
      <p:sp>
        <p:nvSpPr>
          <p:cNvPr id="5" name="CuadroTexto 4"/>
          <p:cNvSpPr txBox="1"/>
          <p:nvPr/>
        </p:nvSpPr>
        <p:spPr>
          <a:xfrm>
            <a:off x="611560" y="3334963"/>
            <a:ext cx="8064896" cy="1661993"/>
          </a:xfrm>
          <a:prstGeom prst="rect">
            <a:avLst/>
          </a:prstGeom>
          <a:noFill/>
          <a:ln w="28575">
            <a:solidFill>
              <a:schemeClr val="accent3"/>
            </a:solidFill>
          </a:ln>
        </p:spPr>
        <p:txBody>
          <a:bodyPr wrap="square" rtlCol="0">
            <a:spAutoFit/>
          </a:bodyPr>
          <a:lstStyle/>
          <a:p>
            <a:r>
              <a:rPr lang="es-ES" sz="1400" b="1" dirty="0" smtClean="0">
                <a:solidFill>
                  <a:schemeClr val="accent3">
                    <a:lumMod val="50000"/>
                  </a:schemeClr>
                </a:solidFill>
                <a:latin typeface="Arial" panose="020B0604020202020204" pitchFamily="34" charset="0"/>
                <a:cs typeface="Arial" panose="020B0604020202020204" pitchFamily="34" charset="0"/>
              </a:rPr>
              <a:t>RESULTADOS </a:t>
            </a:r>
            <a:r>
              <a:rPr lang="es-ES" b="1" dirty="0" smtClean="0">
                <a:solidFill>
                  <a:schemeClr val="accent3">
                    <a:lumMod val="50000"/>
                  </a:schemeClr>
                </a:solidFill>
              </a:rPr>
              <a:t> </a:t>
            </a:r>
          </a:p>
          <a:p>
            <a:r>
              <a:rPr lang="es-ES" sz="1200" dirty="0">
                <a:latin typeface="Arial" panose="020B0604020202020204" pitchFamily="34" charset="0"/>
                <a:cs typeface="Arial" panose="020B0604020202020204" pitchFamily="34" charset="0"/>
              </a:rPr>
              <a:t>En el año 2019 se diagnosticaros 67 pacientes de cáncer de pulmón en la consulta, de los cuales el 74.6% eran varones, con una edad media del total de 68.28 años. El 41.8% eran fumadores, el 10.4% nunca fumadores y el resto exfumadores. En 8 pacientes la estirpe fue carcinoma tipo </a:t>
            </a:r>
            <a:r>
              <a:rPr lang="es-ES" sz="1200" dirty="0" err="1">
                <a:latin typeface="Arial" panose="020B0604020202020204" pitchFamily="34" charset="0"/>
                <a:cs typeface="Arial" panose="020B0604020202020204" pitchFamily="34" charset="0"/>
              </a:rPr>
              <a:t>microcítico</a:t>
            </a:r>
            <a:r>
              <a:rPr lang="es-ES" sz="1200" dirty="0">
                <a:latin typeface="Arial" panose="020B0604020202020204" pitchFamily="34" charset="0"/>
                <a:cs typeface="Arial" panose="020B0604020202020204" pitchFamily="34" charset="0"/>
              </a:rPr>
              <a:t>, 6 de ellos con enfermedad extendida. Hubo 24 (35.8%) pacientes con estirpe tipo adenocarcinoma, 12 (17.4%) de tipo escamoso y 14 que finalmente fueron catalogados como únicamente no </a:t>
            </a:r>
            <a:r>
              <a:rPr lang="es-ES" sz="1200" dirty="0" err="1">
                <a:latin typeface="Arial" panose="020B0604020202020204" pitchFamily="34" charset="0"/>
                <a:cs typeface="Arial" panose="020B0604020202020204" pitchFamily="34" charset="0"/>
              </a:rPr>
              <a:t>microcítico</a:t>
            </a:r>
            <a:r>
              <a:rPr lang="es-ES" sz="1200" dirty="0">
                <a:latin typeface="Arial" panose="020B0604020202020204" pitchFamily="34" charset="0"/>
                <a:cs typeface="Arial" panose="020B0604020202020204" pitchFamily="34" charset="0"/>
              </a:rPr>
              <a:t>. Hubo un paciente con </a:t>
            </a:r>
            <a:r>
              <a:rPr lang="es-ES" sz="1200" dirty="0" err="1">
                <a:latin typeface="Arial" panose="020B0604020202020204" pitchFamily="34" charset="0"/>
                <a:cs typeface="Arial" panose="020B0604020202020204" pitchFamily="34" charset="0"/>
              </a:rPr>
              <a:t>mesotelioma</a:t>
            </a:r>
            <a:r>
              <a:rPr lang="es-ES" sz="1200" dirty="0">
                <a:latin typeface="Arial" panose="020B0604020202020204" pitchFamily="34" charset="0"/>
                <a:cs typeface="Arial" panose="020B0604020202020204" pitchFamily="34" charset="0"/>
              </a:rPr>
              <a:t> y otro con tumor fibroso solitario. En 7 pacientes no se pudo realizar una filiación histológica del tipo de tumor, aunque radiológicamente se tuviera la sospecha. </a:t>
            </a:r>
            <a:endParaRPr lang="es-ES" sz="1200" b="1" dirty="0" smtClean="0">
              <a:solidFill>
                <a:schemeClr val="accent3">
                  <a:lumMod val="50000"/>
                </a:schemeClr>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539552" y="195486"/>
            <a:ext cx="4752528" cy="2400657"/>
          </a:xfrm>
          <a:prstGeom prst="rect">
            <a:avLst/>
          </a:prstGeom>
          <a:noFill/>
          <a:ln w="28575">
            <a:solidFill>
              <a:schemeClr val="accent3"/>
            </a:solidFill>
          </a:ln>
        </p:spPr>
        <p:txBody>
          <a:bodyPr wrap="square" rtlCol="0">
            <a:spAutoFit/>
          </a:bodyPr>
          <a:lstStyle/>
          <a:p>
            <a:r>
              <a:rPr lang="es-ES" b="1" dirty="0" smtClean="0">
                <a:solidFill>
                  <a:schemeClr val="accent3">
                    <a:lumMod val="50000"/>
                  </a:schemeClr>
                </a:solidFill>
              </a:rPr>
              <a:t>RESULTADOS  </a:t>
            </a:r>
          </a:p>
          <a:p>
            <a:r>
              <a:rPr lang="es-ES" sz="1200" dirty="0" smtClean="0">
                <a:latin typeface="Arial" panose="020B0604020202020204" pitchFamily="34" charset="0"/>
                <a:cs typeface="Arial" panose="020B0604020202020204" pitchFamily="34" charset="0"/>
              </a:rPr>
              <a:t>En </a:t>
            </a:r>
            <a:r>
              <a:rPr lang="es-ES" sz="1200" dirty="0">
                <a:latin typeface="Arial" panose="020B0604020202020204" pitchFamily="34" charset="0"/>
                <a:cs typeface="Arial" panose="020B0604020202020204" pitchFamily="34" charset="0"/>
              </a:rPr>
              <a:t>el año 2020 se diagnosticaron un total de 158 pacientes, el 75.3% varones, con una edad media de 67.41 años. Respecto al hábito tabáquico, el 50% eran fumadores, el 41.8% exfumadores y el resto nunca fumadores. Se detectaron 23 pacientes con carcinoma tipo </a:t>
            </a:r>
            <a:r>
              <a:rPr lang="es-ES" sz="1200" dirty="0" err="1">
                <a:latin typeface="Arial" panose="020B0604020202020204" pitchFamily="34" charset="0"/>
                <a:cs typeface="Arial" panose="020B0604020202020204" pitchFamily="34" charset="0"/>
              </a:rPr>
              <a:t>microcítico</a:t>
            </a:r>
            <a:r>
              <a:rPr lang="es-ES" sz="1200" dirty="0">
                <a:latin typeface="Arial" panose="020B0604020202020204" pitchFamily="34" charset="0"/>
                <a:cs typeface="Arial" panose="020B0604020202020204" pitchFamily="34" charset="0"/>
              </a:rPr>
              <a:t>, de los cuales 21 tenían la enfermedad extendida. La estirpe de adenocarcinoma se encontró en 55 pacientes (34.8%), de escamoso en 45 (28.5%), carcinoma pobremente diferenciado en 7 (4.4%), carcinoide en 3, adenocarcinoma de tipo </a:t>
            </a:r>
            <a:r>
              <a:rPr lang="es-ES" sz="1200" dirty="0" err="1">
                <a:latin typeface="Arial" panose="020B0604020202020204" pitchFamily="34" charset="0"/>
                <a:cs typeface="Arial" panose="020B0604020202020204" pitchFamily="34" charset="0"/>
              </a:rPr>
              <a:t>lepídico</a:t>
            </a:r>
            <a:r>
              <a:rPr lang="es-ES" sz="1200" dirty="0">
                <a:latin typeface="Arial" panose="020B0604020202020204" pitchFamily="34" charset="0"/>
                <a:cs typeface="Arial" panose="020B0604020202020204" pitchFamily="34" charset="0"/>
              </a:rPr>
              <a:t> en 3, </a:t>
            </a:r>
            <a:r>
              <a:rPr lang="es-ES" sz="1200" dirty="0" err="1">
                <a:latin typeface="Arial" panose="020B0604020202020204" pitchFamily="34" charset="0"/>
                <a:cs typeface="Arial" panose="020B0604020202020204" pitchFamily="34" charset="0"/>
              </a:rPr>
              <a:t>cacinoma</a:t>
            </a:r>
            <a:r>
              <a:rPr lang="es-ES" sz="1200" dirty="0">
                <a:latin typeface="Arial" panose="020B0604020202020204" pitchFamily="34" charset="0"/>
                <a:cs typeface="Arial" panose="020B0604020202020204" pitchFamily="34" charset="0"/>
              </a:rPr>
              <a:t> de células grandes en 2, </a:t>
            </a:r>
            <a:r>
              <a:rPr lang="es-ES" sz="1200" dirty="0" err="1">
                <a:latin typeface="Arial" panose="020B0604020202020204" pitchFamily="34" charset="0"/>
                <a:cs typeface="Arial" panose="020B0604020202020204" pitchFamily="34" charset="0"/>
              </a:rPr>
              <a:t>Adeno</a:t>
            </a:r>
            <a:r>
              <a:rPr lang="es-ES" sz="1200" dirty="0">
                <a:latin typeface="Arial" panose="020B0604020202020204" pitchFamily="34" charset="0"/>
                <a:cs typeface="Arial" panose="020B0604020202020204" pitchFamily="34" charset="0"/>
              </a:rPr>
              <a:t>-escamoso en 2, </a:t>
            </a:r>
            <a:r>
              <a:rPr lang="es-ES" sz="1200" dirty="0" err="1">
                <a:latin typeface="Arial" panose="020B0604020202020204" pitchFamily="34" charset="0"/>
                <a:cs typeface="Arial" panose="020B0604020202020204" pitchFamily="34" charset="0"/>
              </a:rPr>
              <a:t>sarcomatoide</a:t>
            </a:r>
            <a:r>
              <a:rPr lang="es-ES" sz="1200" dirty="0">
                <a:latin typeface="Arial" panose="020B0604020202020204" pitchFamily="34" charset="0"/>
                <a:cs typeface="Arial" panose="020B0604020202020204" pitchFamily="34" charset="0"/>
              </a:rPr>
              <a:t> en 1 y finalmente clasificados como no </a:t>
            </a:r>
            <a:r>
              <a:rPr lang="es-ES" sz="1200" dirty="0" err="1">
                <a:latin typeface="Arial" panose="020B0604020202020204" pitchFamily="34" charset="0"/>
                <a:cs typeface="Arial" panose="020B0604020202020204" pitchFamily="34" charset="0"/>
              </a:rPr>
              <a:t>microcíticos</a:t>
            </a:r>
            <a:r>
              <a:rPr lang="es-ES" sz="1200" dirty="0">
                <a:latin typeface="Arial" panose="020B0604020202020204" pitchFamily="34" charset="0"/>
                <a:cs typeface="Arial" panose="020B0604020202020204" pitchFamily="34" charset="0"/>
              </a:rPr>
              <a:t> en 2. </a:t>
            </a:r>
            <a:endParaRPr lang="es-ES" sz="1200" b="1" dirty="0" smtClean="0">
              <a:solidFill>
                <a:schemeClr val="accent3">
                  <a:lumMod val="50000"/>
                </a:schemeClr>
              </a:solidFill>
              <a:latin typeface="Arial" panose="020B0604020202020204" pitchFamily="34" charset="0"/>
              <a:cs typeface="Arial" panose="020B0604020202020204" pitchFamily="34" charset="0"/>
            </a:endParaRPr>
          </a:p>
        </p:txBody>
      </p:sp>
      <p:sp>
        <p:nvSpPr>
          <p:cNvPr id="4" name="CuadroTexto 3"/>
          <p:cNvSpPr txBox="1"/>
          <p:nvPr/>
        </p:nvSpPr>
        <p:spPr>
          <a:xfrm>
            <a:off x="539552" y="2859782"/>
            <a:ext cx="4752528" cy="1107996"/>
          </a:xfrm>
          <a:prstGeom prst="rect">
            <a:avLst/>
          </a:prstGeom>
          <a:noFill/>
          <a:ln w="28575">
            <a:solidFill>
              <a:schemeClr val="accent3"/>
            </a:solidFill>
          </a:ln>
        </p:spPr>
        <p:txBody>
          <a:bodyPr wrap="square" rtlCol="0">
            <a:spAutoFit/>
          </a:bodyPr>
          <a:lstStyle/>
          <a:p>
            <a:r>
              <a:rPr lang="es-ES" b="1" dirty="0" smtClean="0">
                <a:solidFill>
                  <a:schemeClr val="accent3">
                    <a:lumMod val="50000"/>
                  </a:schemeClr>
                </a:solidFill>
              </a:rPr>
              <a:t>CONCLUSIONES </a:t>
            </a:r>
          </a:p>
          <a:p>
            <a:r>
              <a:rPr lang="es-ES" sz="1200" dirty="0">
                <a:latin typeface="Arial" panose="020B0604020202020204" pitchFamily="34" charset="0"/>
                <a:cs typeface="Arial" panose="020B0604020202020204" pitchFamily="34" charset="0"/>
              </a:rPr>
              <a:t>En nuestra muestra, hemos encontrado un aumento del diagnóstico de pacientes con cáncer de pulmón en el año 2020 con respecto al 2019 pre-pandemia. Sin embargo, porcentualmente no hemos encontrado grandes cambios en el estadio ni en la estirpe</a:t>
            </a:r>
            <a:endParaRPr lang="es-ES" sz="1200" dirty="0" smtClean="0">
              <a:solidFill>
                <a:schemeClr val="accent3">
                  <a:lumMod val="50000"/>
                </a:schemeClr>
              </a:solidFill>
              <a:latin typeface="Arial" panose="020B0604020202020204" pitchFamily="34" charset="0"/>
              <a:cs typeface="Arial" panose="020B0604020202020204" pitchFamily="34" charset="0"/>
            </a:endParaRPr>
          </a:p>
        </p:txBody>
      </p:sp>
      <p:graphicFrame>
        <p:nvGraphicFramePr>
          <p:cNvPr id="5" name="Gráfico 4"/>
          <p:cNvGraphicFramePr/>
          <p:nvPr>
            <p:extLst>
              <p:ext uri="{D42A27DB-BD31-4B8C-83A1-F6EECF244321}">
                <p14:modId xmlns:p14="http://schemas.microsoft.com/office/powerpoint/2010/main" val="2318563754"/>
              </p:ext>
            </p:extLst>
          </p:nvPr>
        </p:nvGraphicFramePr>
        <p:xfrm>
          <a:off x="5796136" y="195486"/>
          <a:ext cx="3048936" cy="225325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áfico 5"/>
          <p:cNvGraphicFramePr/>
          <p:nvPr>
            <p:extLst>
              <p:ext uri="{D42A27DB-BD31-4B8C-83A1-F6EECF244321}">
                <p14:modId xmlns:p14="http://schemas.microsoft.com/office/powerpoint/2010/main" val="1238453324"/>
              </p:ext>
            </p:extLst>
          </p:nvPr>
        </p:nvGraphicFramePr>
        <p:xfrm>
          <a:off x="5603136" y="2832526"/>
          <a:ext cx="3241936" cy="229462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TotalTime>
  <Words>485</Words>
  <Application>Microsoft Office PowerPoint</Application>
  <PresentationFormat>Presentación en pantalla (16:9)</PresentationFormat>
  <Paragraphs>32</Paragraphs>
  <Slides>2</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2</vt:i4>
      </vt:variant>
    </vt:vector>
  </HeadingPairs>
  <TitlesOfParts>
    <vt:vector size="5" baseType="lpstr">
      <vt:lpstr>Arial</vt:lpstr>
      <vt:lpstr>Calibri</vt:lpstr>
      <vt:lpstr>Tema de Office</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Lorena1</cp:lastModifiedBy>
  <cp:revision>4</cp:revision>
  <dcterms:created xsi:type="dcterms:W3CDTF">2021-06-21T11:13:42Z</dcterms:created>
  <dcterms:modified xsi:type="dcterms:W3CDTF">2021-09-08T19:00:56Z</dcterms:modified>
</cp:coreProperties>
</file>