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9144000" cy="5143500" type="screen16x9"/>
  <p:notesSz cx="6858000" cy="9144000"/>
  <p:defaultTextStyle>
    <a:defPPr>
      <a:defRPr lang="es-ES"/>
    </a:defPPr>
    <a:lvl1pPr marL="0" algn="l" defTabSz="879176" rtl="0" eaLnBrk="1" latinLnBrk="0" hangingPunct="1">
      <a:defRPr sz="1700" kern="1200">
        <a:solidFill>
          <a:schemeClr val="tx1"/>
        </a:solidFill>
        <a:latin typeface="+mn-lt"/>
        <a:ea typeface="+mn-ea"/>
        <a:cs typeface="+mn-cs"/>
      </a:defRPr>
    </a:lvl1pPr>
    <a:lvl2pPr marL="439588" algn="l" defTabSz="879176" rtl="0" eaLnBrk="1" latinLnBrk="0" hangingPunct="1">
      <a:defRPr sz="1700" kern="1200">
        <a:solidFill>
          <a:schemeClr val="tx1"/>
        </a:solidFill>
        <a:latin typeface="+mn-lt"/>
        <a:ea typeface="+mn-ea"/>
        <a:cs typeface="+mn-cs"/>
      </a:defRPr>
    </a:lvl2pPr>
    <a:lvl3pPr marL="879176" algn="l" defTabSz="879176" rtl="0" eaLnBrk="1" latinLnBrk="0" hangingPunct="1">
      <a:defRPr sz="1700" kern="1200">
        <a:solidFill>
          <a:schemeClr val="tx1"/>
        </a:solidFill>
        <a:latin typeface="+mn-lt"/>
        <a:ea typeface="+mn-ea"/>
        <a:cs typeface="+mn-cs"/>
      </a:defRPr>
    </a:lvl3pPr>
    <a:lvl4pPr marL="1318764" algn="l" defTabSz="879176" rtl="0" eaLnBrk="1" latinLnBrk="0" hangingPunct="1">
      <a:defRPr sz="1700" kern="1200">
        <a:solidFill>
          <a:schemeClr val="tx1"/>
        </a:solidFill>
        <a:latin typeface="+mn-lt"/>
        <a:ea typeface="+mn-ea"/>
        <a:cs typeface="+mn-cs"/>
      </a:defRPr>
    </a:lvl4pPr>
    <a:lvl5pPr marL="1758352" algn="l" defTabSz="879176" rtl="0" eaLnBrk="1" latinLnBrk="0" hangingPunct="1">
      <a:defRPr sz="1700" kern="1200">
        <a:solidFill>
          <a:schemeClr val="tx1"/>
        </a:solidFill>
        <a:latin typeface="+mn-lt"/>
        <a:ea typeface="+mn-ea"/>
        <a:cs typeface="+mn-cs"/>
      </a:defRPr>
    </a:lvl5pPr>
    <a:lvl6pPr marL="2197939" algn="l" defTabSz="879176" rtl="0" eaLnBrk="1" latinLnBrk="0" hangingPunct="1">
      <a:defRPr sz="1700" kern="1200">
        <a:solidFill>
          <a:schemeClr val="tx1"/>
        </a:solidFill>
        <a:latin typeface="+mn-lt"/>
        <a:ea typeface="+mn-ea"/>
        <a:cs typeface="+mn-cs"/>
      </a:defRPr>
    </a:lvl6pPr>
    <a:lvl7pPr marL="2637527" algn="l" defTabSz="879176" rtl="0" eaLnBrk="1" latinLnBrk="0" hangingPunct="1">
      <a:defRPr sz="1700" kern="1200">
        <a:solidFill>
          <a:schemeClr val="tx1"/>
        </a:solidFill>
        <a:latin typeface="+mn-lt"/>
        <a:ea typeface="+mn-ea"/>
        <a:cs typeface="+mn-cs"/>
      </a:defRPr>
    </a:lvl7pPr>
    <a:lvl8pPr marL="3077115" algn="l" defTabSz="879176" rtl="0" eaLnBrk="1" latinLnBrk="0" hangingPunct="1">
      <a:defRPr sz="1700" kern="1200">
        <a:solidFill>
          <a:schemeClr val="tx1"/>
        </a:solidFill>
        <a:latin typeface="+mn-lt"/>
        <a:ea typeface="+mn-ea"/>
        <a:cs typeface="+mn-cs"/>
      </a:defRPr>
    </a:lvl8pPr>
    <a:lvl9pPr marL="3516703" algn="l" defTabSz="879176" rtl="0" eaLnBrk="1" latinLnBrk="0" hangingPunct="1">
      <a:defRPr sz="17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Estilo medio 3 - Énfasis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2" d="100"/>
          <a:sy n="82" d="100"/>
        </p:scale>
        <p:origin x="-744" y="-72"/>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Hoja_de_c_lculo_de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Office_Excel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style val="18"/>
  <c:chart>
    <c:autoTitleDeleted val="1"/>
    <c:plotArea>
      <c:layout>
        <c:manualLayout>
          <c:layoutTarget val="inner"/>
          <c:xMode val="edge"/>
          <c:yMode val="edge"/>
          <c:x val="0.10287857509868728"/>
          <c:y val="6.9945870593357509E-2"/>
          <c:w val="0.7157185251546796"/>
          <c:h val="0.65618124614447504"/>
        </c:manualLayout>
      </c:layout>
      <c:barChart>
        <c:barDir val="col"/>
        <c:grouping val="clustered"/>
        <c:ser>
          <c:idx val="0"/>
          <c:order val="0"/>
          <c:tx>
            <c:strRef>
              <c:f>Hoja1!$B$1</c:f>
              <c:strCache>
                <c:ptCount val="1"/>
                <c:pt idx="0">
                  <c:v>Bajo riesgo intubación</c:v>
                </c:pt>
              </c:strCache>
            </c:strRef>
          </c:tx>
          <c:dLbls>
            <c:dLbl>
              <c:idx val="0"/>
              <c:layout>
                <c:manualLayout>
                  <c:x val="-1.429473156540783E-17"/>
                  <c:y val="-5.9258844499192774E-3"/>
                </c:manualLayout>
              </c:layout>
              <c:showVal val="1"/>
            </c:dLbl>
            <c:dLbl>
              <c:idx val="2"/>
              <c:layout>
                <c:manualLayout>
                  <c:x val="-3.0651126465099734E-2"/>
                  <c:y val="1.6666550015398029E-2"/>
                </c:manualLayout>
              </c:layout>
              <c:showVal val="1"/>
            </c:dLbl>
            <c:spPr>
              <a:solidFill>
                <a:schemeClr val="accent1">
                  <a:lumMod val="20000"/>
                  <a:lumOff val="80000"/>
                </a:schemeClr>
              </a:solidFill>
            </c:spPr>
            <c:txPr>
              <a:bodyPr/>
              <a:lstStyle/>
              <a:p>
                <a:pPr>
                  <a:defRPr sz="1050" b="1"/>
                </a:pPr>
                <a:endParaRPr lang="es-ES"/>
              </a:p>
            </c:txPr>
            <c:showVal val="1"/>
          </c:dLbls>
          <c:cat>
            <c:strRef>
              <c:f>Hoja1!$A$2:$A$5</c:f>
              <c:strCache>
                <c:ptCount val="3"/>
                <c:pt idx="0">
                  <c:v>iROX ingresados UCRI</c:v>
                </c:pt>
                <c:pt idx="1">
                  <c:v>iROX ingresados UCI</c:v>
                </c:pt>
                <c:pt idx="2">
                  <c:v>iROX intubados</c:v>
                </c:pt>
              </c:strCache>
            </c:strRef>
          </c:cat>
          <c:val>
            <c:numRef>
              <c:f>Hoja1!$B$2:$B$5</c:f>
              <c:numCache>
                <c:formatCode>0%</c:formatCode>
                <c:ptCount val="4"/>
                <c:pt idx="0" formatCode="0.00%">
                  <c:v>0.71400000000000008</c:v>
                </c:pt>
                <c:pt idx="1">
                  <c:v>0.25700000000000001</c:v>
                </c:pt>
                <c:pt idx="2">
                  <c:v>0.18000000000000002</c:v>
                </c:pt>
              </c:numCache>
            </c:numRef>
          </c:val>
        </c:ser>
        <c:ser>
          <c:idx val="1"/>
          <c:order val="1"/>
          <c:tx>
            <c:strRef>
              <c:f>Hoja1!$C$1</c:f>
              <c:strCache>
                <c:ptCount val="1"/>
                <c:pt idx="0">
                  <c:v>Riesgo elevado intubación</c:v>
                </c:pt>
              </c:strCache>
            </c:strRef>
          </c:tx>
          <c:dLbls>
            <c:dLbl>
              <c:idx val="0"/>
              <c:layout>
                <c:manualLayout>
                  <c:x val="2.1455788525569813E-2"/>
                  <c:y val="-5.5555166717993244E-3"/>
                </c:manualLayout>
              </c:layout>
              <c:tx>
                <c:rich>
                  <a:bodyPr/>
                  <a:lstStyle/>
                  <a:p>
                    <a:r>
                      <a:rPr lang="en-US" dirty="0" smtClean="0"/>
                      <a:t>23,8%</a:t>
                    </a:r>
                    <a:endParaRPr lang="en-US" dirty="0"/>
                  </a:p>
                </c:rich>
              </c:tx>
              <c:showVal val="1"/>
            </c:dLbl>
            <c:dLbl>
              <c:idx val="1"/>
              <c:layout>
                <c:manualLayout>
                  <c:x val="-1.2260450586039888E-2"/>
                  <c:y val="-0.12777688345138441"/>
                </c:manualLayout>
              </c:layout>
              <c:showVal val="1"/>
            </c:dLbl>
            <c:spPr>
              <a:solidFill>
                <a:schemeClr val="accent2">
                  <a:lumMod val="20000"/>
                  <a:lumOff val="80000"/>
                </a:schemeClr>
              </a:solidFill>
            </c:spPr>
            <c:txPr>
              <a:bodyPr/>
              <a:lstStyle/>
              <a:p>
                <a:pPr>
                  <a:defRPr sz="1100" b="1"/>
                </a:pPr>
                <a:endParaRPr lang="es-ES"/>
              </a:p>
            </c:txPr>
            <c:showVal val="1"/>
          </c:dLbls>
          <c:cat>
            <c:strRef>
              <c:f>Hoja1!$A$2:$A$5</c:f>
              <c:strCache>
                <c:ptCount val="3"/>
                <c:pt idx="0">
                  <c:v>iROX ingresados UCRI</c:v>
                </c:pt>
                <c:pt idx="1">
                  <c:v>iROX ingresados UCI</c:v>
                </c:pt>
                <c:pt idx="2">
                  <c:v>iROX intubados</c:v>
                </c:pt>
              </c:strCache>
            </c:strRef>
          </c:cat>
          <c:val>
            <c:numRef>
              <c:f>Hoja1!$C$2:$C$5</c:f>
              <c:numCache>
                <c:formatCode>0%</c:formatCode>
                <c:ptCount val="4"/>
                <c:pt idx="0" formatCode="0.00%">
                  <c:v>0.23800000000000002</c:v>
                </c:pt>
                <c:pt idx="1">
                  <c:v>0.23400000000000001</c:v>
                </c:pt>
                <c:pt idx="2">
                  <c:v>0.24000000000000002</c:v>
                </c:pt>
              </c:numCache>
            </c:numRef>
          </c:val>
        </c:ser>
        <c:ser>
          <c:idx val="2"/>
          <c:order val="2"/>
          <c:tx>
            <c:strRef>
              <c:f>Hoja1!$D$1</c:f>
              <c:strCache>
                <c:ptCount val="1"/>
                <c:pt idx="0">
                  <c:v>Riesgo elevado UCI</c:v>
                </c:pt>
              </c:strCache>
            </c:strRef>
          </c:tx>
          <c:dLbls>
            <c:dLbl>
              <c:idx val="0"/>
              <c:layout>
                <c:manualLayout>
                  <c:x val="4.1536861961807274E-2"/>
                  <c:y val="-4.4059184187687245E-3"/>
                </c:manualLayout>
              </c:layout>
              <c:tx>
                <c:rich>
                  <a:bodyPr/>
                  <a:lstStyle/>
                  <a:p>
                    <a:r>
                      <a:rPr lang="en-US" dirty="0" smtClean="0"/>
                      <a:t>4,8%</a:t>
                    </a:r>
                    <a:endParaRPr lang="en-US" dirty="0"/>
                  </a:p>
                </c:rich>
              </c:tx>
              <c:showVal val="1"/>
            </c:dLbl>
            <c:dLbl>
              <c:idx val="1"/>
              <c:layout>
                <c:manualLayout>
                  <c:x val="4.5976689697649578E-2"/>
                  <c:y val="-3.3333100030795947E-2"/>
                </c:manualLayout>
              </c:layout>
              <c:showVal val="1"/>
            </c:dLbl>
            <c:spPr>
              <a:solidFill>
                <a:schemeClr val="accent3">
                  <a:lumMod val="20000"/>
                  <a:lumOff val="80000"/>
                </a:schemeClr>
              </a:solidFill>
            </c:spPr>
            <c:txPr>
              <a:bodyPr/>
              <a:lstStyle/>
              <a:p>
                <a:pPr>
                  <a:defRPr sz="1000" b="1"/>
                </a:pPr>
                <a:endParaRPr lang="es-ES"/>
              </a:p>
            </c:txPr>
            <c:showVal val="1"/>
          </c:dLbls>
          <c:cat>
            <c:strRef>
              <c:f>Hoja1!$A$2:$A$5</c:f>
              <c:strCache>
                <c:ptCount val="3"/>
                <c:pt idx="0">
                  <c:v>iROX ingresados UCRI</c:v>
                </c:pt>
                <c:pt idx="1">
                  <c:v>iROX ingresados UCI</c:v>
                </c:pt>
                <c:pt idx="2">
                  <c:v>iROX intubados</c:v>
                </c:pt>
              </c:strCache>
            </c:strRef>
          </c:cat>
          <c:val>
            <c:numRef>
              <c:f>Hoja1!$D$2:$D$5</c:f>
              <c:numCache>
                <c:formatCode>0%</c:formatCode>
                <c:ptCount val="4"/>
                <c:pt idx="0" formatCode="0.00%">
                  <c:v>4.8000000000000008E-2</c:v>
                </c:pt>
                <c:pt idx="1">
                  <c:v>0.5</c:v>
                </c:pt>
                <c:pt idx="2">
                  <c:v>0.58000000000000007</c:v>
                </c:pt>
              </c:numCache>
            </c:numRef>
          </c:val>
        </c:ser>
        <c:axId val="139808128"/>
        <c:axId val="139879552"/>
      </c:barChart>
      <c:catAx>
        <c:axId val="139808128"/>
        <c:scaling>
          <c:orientation val="minMax"/>
        </c:scaling>
        <c:axPos val="b"/>
        <c:tickLblPos val="nextTo"/>
        <c:txPr>
          <a:bodyPr/>
          <a:lstStyle/>
          <a:p>
            <a:pPr>
              <a:defRPr sz="1100"/>
            </a:pPr>
            <a:endParaRPr lang="es-ES"/>
          </a:p>
        </c:txPr>
        <c:crossAx val="139879552"/>
        <c:crosses val="autoZero"/>
        <c:auto val="1"/>
        <c:lblAlgn val="ctr"/>
        <c:lblOffset val="100"/>
      </c:catAx>
      <c:valAx>
        <c:axId val="139879552"/>
        <c:scaling>
          <c:orientation val="minMax"/>
        </c:scaling>
        <c:axPos val="l"/>
        <c:majorGridlines/>
        <c:numFmt formatCode="0.00%" sourceLinked="1"/>
        <c:tickLblPos val="nextTo"/>
        <c:txPr>
          <a:bodyPr/>
          <a:lstStyle/>
          <a:p>
            <a:pPr>
              <a:defRPr sz="900"/>
            </a:pPr>
            <a:endParaRPr lang="es-ES"/>
          </a:p>
        </c:txPr>
        <c:crossAx val="139808128"/>
        <c:crosses val="autoZero"/>
        <c:crossBetween val="between"/>
      </c:valAx>
    </c:plotArea>
    <c:legend>
      <c:legendPos val="r"/>
      <c:layout>
        <c:manualLayout>
          <c:xMode val="edge"/>
          <c:yMode val="edge"/>
          <c:x val="0.66804202534920565"/>
          <c:y val="0.12285259595733364"/>
          <c:w val="0.29517662289267488"/>
          <c:h val="0.52651862454156051"/>
        </c:manualLayout>
      </c:layout>
      <c:spPr>
        <a:solidFill>
          <a:schemeClr val="bg1">
            <a:lumMod val="95000"/>
          </a:schemeClr>
        </a:solidFill>
      </c:spPr>
      <c:txPr>
        <a:bodyPr/>
        <a:lstStyle/>
        <a:p>
          <a:pPr>
            <a:defRPr sz="1100"/>
          </a:pPr>
          <a:endParaRPr lang="es-ES"/>
        </a:p>
      </c:txPr>
    </c:legend>
    <c:plotVisOnly val="1"/>
  </c:chart>
  <c:txPr>
    <a:bodyPr/>
    <a:lstStyle/>
    <a:p>
      <a:pPr>
        <a:defRPr sz="1800"/>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chart>
    <c:plotArea>
      <c:layout>
        <c:manualLayout>
          <c:layoutTarget val="inner"/>
          <c:xMode val="edge"/>
          <c:yMode val="edge"/>
          <c:x val="0.20270609993766545"/>
          <c:y val="6.8750000000000019E-2"/>
          <c:w val="0.79729390006233458"/>
          <c:h val="0.59378028766869451"/>
        </c:manualLayout>
      </c:layout>
      <c:barChart>
        <c:barDir val="col"/>
        <c:grouping val="clustered"/>
        <c:ser>
          <c:idx val="0"/>
          <c:order val="0"/>
          <c:tx>
            <c:strRef>
              <c:f>Hoja1!$B$1</c:f>
              <c:strCache>
                <c:ptCount val="1"/>
                <c:pt idx="0">
                  <c:v>Exitus</c:v>
                </c:pt>
              </c:strCache>
            </c:strRef>
          </c:tx>
          <c:dLbls>
            <c:spPr>
              <a:solidFill>
                <a:schemeClr val="accent1">
                  <a:lumMod val="20000"/>
                  <a:lumOff val="80000"/>
                </a:schemeClr>
              </a:solidFill>
            </c:spPr>
            <c:txPr>
              <a:bodyPr/>
              <a:lstStyle/>
              <a:p>
                <a:pPr>
                  <a:defRPr sz="1000" b="1"/>
                </a:pPr>
                <a:endParaRPr lang="es-ES"/>
              </a:p>
            </c:txPr>
            <c:showVal val="1"/>
          </c:dLbls>
          <c:cat>
            <c:strRef>
              <c:f>Hoja1!$A$2:$A$5</c:f>
              <c:strCache>
                <c:ptCount val="1"/>
                <c:pt idx="0">
                  <c:v>Supervivencia</c:v>
                </c:pt>
              </c:strCache>
            </c:strRef>
          </c:cat>
          <c:val>
            <c:numRef>
              <c:f>Hoja1!$B$2:$B$5</c:f>
              <c:numCache>
                <c:formatCode>General</c:formatCode>
                <c:ptCount val="4"/>
                <c:pt idx="0" formatCode="0.00%">
                  <c:v>0.45</c:v>
                </c:pt>
              </c:numCache>
            </c:numRef>
          </c:val>
        </c:ser>
        <c:ser>
          <c:idx val="1"/>
          <c:order val="1"/>
          <c:tx>
            <c:strRef>
              <c:f>Hoja1!$C$1</c:f>
              <c:strCache>
                <c:ptCount val="1"/>
                <c:pt idx="0">
                  <c:v>sobrevivió</c:v>
                </c:pt>
              </c:strCache>
            </c:strRef>
          </c:tx>
          <c:dLbls>
            <c:dLbl>
              <c:idx val="0"/>
              <c:layout>
                <c:manualLayout>
                  <c:x val="0.1429183896745238"/>
                  <c:y val="9.3121041355874401E-2"/>
                </c:manualLayout>
              </c:layout>
              <c:showVal val="1"/>
            </c:dLbl>
            <c:delete val="1"/>
          </c:dLbls>
          <c:cat>
            <c:strRef>
              <c:f>Hoja1!$A$2:$A$5</c:f>
              <c:strCache>
                <c:ptCount val="1"/>
                <c:pt idx="0">
                  <c:v>Supervivencia</c:v>
                </c:pt>
              </c:strCache>
            </c:strRef>
          </c:cat>
          <c:val>
            <c:numRef>
              <c:f>Hoja1!$C$2:$C$5</c:f>
              <c:numCache>
                <c:formatCode>General</c:formatCode>
                <c:ptCount val="4"/>
                <c:pt idx="0" formatCode="0.00%">
                  <c:v>0.55000000000000004</c:v>
                </c:pt>
              </c:numCache>
            </c:numRef>
          </c:val>
        </c:ser>
        <c:axId val="166033280"/>
        <c:axId val="166034816"/>
      </c:barChart>
      <c:catAx>
        <c:axId val="166033280"/>
        <c:scaling>
          <c:orientation val="minMax"/>
        </c:scaling>
        <c:axPos val="b"/>
        <c:tickLblPos val="nextTo"/>
        <c:txPr>
          <a:bodyPr/>
          <a:lstStyle/>
          <a:p>
            <a:pPr>
              <a:defRPr sz="1000"/>
            </a:pPr>
            <a:endParaRPr lang="es-ES"/>
          </a:p>
        </c:txPr>
        <c:crossAx val="166034816"/>
        <c:crosses val="autoZero"/>
        <c:auto val="1"/>
        <c:lblAlgn val="ctr"/>
        <c:lblOffset val="100"/>
      </c:catAx>
      <c:valAx>
        <c:axId val="166034816"/>
        <c:scaling>
          <c:orientation val="minMax"/>
        </c:scaling>
        <c:axPos val="l"/>
        <c:majorGridlines/>
        <c:numFmt formatCode="0.00%" sourceLinked="1"/>
        <c:tickLblPos val="nextTo"/>
        <c:txPr>
          <a:bodyPr/>
          <a:lstStyle/>
          <a:p>
            <a:pPr>
              <a:defRPr sz="900"/>
            </a:pPr>
            <a:endParaRPr lang="es-ES"/>
          </a:p>
        </c:txPr>
        <c:crossAx val="166033280"/>
        <c:crosses val="autoZero"/>
        <c:crossBetween val="between"/>
      </c:valAx>
    </c:plotArea>
    <c:legend>
      <c:legendPos val="r"/>
      <c:layout>
        <c:manualLayout>
          <c:xMode val="edge"/>
          <c:yMode val="edge"/>
          <c:x val="0.53010467324195554"/>
          <c:y val="0.28555630656753306"/>
          <c:w val="0.40953474141413326"/>
          <c:h val="0.19144472929573297"/>
        </c:manualLayout>
      </c:layout>
      <c:spPr>
        <a:solidFill>
          <a:schemeClr val="bg1">
            <a:lumMod val="95000"/>
          </a:schemeClr>
        </a:solidFill>
      </c:spPr>
      <c:txPr>
        <a:bodyPr/>
        <a:lstStyle/>
        <a:p>
          <a:pPr>
            <a:defRPr sz="1100"/>
          </a:pPr>
          <a:endParaRPr lang="es-ES"/>
        </a:p>
      </c:txPr>
    </c:legend>
    <c:plotVisOnly val="1"/>
  </c:chart>
  <c:txPr>
    <a:bodyPr/>
    <a:lstStyle/>
    <a:p>
      <a:pPr>
        <a:defRPr sz="1800"/>
      </a:pPr>
      <a:endParaRPr lang="es-E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plotArea>
      <c:layout>
        <c:manualLayout>
          <c:layoutTarget val="inner"/>
          <c:xMode val="edge"/>
          <c:yMode val="edge"/>
          <c:x val="0.17373434004960223"/>
          <c:y val="0.10747891615373051"/>
          <c:w val="0.75730781595280361"/>
          <c:h val="0.59566074011023062"/>
        </c:manualLayout>
      </c:layout>
      <c:barChart>
        <c:barDir val="col"/>
        <c:grouping val="clustered"/>
        <c:ser>
          <c:idx val="0"/>
          <c:order val="0"/>
          <c:tx>
            <c:strRef>
              <c:f>Hoja1!$B$1</c:f>
              <c:strCache>
                <c:ptCount val="1"/>
                <c:pt idx="0">
                  <c:v>Ingreso UCI</c:v>
                </c:pt>
              </c:strCache>
            </c:strRef>
          </c:tx>
          <c:dLbls>
            <c:spPr>
              <a:solidFill>
                <a:schemeClr val="accent1">
                  <a:lumMod val="20000"/>
                  <a:lumOff val="80000"/>
                </a:schemeClr>
              </a:solidFill>
            </c:spPr>
            <c:txPr>
              <a:bodyPr/>
              <a:lstStyle/>
              <a:p>
                <a:pPr>
                  <a:defRPr sz="1050" b="1"/>
                </a:pPr>
                <a:endParaRPr lang="es-ES"/>
              </a:p>
            </c:txPr>
            <c:showVal val="1"/>
          </c:dLbls>
          <c:cat>
            <c:strRef>
              <c:f>Hoja1!$A$2:$A$5</c:f>
              <c:strCache>
                <c:ptCount val="1"/>
                <c:pt idx="0">
                  <c:v>Evolución</c:v>
                </c:pt>
              </c:strCache>
            </c:strRef>
          </c:cat>
          <c:val>
            <c:numRef>
              <c:f>Hoja1!$B$2:$B$5</c:f>
              <c:numCache>
                <c:formatCode>General</c:formatCode>
                <c:ptCount val="4"/>
                <c:pt idx="0" formatCode="0.00%">
                  <c:v>0.38100000000000006</c:v>
                </c:pt>
              </c:numCache>
            </c:numRef>
          </c:val>
        </c:ser>
        <c:ser>
          <c:idx val="1"/>
          <c:order val="1"/>
          <c:tx>
            <c:strRef>
              <c:f>Hoja1!$C$1</c:f>
              <c:strCache>
                <c:ptCount val="1"/>
                <c:pt idx="0">
                  <c:v>Alta a planta</c:v>
                </c:pt>
              </c:strCache>
            </c:strRef>
          </c:tx>
          <c:dLbls>
            <c:spPr>
              <a:solidFill>
                <a:schemeClr val="accent2">
                  <a:lumMod val="20000"/>
                  <a:lumOff val="80000"/>
                </a:schemeClr>
              </a:solidFill>
            </c:spPr>
            <c:txPr>
              <a:bodyPr/>
              <a:lstStyle/>
              <a:p>
                <a:pPr>
                  <a:defRPr sz="1050" b="1"/>
                </a:pPr>
                <a:endParaRPr lang="es-ES"/>
              </a:p>
            </c:txPr>
            <c:showVal val="1"/>
          </c:dLbls>
          <c:cat>
            <c:strRef>
              <c:f>Hoja1!$A$2:$A$5</c:f>
              <c:strCache>
                <c:ptCount val="1"/>
                <c:pt idx="0">
                  <c:v>Evolución</c:v>
                </c:pt>
              </c:strCache>
            </c:strRef>
          </c:cat>
          <c:val>
            <c:numRef>
              <c:f>Hoja1!$C$2:$C$5</c:f>
              <c:numCache>
                <c:formatCode>General</c:formatCode>
                <c:ptCount val="4"/>
                <c:pt idx="0" formatCode="0.00%">
                  <c:v>0.57199999999999995</c:v>
                </c:pt>
              </c:numCache>
            </c:numRef>
          </c:val>
        </c:ser>
        <c:ser>
          <c:idx val="2"/>
          <c:order val="2"/>
          <c:tx>
            <c:strRef>
              <c:f>Hoja1!$D$1</c:f>
              <c:strCache>
                <c:ptCount val="1"/>
                <c:pt idx="0">
                  <c:v>Exitus en UCIR</c:v>
                </c:pt>
              </c:strCache>
            </c:strRef>
          </c:tx>
          <c:dLbls>
            <c:spPr>
              <a:solidFill>
                <a:schemeClr val="accent3">
                  <a:lumMod val="20000"/>
                  <a:lumOff val="80000"/>
                </a:schemeClr>
              </a:solidFill>
            </c:spPr>
            <c:txPr>
              <a:bodyPr/>
              <a:lstStyle/>
              <a:p>
                <a:pPr>
                  <a:defRPr sz="1050" b="1"/>
                </a:pPr>
                <a:endParaRPr lang="es-ES"/>
              </a:p>
            </c:txPr>
            <c:showVal val="1"/>
          </c:dLbls>
          <c:cat>
            <c:strRef>
              <c:f>Hoja1!$A$2:$A$5</c:f>
              <c:strCache>
                <c:ptCount val="1"/>
                <c:pt idx="0">
                  <c:v>Evolución</c:v>
                </c:pt>
              </c:strCache>
            </c:strRef>
          </c:cat>
          <c:val>
            <c:numRef>
              <c:f>Hoja1!$D$2:$D$5</c:f>
              <c:numCache>
                <c:formatCode>General</c:formatCode>
                <c:ptCount val="4"/>
                <c:pt idx="0" formatCode="0.00%">
                  <c:v>4.7000000000000007E-2</c:v>
                </c:pt>
              </c:numCache>
            </c:numRef>
          </c:val>
        </c:ser>
        <c:axId val="165611008"/>
        <c:axId val="165612544"/>
      </c:barChart>
      <c:catAx>
        <c:axId val="165611008"/>
        <c:scaling>
          <c:orientation val="minMax"/>
        </c:scaling>
        <c:axPos val="b"/>
        <c:tickLblPos val="nextTo"/>
        <c:txPr>
          <a:bodyPr/>
          <a:lstStyle/>
          <a:p>
            <a:pPr>
              <a:defRPr sz="1000"/>
            </a:pPr>
            <a:endParaRPr lang="es-ES"/>
          </a:p>
        </c:txPr>
        <c:crossAx val="165612544"/>
        <c:crosses val="autoZero"/>
        <c:auto val="1"/>
        <c:lblAlgn val="ctr"/>
        <c:lblOffset val="100"/>
      </c:catAx>
      <c:valAx>
        <c:axId val="165612544"/>
        <c:scaling>
          <c:orientation val="minMax"/>
        </c:scaling>
        <c:axPos val="l"/>
        <c:majorGridlines/>
        <c:numFmt formatCode="0.00%" sourceLinked="1"/>
        <c:tickLblPos val="nextTo"/>
        <c:txPr>
          <a:bodyPr/>
          <a:lstStyle/>
          <a:p>
            <a:pPr>
              <a:defRPr sz="700"/>
            </a:pPr>
            <a:endParaRPr lang="es-ES"/>
          </a:p>
        </c:txPr>
        <c:crossAx val="165611008"/>
        <c:crosses val="autoZero"/>
        <c:crossBetween val="between"/>
      </c:valAx>
    </c:plotArea>
    <c:legend>
      <c:legendPos val="r"/>
      <c:layout>
        <c:manualLayout>
          <c:xMode val="edge"/>
          <c:yMode val="edge"/>
          <c:x val="0.62188454234859969"/>
          <c:y val="0.23273697226862822"/>
          <c:w val="0.29418994094804585"/>
          <c:h val="0.41351705870022293"/>
        </c:manualLayout>
      </c:layout>
      <c:spPr>
        <a:solidFill>
          <a:schemeClr val="bg1">
            <a:lumMod val="95000"/>
          </a:schemeClr>
        </a:solidFill>
      </c:spPr>
      <c:txPr>
        <a:bodyPr/>
        <a:lstStyle/>
        <a:p>
          <a:pPr>
            <a:defRPr sz="1200"/>
          </a:pPr>
          <a:endParaRPr lang="es-ES"/>
        </a:p>
      </c:txPr>
    </c:legend>
    <c:plotVisOnly val="1"/>
  </c:chart>
  <c:txPr>
    <a:bodyPr/>
    <a:lstStyle/>
    <a:p>
      <a:pPr>
        <a:defRPr sz="1800"/>
      </a:pPr>
      <a:endParaRPr lang="es-E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E6628D-EF5C-4779-AA5C-D961EBB6BE9B}" type="datetimeFigureOut">
              <a:rPr lang="es-ES" smtClean="0"/>
              <a:pPr/>
              <a:t>09/09/2021</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7FE7546-8649-4C91-BBF0-E8C393246EE3}"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879176" rtl="0" eaLnBrk="1" latinLnBrk="0" hangingPunct="1">
      <a:defRPr sz="1100" kern="1200">
        <a:solidFill>
          <a:schemeClr val="tx1"/>
        </a:solidFill>
        <a:latin typeface="+mn-lt"/>
        <a:ea typeface="+mn-ea"/>
        <a:cs typeface="+mn-cs"/>
      </a:defRPr>
    </a:lvl1pPr>
    <a:lvl2pPr marL="439588" algn="l" defTabSz="879176" rtl="0" eaLnBrk="1" latinLnBrk="0" hangingPunct="1">
      <a:defRPr sz="1100" kern="1200">
        <a:solidFill>
          <a:schemeClr val="tx1"/>
        </a:solidFill>
        <a:latin typeface="+mn-lt"/>
        <a:ea typeface="+mn-ea"/>
        <a:cs typeface="+mn-cs"/>
      </a:defRPr>
    </a:lvl2pPr>
    <a:lvl3pPr marL="879176" algn="l" defTabSz="879176" rtl="0" eaLnBrk="1" latinLnBrk="0" hangingPunct="1">
      <a:defRPr sz="1100" kern="1200">
        <a:solidFill>
          <a:schemeClr val="tx1"/>
        </a:solidFill>
        <a:latin typeface="+mn-lt"/>
        <a:ea typeface="+mn-ea"/>
        <a:cs typeface="+mn-cs"/>
      </a:defRPr>
    </a:lvl3pPr>
    <a:lvl4pPr marL="1318764" algn="l" defTabSz="879176" rtl="0" eaLnBrk="1" latinLnBrk="0" hangingPunct="1">
      <a:defRPr sz="1100" kern="1200">
        <a:solidFill>
          <a:schemeClr val="tx1"/>
        </a:solidFill>
        <a:latin typeface="+mn-lt"/>
        <a:ea typeface="+mn-ea"/>
        <a:cs typeface="+mn-cs"/>
      </a:defRPr>
    </a:lvl4pPr>
    <a:lvl5pPr marL="1758352" algn="l" defTabSz="879176" rtl="0" eaLnBrk="1" latinLnBrk="0" hangingPunct="1">
      <a:defRPr sz="1100" kern="1200">
        <a:solidFill>
          <a:schemeClr val="tx1"/>
        </a:solidFill>
        <a:latin typeface="+mn-lt"/>
        <a:ea typeface="+mn-ea"/>
        <a:cs typeface="+mn-cs"/>
      </a:defRPr>
    </a:lvl5pPr>
    <a:lvl6pPr marL="2197939" algn="l" defTabSz="879176" rtl="0" eaLnBrk="1" latinLnBrk="0" hangingPunct="1">
      <a:defRPr sz="1100" kern="1200">
        <a:solidFill>
          <a:schemeClr val="tx1"/>
        </a:solidFill>
        <a:latin typeface="+mn-lt"/>
        <a:ea typeface="+mn-ea"/>
        <a:cs typeface="+mn-cs"/>
      </a:defRPr>
    </a:lvl6pPr>
    <a:lvl7pPr marL="2637527" algn="l" defTabSz="879176" rtl="0" eaLnBrk="1" latinLnBrk="0" hangingPunct="1">
      <a:defRPr sz="1100" kern="1200">
        <a:solidFill>
          <a:schemeClr val="tx1"/>
        </a:solidFill>
        <a:latin typeface="+mn-lt"/>
        <a:ea typeface="+mn-ea"/>
        <a:cs typeface="+mn-cs"/>
      </a:defRPr>
    </a:lvl7pPr>
    <a:lvl8pPr marL="3077115" algn="l" defTabSz="879176" rtl="0" eaLnBrk="1" latinLnBrk="0" hangingPunct="1">
      <a:defRPr sz="1100" kern="1200">
        <a:solidFill>
          <a:schemeClr val="tx1"/>
        </a:solidFill>
        <a:latin typeface="+mn-lt"/>
        <a:ea typeface="+mn-ea"/>
        <a:cs typeface="+mn-cs"/>
      </a:defRPr>
    </a:lvl8pPr>
    <a:lvl9pPr marL="3516703" algn="l" defTabSz="879176"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381000" y="685800"/>
            <a:ext cx="6096000" cy="3429000"/>
          </a:xfrm>
        </p:spPr>
      </p:sp>
      <p:sp>
        <p:nvSpPr>
          <p:cNvPr id="3" name="2 Marcador de notas"/>
          <p:cNvSpPr>
            <a:spLocks noGrp="1"/>
          </p:cNvSpPr>
          <p:nvPr>
            <p:ph type="body" idx="1"/>
          </p:nvPr>
        </p:nvSpPr>
        <p:spPr/>
        <p:txBody>
          <a:bodyPr>
            <a:normAutofit/>
          </a:bodyPr>
          <a:lstStyle/>
          <a:p>
            <a:endParaRPr lang="es-ES" dirty="0"/>
          </a:p>
        </p:txBody>
      </p:sp>
      <p:sp>
        <p:nvSpPr>
          <p:cNvPr id="4" name="3 Marcador de número de diapositiva"/>
          <p:cNvSpPr>
            <a:spLocks noGrp="1"/>
          </p:cNvSpPr>
          <p:nvPr>
            <p:ph type="sldNum" sz="quarter" idx="10"/>
          </p:nvPr>
        </p:nvSpPr>
        <p:spPr/>
        <p:txBody>
          <a:bodyPr/>
          <a:lstStyle/>
          <a:p>
            <a:fld id="{57FE7546-8649-4C91-BBF0-E8C393246EE3}" type="slidenum">
              <a:rPr lang="es-ES" smtClean="0"/>
              <a:pPr/>
              <a:t>2</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1" y="1597820"/>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39588" indent="0" algn="ctr">
              <a:buNone/>
              <a:defRPr>
                <a:solidFill>
                  <a:schemeClr val="tx1">
                    <a:tint val="75000"/>
                  </a:schemeClr>
                </a:solidFill>
              </a:defRPr>
            </a:lvl2pPr>
            <a:lvl3pPr marL="879176" indent="0" algn="ctr">
              <a:buNone/>
              <a:defRPr>
                <a:solidFill>
                  <a:schemeClr val="tx1">
                    <a:tint val="75000"/>
                  </a:schemeClr>
                </a:solidFill>
              </a:defRPr>
            </a:lvl3pPr>
            <a:lvl4pPr marL="1318764" indent="0" algn="ctr">
              <a:buNone/>
              <a:defRPr>
                <a:solidFill>
                  <a:schemeClr val="tx1">
                    <a:tint val="75000"/>
                  </a:schemeClr>
                </a:solidFill>
              </a:defRPr>
            </a:lvl4pPr>
            <a:lvl5pPr marL="1758352" indent="0" algn="ctr">
              <a:buNone/>
              <a:defRPr>
                <a:solidFill>
                  <a:schemeClr val="tx1">
                    <a:tint val="75000"/>
                  </a:schemeClr>
                </a:solidFill>
              </a:defRPr>
            </a:lvl5pPr>
            <a:lvl6pPr marL="2197939" indent="0" algn="ctr">
              <a:buNone/>
              <a:defRPr>
                <a:solidFill>
                  <a:schemeClr val="tx1">
                    <a:tint val="75000"/>
                  </a:schemeClr>
                </a:solidFill>
              </a:defRPr>
            </a:lvl6pPr>
            <a:lvl7pPr marL="2637527" indent="0" algn="ctr">
              <a:buNone/>
              <a:defRPr>
                <a:solidFill>
                  <a:schemeClr val="tx1">
                    <a:tint val="75000"/>
                  </a:schemeClr>
                </a:solidFill>
              </a:defRPr>
            </a:lvl7pPr>
            <a:lvl8pPr marL="3077115" indent="0" algn="ctr">
              <a:buNone/>
              <a:defRPr>
                <a:solidFill>
                  <a:schemeClr val="tx1">
                    <a:tint val="75000"/>
                  </a:schemeClr>
                </a:solidFill>
              </a:defRPr>
            </a:lvl8pPr>
            <a:lvl9pPr marL="3516703"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4" y="3305176"/>
            <a:ext cx="7772400" cy="1021556"/>
          </a:xfrm>
        </p:spPr>
        <p:txBody>
          <a:bodyPr anchor="t"/>
          <a:lstStyle>
            <a:lvl1pPr algn="l">
              <a:defRPr sz="38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4" y="2180035"/>
            <a:ext cx="7772400" cy="1125140"/>
          </a:xfrm>
        </p:spPr>
        <p:txBody>
          <a:bodyPr anchor="b"/>
          <a:lstStyle>
            <a:lvl1pPr marL="0" indent="0">
              <a:buNone/>
              <a:defRPr sz="1900">
                <a:solidFill>
                  <a:schemeClr val="tx1">
                    <a:tint val="75000"/>
                  </a:schemeClr>
                </a:solidFill>
              </a:defRPr>
            </a:lvl1pPr>
            <a:lvl2pPr marL="439588" indent="0">
              <a:buNone/>
              <a:defRPr sz="1700">
                <a:solidFill>
                  <a:schemeClr val="tx1">
                    <a:tint val="75000"/>
                  </a:schemeClr>
                </a:solidFill>
              </a:defRPr>
            </a:lvl2pPr>
            <a:lvl3pPr marL="879176" indent="0">
              <a:buNone/>
              <a:defRPr sz="1500">
                <a:solidFill>
                  <a:schemeClr val="tx1">
                    <a:tint val="75000"/>
                  </a:schemeClr>
                </a:solidFill>
              </a:defRPr>
            </a:lvl3pPr>
            <a:lvl4pPr marL="1318764" indent="0">
              <a:buNone/>
              <a:defRPr sz="1300">
                <a:solidFill>
                  <a:schemeClr val="tx1">
                    <a:tint val="75000"/>
                  </a:schemeClr>
                </a:solidFill>
              </a:defRPr>
            </a:lvl4pPr>
            <a:lvl5pPr marL="1758352" indent="0">
              <a:buNone/>
              <a:defRPr sz="1300">
                <a:solidFill>
                  <a:schemeClr val="tx1">
                    <a:tint val="75000"/>
                  </a:schemeClr>
                </a:solidFill>
              </a:defRPr>
            </a:lvl5pPr>
            <a:lvl6pPr marL="2197939" indent="0">
              <a:buNone/>
              <a:defRPr sz="1300">
                <a:solidFill>
                  <a:schemeClr val="tx1">
                    <a:tint val="75000"/>
                  </a:schemeClr>
                </a:solidFill>
              </a:defRPr>
            </a:lvl6pPr>
            <a:lvl7pPr marL="2637527" indent="0">
              <a:buNone/>
              <a:defRPr sz="1300">
                <a:solidFill>
                  <a:schemeClr val="tx1">
                    <a:tint val="75000"/>
                  </a:schemeClr>
                </a:solidFill>
              </a:defRPr>
            </a:lvl7pPr>
            <a:lvl8pPr marL="3077115" indent="0">
              <a:buNone/>
              <a:defRPr sz="1300">
                <a:solidFill>
                  <a:schemeClr val="tx1">
                    <a:tint val="75000"/>
                  </a:schemeClr>
                </a:solidFill>
              </a:defRPr>
            </a:lvl8pPr>
            <a:lvl9pPr marL="3516703" indent="0">
              <a:buNone/>
              <a:defRPr sz="13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2"/>
            <a:ext cx="4038600" cy="2545557"/>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2"/>
            <a:ext cx="4038600" cy="2545557"/>
          </a:xfrm>
        </p:spPr>
        <p:txBody>
          <a:bodyPr/>
          <a:lstStyle>
            <a:lvl1pPr>
              <a:defRPr sz="2700"/>
            </a:lvl1pPr>
            <a:lvl2pPr>
              <a:defRPr sz="2300"/>
            </a:lvl2pPr>
            <a:lvl3pPr>
              <a:defRPr sz="1900"/>
            </a:lvl3pPr>
            <a:lvl4pPr>
              <a:defRPr sz="1700"/>
            </a:lvl4pPr>
            <a:lvl5pPr>
              <a:defRPr sz="1700"/>
            </a:lvl5pPr>
            <a:lvl6pPr>
              <a:defRPr sz="1700"/>
            </a:lvl6pPr>
            <a:lvl7pPr>
              <a:defRPr sz="1700"/>
            </a:lvl7pPr>
            <a:lvl8pPr>
              <a:defRPr sz="1700"/>
            </a:lvl8pPr>
            <a:lvl9pPr>
              <a:defRPr sz="17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80"/>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6"/>
            <a:ext cx="4040188" cy="479822"/>
          </a:xfrm>
        </p:spPr>
        <p:txBody>
          <a:bodyPr anchor="b"/>
          <a:lstStyle>
            <a:lvl1pPr marL="0" indent="0">
              <a:buNone/>
              <a:defRPr sz="2300" b="1"/>
            </a:lvl1pPr>
            <a:lvl2pPr marL="439588" indent="0">
              <a:buNone/>
              <a:defRPr sz="1900" b="1"/>
            </a:lvl2pPr>
            <a:lvl3pPr marL="879176" indent="0">
              <a:buNone/>
              <a:defRPr sz="1700" b="1"/>
            </a:lvl3pPr>
            <a:lvl4pPr marL="1318764" indent="0">
              <a:buNone/>
              <a:defRPr sz="1500" b="1"/>
            </a:lvl4pPr>
            <a:lvl5pPr marL="1758352" indent="0">
              <a:buNone/>
              <a:defRPr sz="1500" b="1"/>
            </a:lvl5pPr>
            <a:lvl6pPr marL="2197939" indent="0">
              <a:buNone/>
              <a:defRPr sz="1500" b="1"/>
            </a:lvl6pPr>
            <a:lvl7pPr marL="2637527" indent="0">
              <a:buNone/>
              <a:defRPr sz="1500" b="1"/>
            </a:lvl7pPr>
            <a:lvl8pPr marL="3077115" indent="0">
              <a:buNone/>
              <a:defRPr sz="1500" b="1"/>
            </a:lvl8pPr>
            <a:lvl9pPr marL="3516703" indent="0">
              <a:buNone/>
              <a:defRPr sz="15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7" y="1151336"/>
            <a:ext cx="4041775" cy="479822"/>
          </a:xfrm>
        </p:spPr>
        <p:txBody>
          <a:bodyPr anchor="b"/>
          <a:lstStyle>
            <a:lvl1pPr marL="0" indent="0">
              <a:buNone/>
              <a:defRPr sz="2300" b="1"/>
            </a:lvl1pPr>
            <a:lvl2pPr marL="439588" indent="0">
              <a:buNone/>
              <a:defRPr sz="1900" b="1"/>
            </a:lvl2pPr>
            <a:lvl3pPr marL="879176" indent="0">
              <a:buNone/>
              <a:defRPr sz="1700" b="1"/>
            </a:lvl3pPr>
            <a:lvl4pPr marL="1318764" indent="0">
              <a:buNone/>
              <a:defRPr sz="1500" b="1"/>
            </a:lvl4pPr>
            <a:lvl5pPr marL="1758352" indent="0">
              <a:buNone/>
              <a:defRPr sz="1500" b="1"/>
            </a:lvl5pPr>
            <a:lvl6pPr marL="2197939" indent="0">
              <a:buNone/>
              <a:defRPr sz="1500" b="1"/>
            </a:lvl6pPr>
            <a:lvl7pPr marL="2637527" indent="0">
              <a:buNone/>
              <a:defRPr sz="1500" b="1"/>
            </a:lvl7pPr>
            <a:lvl8pPr marL="3077115" indent="0">
              <a:buNone/>
              <a:defRPr sz="1500" b="1"/>
            </a:lvl8pPr>
            <a:lvl9pPr marL="3516703" indent="0">
              <a:buNone/>
              <a:defRPr sz="15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7" y="1631156"/>
            <a:ext cx="4041775" cy="2963466"/>
          </a:xfrm>
        </p:spPr>
        <p:txBody>
          <a:bodyPr/>
          <a:lstStyle>
            <a:lvl1pPr>
              <a:defRPr sz="2300"/>
            </a:lvl1pPr>
            <a:lvl2pPr>
              <a:defRPr sz="1900"/>
            </a:lvl2pPr>
            <a:lvl3pPr>
              <a:defRPr sz="1700"/>
            </a:lvl3pPr>
            <a:lvl4pPr>
              <a:defRPr sz="1500"/>
            </a:lvl4pPr>
            <a:lvl5pPr>
              <a:defRPr sz="1500"/>
            </a:lvl5pPr>
            <a:lvl6pPr>
              <a:defRPr sz="1500"/>
            </a:lvl6pPr>
            <a:lvl7pPr>
              <a:defRPr sz="1500"/>
            </a:lvl7pPr>
            <a:lvl8pPr>
              <a:defRPr sz="1500"/>
            </a:lvl8pPr>
            <a:lvl9pPr>
              <a:defRPr sz="15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2" y="204786"/>
            <a:ext cx="3008313" cy="871539"/>
          </a:xfrm>
        </p:spPr>
        <p:txBody>
          <a:bodyPr anchor="b"/>
          <a:lstStyle>
            <a:lvl1pPr algn="l">
              <a:defRPr sz="19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89"/>
            <a:ext cx="5111750" cy="4389835"/>
          </a:xfrm>
        </p:spPr>
        <p:txBody>
          <a:bodyPr/>
          <a:lstStyle>
            <a:lvl1pPr>
              <a:defRPr sz="3100"/>
            </a:lvl1pPr>
            <a:lvl2pPr>
              <a:defRPr sz="2700"/>
            </a:lvl2pPr>
            <a:lvl3pPr>
              <a:defRPr sz="2300"/>
            </a:lvl3pPr>
            <a:lvl4pPr>
              <a:defRPr sz="1900"/>
            </a:lvl4pPr>
            <a:lvl5pPr>
              <a:defRPr sz="1900"/>
            </a:lvl5pPr>
            <a:lvl6pPr>
              <a:defRPr sz="1900"/>
            </a:lvl6pPr>
            <a:lvl7pPr>
              <a:defRPr sz="1900"/>
            </a:lvl7pPr>
            <a:lvl8pPr>
              <a:defRPr sz="1900"/>
            </a:lvl8pPr>
            <a:lvl9pPr>
              <a:defRPr sz="19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2" y="1076327"/>
            <a:ext cx="3008313" cy="3518297"/>
          </a:xfrm>
        </p:spPr>
        <p:txBody>
          <a:bodyPr/>
          <a:lstStyle>
            <a:lvl1pPr marL="0" indent="0">
              <a:buNone/>
              <a:defRPr sz="1300"/>
            </a:lvl1pPr>
            <a:lvl2pPr marL="439588" indent="0">
              <a:buNone/>
              <a:defRPr sz="1100"/>
            </a:lvl2pPr>
            <a:lvl3pPr marL="879176" indent="0">
              <a:buNone/>
              <a:defRPr sz="900"/>
            </a:lvl3pPr>
            <a:lvl4pPr marL="1318764" indent="0">
              <a:buNone/>
              <a:defRPr sz="900"/>
            </a:lvl4pPr>
            <a:lvl5pPr marL="1758352" indent="0">
              <a:buNone/>
              <a:defRPr sz="900"/>
            </a:lvl5pPr>
            <a:lvl6pPr marL="2197939" indent="0">
              <a:buNone/>
              <a:defRPr sz="900"/>
            </a:lvl6pPr>
            <a:lvl7pPr marL="2637527" indent="0">
              <a:buNone/>
              <a:defRPr sz="900"/>
            </a:lvl7pPr>
            <a:lvl8pPr marL="3077115" indent="0">
              <a:buNone/>
              <a:defRPr sz="900"/>
            </a:lvl8pPr>
            <a:lvl9pPr marL="3516703"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19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2"/>
            <a:ext cx="5486400" cy="3086100"/>
          </a:xfrm>
        </p:spPr>
        <p:txBody>
          <a:bodyPr/>
          <a:lstStyle>
            <a:lvl1pPr marL="0" indent="0">
              <a:buNone/>
              <a:defRPr sz="3100"/>
            </a:lvl1pPr>
            <a:lvl2pPr marL="439588" indent="0">
              <a:buNone/>
              <a:defRPr sz="2700"/>
            </a:lvl2pPr>
            <a:lvl3pPr marL="879176" indent="0">
              <a:buNone/>
              <a:defRPr sz="2300"/>
            </a:lvl3pPr>
            <a:lvl4pPr marL="1318764" indent="0">
              <a:buNone/>
              <a:defRPr sz="1900"/>
            </a:lvl4pPr>
            <a:lvl5pPr marL="1758352" indent="0">
              <a:buNone/>
              <a:defRPr sz="1900"/>
            </a:lvl5pPr>
            <a:lvl6pPr marL="2197939" indent="0">
              <a:buNone/>
              <a:defRPr sz="1900"/>
            </a:lvl6pPr>
            <a:lvl7pPr marL="2637527" indent="0">
              <a:buNone/>
              <a:defRPr sz="1900"/>
            </a:lvl7pPr>
            <a:lvl8pPr marL="3077115" indent="0">
              <a:buNone/>
              <a:defRPr sz="1900"/>
            </a:lvl8pPr>
            <a:lvl9pPr marL="3516703" indent="0">
              <a:buNone/>
              <a:defRPr sz="1900"/>
            </a:lvl9pPr>
          </a:lstStyle>
          <a:p>
            <a:endParaRPr lang="es-ES"/>
          </a:p>
        </p:txBody>
      </p:sp>
      <p:sp>
        <p:nvSpPr>
          <p:cNvPr id="4" name="3 Marcador de texto"/>
          <p:cNvSpPr>
            <a:spLocks noGrp="1"/>
          </p:cNvSpPr>
          <p:nvPr>
            <p:ph type="body" sz="half" idx="2"/>
          </p:nvPr>
        </p:nvSpPr>
        <p:spPr>
          <a:xfrm>
            <a:off x="1792288" y="4025505"/>
            <a:ext cx="5486400" cy="603647"/>
          </a:xfrm>
        </p:spPr>
        <p:txBody>
          <a:bodyPr/>
          <a:lstStyle>
            <a:lvl1pPr marL="0" indent="0">
              <a:buNone/>
              <a:defRPr sz="1300"/>
            </a:lvl1pPr>
            <a:lvl2pPr marL="439588" indent="0">
              <a:buNone/>
              <a:defRPr sz="1100"/>
            </a:lvl2pPr>
            <a:lvl3pPr marL="879176" indent="0">
              <a:buNone/>
              <a:defRPr sz="900"/>
            </a:lvl3pPr>
            <a:lvl4pPr marL="1318764" indent="0">
              <a:buNone/>
              <a:defRPr sz="900"/>
            </a:lvl4pPr>
            <a:lvl5pPr marL="1758352" indent="0">
              <a:buNone/>
              <a:defRPr sz="900"/>
            </a:lvl5pPr>
            <a:lvl6pPr marL="2197939" indent="0">
              <a:buNone/>
              <a:defRPr sz="900"/>
            </a:lvl6pPr>
            <a:lvl7pPr marL="2637527" indent="0">
              <a:buNone/>
              <a:defRPr sz="900"/>
            </a:lvl7pPr>
            <a:lvl8pPr marL="3077115" indent="0">
              <a:buNone/>
              <a:defRPr sz="900"/>
            </a:lvl8pPr>
            <a:lvl9pPr marL="3516703"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C7E5782-D618-4F66-A7C6-94FB11F89930}" type="datetimeFigureOut">
              <a:rPr lang="es-ES" smtClean="0"/>
              <a:pPr/>
              <a:t>09/09/2021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80"/>
            <a:ext cx="8229600" cy="857250"/>
          </a:xfrm>
          <a:prstGeom prst="rect">
            <a:avLst/>
          </a:prstGeom>
        </p:spPr>
        <p:txBody>
          <a:bodyPr vert="horz" lIns="87918" tIns="43959" rIns="87918" bIns="43959"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3"/>
          </a:xfrm>
          <a:prstGeom prst="rect">
            <a:avLst/>
          </a:prstGeom>
        </p:spPr>
        <p:txBody>
          <a:bodyPr vert="horz" lIns="87918" tIns="43959" rIns="87918" bIns="43959"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1" y="4767263"/>
            <a:ext cx="2133600" cy="273844"/>
          </a:xfrm>
          <a:prstGeom prst="rect">
            <a:avLst/>
          </a:prstGeom>
        </p:spPr>
        <p:txBody>
          <a:bodyPr vert="horz" lIns="87918" tIns="43959" rIns="87918" bIns="43959" rtlCol="0" anchor="ctr"/>
          <a:lstStyle>
            <a:lvl1pPr algn="l">
              <a:defRPr sz="1100">
                <a:solidFill>
                  <a:schemeClr val="tx1">
                    <a:tint val="75000"/>
                  </a:schemeClr>
                </a:solidFill>
              </a:defRPr>
            </a:lvl1pPr>
          </a:lstStyle>
          <a:p>
            <a:fld id="{7C7E5782-D618-4F66-A7C6-94FB11F89930}" type="datetimeFigureOut">
              <a:rPr lang="es-ES" smtClean="0"/>
              <a:pPr/>
              <a:t>09/09/2021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87918" tIns="43959" rIns="87918" bIns="43959" rtlCol="0" anchor="ctr"/>
          <a:lstStyle>
            <a:lvl1pPr algn="ctr">
              <a:defRPr sz="11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87918" tIns="43959" rIns="87918" bIns="43959" rtlCol="0" anchor="ctr"/>
          <a:lstStyle>
            <a:lvl1pPr algn="r">
              <a:defRPr sz="1100">
                <a:solidFill>
                  <a:schemeClr val="tx1">
                    <a:tint val="75000"/>
                  </a:schemeClr>
                </a:solidFill>
              </a:defRPr>
            </a:lvl1pPr>
          </a:lstStyle>
          <a:p>
            <a:fld id="{CEC4E3AD-9C44-4EB0-AE14-9F2DB45AD87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79176" rtl="0" eaLnBrk="1" latinLnBrk="0" hangingPunct="1">
        <a:spcBef>
          <a:spcPct val="0"/>
        </a:spcBef>
        <a:buNone/>
        <a:defRPr sz="4200" kern="1200">
          <a:solidFill>
            <a:schemeClr val="tx1"/>
          </a:solidFill>
          <a:latin typeface="+mj-lt"/>
          <a:ea typeface="+mj-ea"/>
          <a:cs typeface="+mj-cs"/>
        </a:defRPr>
      </a:lvl1pPr>
    </p:titleStyle>
    <p:bodyStyle>
      <a:lvl1pPr marL="329691" indent="-329691" algn="l" defTabSz="879176" rtl="0" eaLnBrk="1" latinLnBrk="0" hangingPunct="1">
        <a:spcBef>
          <a:spcPct val="20000"/>
        </a:spcBef>
        <a:buFont typeface="Arial" pitchFamily="34" charset="0"/>
        <a:buChar char="•"/>
        <a:defRPr sz="3100" kern="1200">
          <a:solidFill>
            <a:schemeClr val="tx1"/>
          </a:solidFill>
          <a:latin typeface="+mn-lt"/>
          <a:ea typeface="+mn-ea"/>
          <a:cs typeface="+mn-cs"/>
        </a:defRPr>
      </a:lvl1pPr>
      <a:lvl2pPr marL="714330" indent="-274743" algn="l" defTabSz="879176" rtl="0" eaLnBrk="1" latinLnBrk="0" hangingPunct="1">
        <a:spcBef>
          <a:spcPct val="20000"/>
        </a:spcBef>
        <a:buFont typeface="Arial" pitchFamily="34" charset="0"/>
        <a:buChar char="–"/>
        <a:defRPr sz="2700" kern="1200">
          <a:solidFill>
            <a:schemeClr val="tx1"/>
          </a:solidFill>
          <a:latin typeface="+mn-lt"/>
          <a:ea typeface="+mn-ea"/>
          <a:cs typeface="+mn-cs"/>
        </a:defRPr>
      </a:lvl2pPr>
      <a:lvl3pPr marL="1098970" indent="-219794" algn="l" defTabSz="879176" rtl="0" eaLnBrk="1" latinLnBrk="0" hangingPunct="1">
        <a:spcBef>
          <a:spcPct val="20000"/>
        </a:spcBef>
        <a:buFont typeface="Arial" pitchFamily="34" charset="0"/>
        <a:buChar char="•"/>
        <a:defRPr sz="2300" kern="1200">
          <a:solidFill>
            <a:schemeClr val="tx1"/>
          </a:solidFill>
          <a:latin typeface="+mn-lt"/>
          <a:ea typeface="+mn-ea"/>
          <a:cs typeface="+mn-cs"/>
        </a:defRPr>
      </a:lvl3pPr>
      <a:lvl4pPr marL="1538558" indent="-219794" algn="l" defTabSz="879176" rtl="0" eaLnBrk="1" latinLnBrk="0" hangingPunct="1">
        <a:spcBef>
          <a:spcPct val="20000"/>
        </a:spcBef>
        <a:buFont typeface="Arial" pitchFamily="34" charset="0"/>
        <a:buChar char="–"/>
        <a:defRPr sz="1900" kern="1200">
          <a:solidFill>
            <a:schemeClr val="tx1"/>
          </a:solidFill>
          <a:latin typeface="+mn-lt"/>
          <a:ea typeface="+mn-ea"/>
          <a:cs typeface="+mn-cs"/>
        </a:defRPr>
      </a:lvl4pPr>
      <a:lvl5pPr marL="1978146" indent="-219794" algn="l" defTabSz="879176" rtl="0" eaLnBrk="1" latinLnBrk="0" hangingPunct="1">
        <a:spcBef>
          <a:spcPct val="20000"/>
        </a:spcBef>
        <a:buFont typeface="Arial" pitchFamily="34" charset="0"/>
        <a:buChar char="»"/>
        <a:defRPr sz="1900" kern="1200">
          <a:solidFill>
            <a:schemeClr val="tx1"/>
          </a:solidFill>
          <a:latin typeface="+mn-lt"/>
          <a:ea typeface="+mn-ea"/>
          <a:cs typeface="+mn-cs"/>
        </a:defRPr>
      </a:lvl5pPr>
      <a:lvl6pPr marL="2417733" indent="-219794" algn="l" defTabSz="879176"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2857321" indent="-219794" algn="l" defTabSz="879176"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296909" indent="-219794" algn="l" defTabSz="879176"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736497" indent="-219794" algn="l" defTabSz="879176"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s-ES"/>
      </a:defPPr>
      <a:lvl1pPr marL="0" algn="l" defTabSz="879176" rtl="0" eaLnBrk="1" latinLnBrk="0" hangingPunct="1">
        <a:defRPr sz="1700" kern="1200">
          <a:solidFill>
            <a:schemeClr val="tx1"/>
          </a:solidFill>
          <a:latin typeface="+mn-lt"/>
          <a:ea typeface="+mn-ea"/>
          <a:cs typeface="+mn-cs"/>
        </a:defRPr>
      </a:lvl1pPr>
      <a:lvl2pPr marL="439588" algn="l" defTabSz="879176" rtl="0" eaLnBrk="1" latinLnBrk="0" hangingPunct="1">
        <a:defRPr sz="1700" kern="1200">
          <a:solidFill>
            <a:schemeClr val="tx1"/>
          </a:solidFill>
          <a:latin typeface="+mn-lt"/>
          <a:ea typeface="+mn-ea"/>
          <a:cs typeface="+mn-cs"/>
        </a:defRPr>
      </a:lvl2pPr>
      <a:lvl3pPr marL="879176" algn="l" defTabSz="879176" rtl="0" eaLnBrk="1" latinLnBrk="0" hangingPunct="1">
        <a:defRPr sz="1700" kern="1200">
          <a:solidFill>
            <a:schemeClr val="tx1"/>
          </a:solidFill>
          <a:latin typeface="+mn-lt"/>
          <a:ea typeface="+mn-ea"/>
          <a:cs typeface="+mn-cs"/>
        </a:defRPr>
      </a:lvl3pPr>
      <a:lvl4pPr marL="1318764" algn="l" defTabSz="879176" rtl="0" eaLnBrk="1" latinLnBrk="0" hangingPunct="1">
        <a:defRPr sz="1700" kern="1200">
          <a:solidFill>
            <a:schemeClr val="tx1"/>
          </a:solidFill>
          <a:latin typeface="+mn-lt"/>
          <a:ea typeface="+mn-ea"/>
          <a:cs typeface="+mn-cs"/>
        </a:defRPr>
      </a:lvl4pPr>
      <a:lvl5pPr marL="1758352" algn="l" defTabSz="879176" rtl="0" eaLnBrk="1" latinLnBrk="0" hangingPunct="1">
        <a:defRPr sz="1700" kern="1200">
          <a:solidFill>
            <a:schemeClr val="tx1"/>
          </a:solidFill>
          <a:latin typeface="+mn-lt"/>
          <a:ea typeface="+mn-ea"/>
          <a:cs typeface="+mn-cs"/>
        </a:defRPr>
      </a:lvl5pPr>
      <a:lvl6pPr marL="2197939" algn="l" defTabSz="879176" rtl="0" eaLnBrk="1" latinLnBrk="0" hangingPunct="1">
        <a:defRPr sz="1700" kern="1200">
          <a:solidFill>
            <a:schemeClr val="tx1"/>
          </a:solidFill>
          <a:latin typeface="+mn-lt"/>
          <a:ea typeface="+mn-ea"/>
          <a:cs typeface="+mn-cs"/>
        </a:defRPr>
      </a:lvl6pPr>
      <a:lvl7pPr marL="2637527" algn="l" defTabSz="879176" rtl="0" eaLnBrk="1" latinLnBrk="0" hangingPunct="1">
        <a:defRPr sz="1700" kern="1200">
          <a:solidFill>
            <a:schemeClr val="tx1"/>
          </a:solidFill>
          <a:latin typeface="+mn-lt"/>
          <a:ea typeface="+mn-ea"/>
          <a:cs typeface="+mn-cs"/>
        </a:defRPr>
      </a:lvl7pPr>
      <a:lvl8pPr marL="3077115" algn="l" defTabSz="879176" rtl="0" eaLnBrk="1" latinLnBrk="0" hangingPunct="1">
        <a:defRPr sz="1700" kern="1200">
          <a:solidFill>
            <a:schemeClr val="tx1"/>
          </a:solidFill>
          <a:latin typeface="+mn-lt"/>
          <a:ea typeface="+mn-ea"/>
          <a:cs typeface="+mn-cs"/>
        </a:defRPr>
      </a:lvl8pPr>
      <a:lvl9pPr marL="3516703" algn="l" defTabSz="879176"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chart" Target="../charts/chart3.xml"/><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redondeado"/>
          <p:cNvSpPr/>
          <p:nvPr/>
        </p:nvSpPr>
        <p:spPr>
          <a:xfrm>
            <a:off x="214282" y="1142990"/>
            <a:ext cx="8715468" cy="71438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87918" tIns="43959" rIns="87918" bIns="43959" rtlCol="0" anchor="ctr"/>
          <a:lstStyle/>
          <a:p>
            <a:pPr algn="ctr"/>
            <a:r>
              <a:rPr lang="es-ES" sz="1200" b="1" u="sng" dirty="0" smtClean="0">
                <a:solidFill>
                  <a:schemeClr val="tx1"/>
                </a:solidFill>
              </a:rPr>
              <a:t>Introducción: </a:t>
            </a:r>
            <a:r>
              <a:rPr lang="es-ES" sz="1200" dirty="0" smtClean="0">
                <a:solidFill>
                  <a:schemeClr val="tx1"/>
                </a:solidFill>
              </a:rPr>
              <a:t>La Oxigenoterapia Nasal de Alto Flujo se ha convertido en uno de los principales tratamientos en pacientes ingresados por neumonía COVID19. El objetivo del presente estudio fue analizar la correlación entre los principales parámetros </a:t>
            </a:r>
            <a:r>
              <a:rPr lang="es-ES" sz="1200" dirty="0" err="1" smtClean="0">
                <a:solidFill>
                  <a:schemeClr val="tx1"/>
                </a:solidFill>
              </a:rPr>
              <a:t>predictores</a:t>
            </a:r>
            <a:r>
              <a:rPr lang="es-ES" sz="1200" dirty="0" smtClean="0">
                <a:solidFill>
                  <a:schemeClr val="tx1"/>
                </a:solidFill>
              </a:rPr>
              <a:t> de éxito de dicho tratamiento con la necesidad de intubación así como con la mortalidad en nuestra muestra.</a:t>
            </a:r>
            <a:endParaRPr lang="es-ES" sz="1200" dirty="0">
              <a:solidFill>
                <a:schemeClr val="tx1"/>
              </a:solidFill>
            </a:endParaRPr>
          </a:p>
        </p:txBody>
      </p:sp>
      <p:sp>
        <p:nvSpPr>
          <p:cNvPr id="6" name="5 Rectángulo redondeado"/>
          <p:cNvSpPr/>
          <p:nvPr/>
        </p:nvSpPr>
        <p:spPr>
          <a:xfrm>
            <a:off x="214282" y="1928808"/>
            <a:ext cx="8715436" cy="642942"/>
          </a:xfrm>
          <a:prstGeom prst="round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7918" tIns="43959" rIns="87918" bIns="43959" rtlCol="0" anchor="ctr"/>
          <a:lstStyle/>
          <a:p>
            <a:pPr algn="ctr"/>
            <a:r>
              <a:rPr lang="es-ES" sz="1200" b="1" u="sng" dirty="0" smtClean="0">
                <a:solidFill>
                  <a:schemeClr val="tx1"/>
                </a:solidFill>
              </a:rPr>
              <a:t>Material y métodos: </a:t>
            </a:r>
            <a:r>
              <a:rPr lang="es-ES" sz="1200" dirty="0" smtClean="0">
                <a:solidFill>
                  <a:schemeClr val="tx1"/>
                </a:solidFill>
              </a:rPr>
              <a:t>Se recogieron datos de todos los pacientes ingresados en la UCRI creada en nuestro centro durante los meses de Enero y Febrero. Se </a:t>
            </a:r>
            <a:r>
              <a:rPr lang="es-ES" sz="1200" dirty="0" err="1" smtClean="0">
                <a:solidFill>
                  <a:schemeClr val="tx1"/>
                </a:solidFill>
              </a:rPr>
              <a:t>describióla</a:t>
            </a:r>
            <a:r>
              <a:rPr lang="es-ES" sz="1200" dirty="0" smtClean="0">
                <a:solidFill>
                  <a:schemeClr val="tx1"/>
                </a:solidFill>
              </a:rPr>
              <a:t> relación entre el </a:t>
            </a:r>
            <a:r>
              <a:rPr lang="es-ES" sz="1200" dirty="0" err="1" smtClean="0">
                <a:solidFill>
                  <a:schemeClr val="tx1"/>
                </a:solidFill>
              </a:rPr>
              <a:t>iROX</a:t>
            </a:r>
            <a:r>
              <a:rPr lang="es-ES" sz="1200" dirty="0" smtClean="0">
                <a:solidFill>
                  <a:schemeClr val="tx1"/>
                </a:solidFill>
              </a:rPr>
              <a:t> , </a:t>
            </a:r>
            <a:r>
              <a:rPr lang="es-ES" sz="1200" dirty="0" err="1" smtClean="0">
                <a:solidFill>
                  <a:schemeClr val="tx1"/>
                </a:solidFill>
              </a:rPr>
              <a:t>PaFi</a:t>
            </a:r>
            <a:r>
              <a:rPr lang="es-ES" sz="1200" dirty="0" smtClean="0">
                <a:solidFill>
                  <a:schemeClr val="tx1"/>
                </a:solidFill>
              </a:rPr>
              <a:t> al ingreso en UCIR, y la estancia en UCIR, la necesidad de ingreso en UCI e intubación, y la mortalidad.</a:t>
            </a:r>
          </a:p>
        </p:txBody>
      </p:sp>
      <p:sp>
        <p:nvSpPr>
          <p:cNvPr id="8" name="7 CuadroTexto"/>
          <p:cNvSpPr txBox="1"/>
          <p:nvPr/>
        </p:nvSpPr>
        <p:spPr>
          <a:xfrm>
            <a:off x="142844" y="2500312"/>
            <a:ext cx="1357322" cy="350387"/>
          </a:xfrm>
          <a:prstGeom prst="rect">
            <a:avLst/>
          </a:prstGeom>
          <a:noFill/>
        </p:spPr>
        <p:txBody>
          <a:bodyPr wrap="square" lIns="87918" tIns="43959" rIns="87918" bIns="43959" rtlCol="0">
            <a:spAutoFit/>
          </a:bodyPr>
          <a:lstStyle/>
          <a:p>
            <a:r>
              <a:rPr lang="es-ES" b="1" u="sng" dirty="0" smtClean="0"/>
              <a:t>Resultados</a:t>
            </a:r>
            <a:endParaRPr lang="es-ES" b="1" u="sng" dirty="0"/>
          </a:p>
        </p:txBody>
      </p:sp>
      <p:cxnSp>
        <p:nvCxnSpPr>
          <p:cNvPr id="10" name="9 Conector recto"/>
          <p:cNvCxnSpPr/>
          <p:nvPr/>
        </p:nvCxnSpPr>
        <p:spPr>
          <a:xfrm>
            <a:off x="142844" y="2857502"/>
            <a:ext cx="8929750" cy="1587"/>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
        <p:nvSpPr>
          <p:cNvPr id="13" name="12 Rectángulo"/>
          <p:cNvSpPr/>
          <p:nvPr/>
        </p:nvSpPr>
        <p:spPr>
          <a:xfrm>
            <a:off x="1" y="0"/>
            <a:ext cx="9144000" cy="704330"/>
          </a:xfrm>
          <a:prstGeom prst="rect">
            <a:avLst/>
          </a:prstGeom>
          <a:solidFill>
            <a:schemeClr val="accent3">
              <a:lumMod val="20000"/>
              <a:lumOff val="80000"/>
            </a:schemeClr>
          </a:solidFill>
          <a:ln w="19050">
            <a:solidFill>
              <a:schemeClr val="bg2">
                <a:lumMod val="25000"/>
              </a:schemeClr>
            </a:solidFill>
          </a:ln>
        </p:spPr>
        <p:txBody>
          <a:bodyPr wrap="square" lIns="87918" tIns="43959" rIns="87918" bIns="43959">
            <a:spAutoFit/>
          </a:bodyPr>
          <a:lstStyle/>
          <a:p>
            <a:pPr algn="ctr"/>
            <a:r>
              <a:rPr lang="es-ES" sz="2000" b="1" dirty="0" smtClean="0">
                <a:effectLst>
                  <a:outerShdw blurRad="38100" dist="38100" dir="2700000" algn="tl">
                    <a:srgbClr val="000000">
                      <a:alpha val="43137"/>
                    </a:srgbClr>
                  </a:outerShdw>
                </a:effectLst>
                <a:latin typeface="Arial" pitchFamily="34" charset="0"/>
                <a:cs typeface="Arial" pitchFamily="34" charset="0"/>
              </a:rPr>
              <a:t>PREDICTORES DE FRACASO DE ONAF EN UNA MUESTRA DE PACIENTES COVID-19 INGRESADOS EN UCIR EN NUESTRO CENTRO.</a:t>
            </a:r>
            <a:endParaRPr lang="es-ES" sz="20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11" name="10 Tabla"/>
          <p:cNvGraphicFramePr>
            <a:graphicFrameLocks noGrp="1"/>
          </p:cNvGraphicFramePr>
          <p:nvPr/>
        </p:nvGraphicFramePr>
        <p:xfrm>
          <a:off x="142844" y="2928940"/>
          <a:ext cx="4000526" cy="1187149"/>
        </p:xfrm>
        <a:graphic>
          <a:graphicData uri="http://schemas.openxmlformats.org/drawingml/2006/table">
            <a:tbl>
              <a:tblPr firstRow="1" bandRow="1">
                <a:tableStyleId>{F5AB1C69-6EDB-4FF4-983F-18BD219EF322}</a:tableStyleId>
              </a:tblPr>
              <a:tblGrid>
                <a:gridCol w="689745"/>
                <a:gridCol w="1024766"/>
                <a:gridCol w="1428760"/>
                <a:gridCol w="857255"/>
              </a:tblGrid>
              <a:tr h="275898">
                <a:tc gridSpan="4">
                  <a:txBody>
                    <a:bodyPr/>
                    <a:lstStyle/>
                    <a:p>
                      <a:r>
                        <a:rPr lang="es-ES" sz="1500" dirty="0" smtClean="0"/>
                        <a:t>Datos demográficos (21 pacientes)</a:t>
                      </a:r>
                      <a:endParaRPr lang="es-ES" sz="1500" dirty="0"/>
                    </a:p>
                  </a:txBody>
                  <a:tcPr/>
                </a:tc>
                <a:tc hMerge="1">
                  <a:txBody>
                    <a:bodyPr/>
                    <a:lstStyle/>
                    <a:p>
                      <a:endParaRPr lang="es-ES" dirty="0"/>
                    </a:p>
                  </a:txBody>
                  <a:tcPr/>
                </a:tc>
                <a:tc hMerge="1">
                  <a:txBody>
                    <a:bodyPr/>
                    <a:lstStyle/>
                    <a:p>
                      <a:endParaRPr lang="es-ES" dirty="0"/>
                    </a:p>
                  </a:txBody>
                  <a:tcPr/>
                </a:tc>
                <a:tc hMerge="1">
                  <a:txBody>
                    <a:bodyPr/>
                    <a:lstStyle/>
                    <a:p>
                      <a:endParaRPr lang="es-ES" dirty="0"/>
                    </a:p>
                  </a:txBody>
                  <a:tcPr/>
                </a:tc>
              </a:tr>
              <a:tr h="867109">
                <a:tc>
                  <a:txBody>
                    <a:bodyPr/>
                    <a:lstStyle/>
                    <a:p>
                      <a:pPr marL="0" marR="0" indent="0" algn="l" defTabSz="879176" rtl="0" eaLnBrk="1" fontAlgn="auto" latinLnBrk="0" hangingPunct="1">
                        <a:lnSpc>
                          <a:spcPct val="100000"/>
                        </a:lnSpc>
                        <a:spcBef>
                          <a:spcPts val="0"/>
                        </a:spcBef>
                        <a:spcAft>
                          <a:spcPts val="0"/>
                        </a:spcAft>
                        <a:buClrTx/>
                        <a:buSzTx/>
                        <a:buFontTx/>
                        <a:buNone/>
                        <a:tabLst/>
                        <a:defRPr/>
                      </a:pPr>
                      <a:r>
                        <a:rPr lang="es-ES" sz="1200" dirty="0" smtClean="0"/>
                        <a:t>Edad media 63</a:t>
                      </a:r>
                    </a:p>
                    <a:p>
                      <a:endParaRPr lang="es-ES" sz="1200" dirty="0"/>
                    </a:p>
                  </a:txBody>
                  <a:tcPr/>
                </a:tc>
                <a:tc>
                  <a:txBody>
                    <a:bodyPr/>
                    <a:lstStyle/>
                    <a:p>
                      <a:r>
                        <a:rPr lang="es-ES" sz="1200" dirty="0" smtClean="0"/>
                        <a:t>Tipo VMNI: </a:t>
                      </a:r>
                    </a:p>
                    <a:p>
                      <a:pPr>
                        <a:buFontTx/>
                        <a:buChar char="-"/>
                      </a:pPr>
                      <a:r>
                        <a:rPr lang="es-ES" sz="1200" dirty="0" smtClean="0"/>
                        <a:t>ONAF:</a:t>
                      </a:r>
                      <a:r>
                        <a:rPr lang="es-ES" sz="1200" baseline="0" dirty="0" smtClean="0"/>
                        <a:t>  81%</a:t>
                      </a:r>
                    </a:p>
                    <a:p>
                      <a:pPr>
                        <a:buFontTx/>
                        <a:buChar char="-"/>
                      </a:pPr>
                      <a:r>
                        <a:rPr lang="es-ES" sz="1200" baseline="0" dirty="0" smtClean="0"/>
                        <a:t> </a:t>
                      </a:r>
                      <a:r>
                        <a:rPr lang="es-ES" sz="1200" baseline="0" dirty="0" err="1" smtClean="0"/>
                        <a:t>BiPAP</a:t>
                      </a:r>
                      <a:r>
                        <a:rPr lang="es-ES" sz="1200" baseline="0" dirty="0" smtClean="0"/>
                        <a:t>:  19%</a:t>
                      </a:r>
                      <a:endParaRPr lang="es-ES" sz="1200" dirty="0"/>
                    </a:p>
                  </a:txBody>
                  <a:tcPr/>
                </a:tc>
                <a:tc>
                  <a:txBody>
                    <a:bodyPr/>
                    <a:lstStyle/>
                    <a:p>
                      <a:r>
                        <a:rPr lang="es-ES" sz="1200" dirty="0" smtClean="0"/>
                        <a:t>Estancia media</a:t>
                      </a:r>
                    </a:p>
                    <a:p>
                      <a:pPr>
                        <a:buFontTx/>
                        <a:buChar char="-"/>
                      </a:pPr>
                      <a:r>
                        <a:rPr lang="es-ES" sz="1200" dirty="0" smtClean="0"/>
                        <a:t>Alta:  20 días</a:t>
                      </a:r>
                    </a:p>
                    <a:p>
                      <a:pPr>
                        <a:buFontTx/>
                        <a:buChar char="-"/>
                      </a:pPr>
                      <a:r>
                        <a:rPr lang="es-ES" sz="1200" dirty="0" smtClean="0"/>
                        <a:t>Fallecidos: 16 días</a:t>
                      </a:r>
                    </a:p>
                    <a:p>
                      <a:pPr>
                        <a:buFontTx/>
                        <a:buChar char="-"/>
                      </a:pPr>
                      <a:r>
                        <a:rPr lang="es-ES" sz="1200" dirty="0" smtClean="0"/>
                        <a:t>UCIR: 5 días</a:t>
                      </a:r>
                    </a:p>
                  </a:txBody>
                  <a:tcPr/>
                </a:tc>
                <a:tc>
                  <a:txBody>
                    <a:bodyPr/>
                    <a:lstStyle/>
                    <a:p>
                      <a:pPr marL="0" marR="0" indent="0" algn="l" defTabSz="879176" rtl="0" eaLnBrk="1" fontAlgn="auto" latinLnBrk="0" hangingPunct="1">
                        <a:lnSpc>
                          <a:spcPct val="100000"/>
                        </a:lnSpc>
                        <a:spcBef>
                          <a:spcPts val="0"/>
                        </a:spcBef>
                        <a:spcAft>
                          <a:spcPts val="0"/>
                        </a:spcAft>
                        <a:buClrTx/>
                        <a:buSzTx/>
                        <a:buFontTx/>
                        <a:buNone/>
                        <a:tabLst/>
                        <a:defRPr/>
                      </a:pPr>
                      <a:r>
                        <a:rPr lang="es-ES" sz="1200" dirty="0" smtClean="0"/>
                        <a:t>Fallecidos:  (43%) </a:t>
                      </a:r>
                    </a:p>
                    <a:p>
                      <a:endParaRPr lang="es-ES" sz="1200" dirty="0"/>
                    </a:p>
                  </a:txBody>
                  <a:tcPr/>
                </a:tc>
              </a:tr>
            </a:tbl>
          </a:graphicData>
        </a:graphic>
      </p:graphicFrame>
      <p:graphicFrame>
        <p:nvGraphicFramePr>
          <p:cNvPr id="15" name="14 Tabla"/>
          <p:cNvGraphicFramePr>
            <a:graphicFrameLocks noGrp="1"/>
          </p:cNvGraphicFramePr>
          <p:nvPr/>
        </p:nvGraphicFramePr>
        <p:xfrm>
          <a:off x="4643438" y="3000378"/>
          <a:ext cx="4071965" cy="1524000"/>
        </p:xfrm>
        <a:graphic>
          <a:graphicData uri="http://schemas.openxmlformats.org/drawingml/2006/table">
            <a:tbl>
              <a:tblPr firstRow="1" bandRow="1">
                <a:tableStyleId>{EB344D84-9AFB-497E-A393-DC336BA19D2E}</a:tableStyleId>
              </a:tblPr>
              <a:tblGrid>
                <a:gridCol w="860784"/>
                <a:gridCol w="765229"/>
                <a:gridCol w="802878"/>
                <a:gridCol w="785818"/>
                <a:gridCol w="857256"/>
              </a:tblGrid>
              <a:tr h="420624">
                <a:tc>
                  <a:txBody>
                    <a:bodyPr/>
                    <a:lstStyle/>
                    <a:p>
                      <a:r>
                        <a:rPr lang="es-ES" sz="1500" dirty="0" err="1" smtClean="0"/>
                        <a:t>PaFi</a:t>
                      </a:r>
                      <a:endParaRPr lang="es-ES" sz="1500" dirty="0"/>
                    </a:p>
                  </a:txBody>
                  <a:tcPr/>
                </a:tc>
                <a:tc>
                  <a:txBody>
                    <a:bodyPr/>
                    <a:lstStyle/>
                    <a:p>
                      <a:r>
                        <a:rPr lang="es-ES" sz="1100" b="0" dirty="0" smtClean="0"/>
                        <a:t>Al ingreso en UCIR</a:t>
                      </a:r>
                      <a:endParaRPr lang="es-ES" sz="1100" b="0" dirty="0"/>
                    </a:p>
                  </a:txBody>
                  <a:tcPr/>
                </a:tc>
                <a:tc>
                  <a:txBody>
                    <a:bodyPr/>
                    <a:lstStyle/>
                    <a:p>
                      <a:r>
                        <a:rPr lang="es-ES" sz="1100" b="0" dirty="0" smtClean="0"/>
                        <a:t>Al ingreso en UCI</a:t>
                      </a:r>
                      <a:endParaRPr lang="es-ES" sz="1100" b="0" dirty="0"/>
                    </a:p>
                  </a:txBody>
                  <a:tcPr/>
                </a:tc>
                <a:tc>
                  <a:txBody>
                    <a:bodyPr/>
                    <a:lstStyle/>
                    <a:p>
                      <a:r>
                        <a:rPr lang="es-ES" sz="1100" b="0" dirty="0" smtClean="0"/>
                        <a:t>En los intubados</a:t>
                      </a:r>
                      <a:endParaRPr lang="es-ES" sz="1100" b="0" dirty="0"/>
                    </a:p>
                  </a:txBody>
                  <a:tcPr/>
                </a:tc>
                <a:tc>
                  <a:txBody>
                    <a:bodyPr/>
                    <a:lstStyle/>
                    <a:p>
                      <a:r>
                        <a:rPr lang="es-ES" sz="1100" b="0" dirty="0" smtClean="0"/>
                        <a:t>En</a:t>
                      </a:r>
                      <a:r>
                        <a:rPr lang="es-ES" sz="1100" b="0" baseline="0" dirty="0" smtClean="0"/>
                        <a:t> los fallecidos</a:t>
                      </a:r>
                      <a:endParaRPr lang="es-ES" sz="1100" b="0" dirty="0"/>
                    </a:p>
                  </a:txBody>
                  <a:tcPr/>
                </a:tc>
              </a:tr>
              <a:tr h="4518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dirty="0" smtClean="0"/>
                        <a:t>&lt;300 (Lesión</a:t>
                      </a:r>
                      <a:r>
                        <a:rPr lang="es-ES" sz="1200" b="1" baseline="0" dirty="0" smtClean="0"/>
                        <a:t> pulmonar)</a:t>
                      </a:r>
                      <a:endParaRPr lang="es-ES" sz="1200" b="1" dirty="0" smtClean="0"/>
                    </a:p>
                  </a:txBody>
                  <a:tcPr/>
                </a:tc>
                <a:tc>
                  <a:txBody>
                    <a:bodyPr/>
                    <a:lstStyle/>
                    <a:p>
                      <a:r>
                        <a:rPr lang="es-ES" sz="1100" dirty="0" smtClean="0"/>
                        <a:t>100%</a:t>
                      </a:r>
                      <a:endParaRPr lang="es-ES" sz="1100" dirty="0"/>
                    </a:p>
                  </a:txBody>
                  <a:tcPr/>
                </a:tc>
                <a:tc>
                  <a:txBody>
                    <a:bodyPr/>
                    <a:lstStyle/>
                    <a:p>
                      <a:r>
                        <a:rPr lang="es-ES" sz="1100" dirty="0" smtClean="0"/>
                        <a:t>100%</a:t>
                      </a:r>
                      <a:endParaRPr lang="es-ES" sz="1100" dirty="0"/>
                    </a:p>
                  </a:txBody>
                  <a:tcPr/>
                </a:tc>
                <a:tc>
                  <a:txBody>
                    <a:bodyPr/>
                    <a:lstStyle/>
                    <a:p>
                      <a:r>
                        <a:rPr lang="es-ES" sz="1100" dirty="0" smtClean="0"/>
                        <a:t>100%</a:t>
                      </a:r>
                      <a:endParaRPr lang="es-ES" sz="1100" dirty="0"/>
                    </a:p>
                  </a:txBody>
                  <a:tcPr/>
                </a:tc>
                <a:tc>
                  <a:txBody>
                    <a:bodyPr/>
                    <a:lstStyle/>
                    <a:p>
                      <a:r>
                        <a:rPr lang="es-ES" sz="1100" dirty="0" smtClean="0"/>
                        <a:t>100%</a:t>
                      </a:r>
                      <a:endParaRPr lang="es-ES" sz="1100" dirty="0"/>
                    </a:p>
                  </a:txBody>
                  <a:tcPr/>
                </a:tc>
              </a:tr>
              <a:tr h="274320">
                <a:tc>
                  <a:txBody>
                    <a:bodyPr/>
                    <a:lstStyle/>
                    <a:p>
                      <a:r>
                        <a:rPr lang="es-ES" sz="1200" b="1" dirty="0" smtClean="0"/>
                        <a:t>&lt;200 (SDRA)</a:t>
                      </a:r>
                      <a:endParaRPr lang="es-ES" sz="1200" b="1" dirty="0"/>
                    </a:p>
                  </a:txBody>
                  <a:tcPr/>
                </a:tc>
                <a:tc>
                  <a:txBody>
                    <a:bodyPr/>
                    <a:lstStyle/>
                    <a:p>
                      <a:r>
                        <a:rPr lang="es-ES" sz="1100" dirty="0" smtClean="0"/>
                        <a:t>95,2%</a:t>
                      </a:r>
                      <a:endParaRPr lang="es-ES" sz="1100" dirty="0"/>
                    </a:p>
                  </a:txBody>
                  <a:tcPr/>
                </a:tc>
                <a:tc>
                  <a:txBody>
                    <a:bodyPr/>
                    <a:lstStyle/>
                    <a:p>
                      <a:r>
                        <a:rPr lang="es-ES" sz="1400" b="1" dirty="0" smtClean="0">
                          <a:solidFill>
                            <a:srgbClr val="FFC000"/>
                          </a:solidFill>
                          <a:effectLst/>
                        </a:rPr>
                        <a:t>100%</a:t>
                      </a:r>
                      <a:endParaRPr lang="es-ES" sz="1400" b="1" dirty="0">
                        <a:solidFill>
                          <a:srgbClr val="FFC000"/>
                        </a:solidFill>
                        <a:effectLst/>
                      </a:endParaRPr>
                    </a:p>
                  </a:txBody>
                  <a:tcPr/>
                </a:tc>
                <a:tc>
                  <a:txBody>
                    <a:bodyPr/>
                    <a:lstStyle/>
                    <a:p>
                      <a:r>
                        <a:rPr lang="es-ES" sz="1400" b="1" dirty="0" smtClean="0">
                          <a:solidFill>
                            <a:schemeClr val="accent6">
                              <a:lumMod val="75000"/>
                            </a:schemeClr>
                          </a:solidFill>
                          <a:effectLst/>
                        </a:rPr>
                        <a:t>100%</a:t>
                      </a:r>
                      <a:endParaRPr lang="es-ES" sz="1400" b="1" dirty="0">
                        <a:solidFill>
                          <a:schemeClr val="accent6">
                            <a:lumMod val="75000"/>
                          </a:schemeClr>
                        </a:solidFill>
                        <a:effectLst/>
                      </a:endParaRPr>
                    </a:p>
                  </a:txBody>
                  <a:tcPr/>
                </a:tc>
                <a:tc>
                  <a:txBody>
                    <a:bodyPr/>
                    <a:lstStyle/>
                    <a:p>
                      <a:r>
                        <a:rPr lang="es-ES" sz="1400" b="1" dirty="0" smtClean="0">
                          <a:solidFill>
                            <a:schemeClr val="accent2">
                              <a:lumMod val="75000"/>
                            </a:schemeClr>
                          </a:solidFill>
                        </a:rPr>
                        <a:t>92%</a:t>
                      </a:r>
                      <a:endParaRPr lang="es-ES" sz="1400" b="1" dirty="0">
                        <a:solidFill>
                          <a:schemeClr val="accent2">
                            <a:lumMod val="75000"/>
                          </a:schemeClr>
                        </a:solidFill>
                      </a:endParaRPr>
                    </a:p>
                  </a:txBody>
                  <a:tcPr/>
                </a:tc>
              </a:tr>
            </a:tbl>
          </a:graphicData>
        </a:graphic>
      </p:graphicFrame>
      <p:sp>
        <p:nvSpPr>
          <p:cNvPr id="12" name="11 CuadroTexto"/>
          <p:cNvSpPr txBox="1"/>
          <p:nvPr/>
        </p:nvSpPr>
        <p:spPr>
          <a:xfrm>
            <a:off x="214282" y="714362"/>
            <a:ext cx="8572560" cy="261610"/>
          </a:xfrm>
          <a:prstGeom prst="rect">
            <a:avLst/>
          </a:prstGeom>
          <a:noFill/>
        </p:spPr>
        <p:txBody>
          <a:bodyPr wrap="square" rtlCol="0">
            <a:spAutoFit/>
          </a:bodyPr>
          <a:lstStyle/>
          <a:p>
            <a:r>
              <a:rPr lang="es-ES" sz="1100" dirty="0" err="1" smtClean="0"/>
              <a:t>I.Muñoz</a:t>
            </a:r>
            <a:r>
              <a:rPr lang="es-ES" sz="1100" dirty="0" smtClean="0"/>
              <a:t> Ramírez, A. Marín </a:t>
            </a:r>
            <a:r>
              <a:rPr lang="es-ES" sz="1100" dirty="0" err="1" smtClean="0"/>
              <a:t>Adreu</a:t>
            </a:r>
            <a:r>
              <a:rPr lang="es-ES" sz="1100" dirty="0" smtClean="0"/>
              <a:t>, F. </a:t>
            </a:r>
            <a:r>
              <a:rPr lang="es-ES" sz="1100" dirty="0" err="1" smtClean="0"/>
              <a:t>Montoro</a:t>
            </a:r>
            <a:r>
              <a:rPr lang="es-ES" sz="1100" dirty="0" smtClean="0"/>
              <a:t> Ballesteros, R. de Andrés David, </a:t>
            </a:r>
            <a:r>
              <a:rPr lang="es-ES" sz="1100" dirty="0" err="1" smtClean="0"/>
              <a:t>C.España</a:t>
            </a:r>
            <a:r>
              <a:rPr lang="es-ES" sz="1100" dirty="0" smtClean="0"/>
              <a:t> Domínguez, </a:t>
            </a:r>
            <a:r>
              <a:rPr lang="es-ES" sz="1100" dirty="0" err="1" smtClean="0"/>
              <a:t>A.Arnedillo</a:t>
            </a:r>
            <a:r>
              <a:rPr lang="es-ES" sz="1100" dirty="0" smtClean="0"/>
              <a:t> Muñoz. HUPM (Cádiz). </a:t>
            </a:r>
            <a:endParaRPr lang="es-ES" sz="11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285720" y="142858"/>
            <a:ext cx="1357322" cy="350387"/>
          </a:xfrm>
          <a:prstGeom prst="rect">
            <a:avLst/>
          </a:prstGeom>
          <a:noFill/>
        </p:spPr>
        <p:txBody>
          <a:bodyPr wrap="square" lIns="87918" tIns="43959" rIns="87918" bIns="43959" rtlCol="0">
            <a:spAutoFit/>
          </a:bodyPr>
          <a:lstStyle/>
          <a:p>
            <a:r>
              <a:rPr lang="es-ES" b="1" u="sng" dirty="0" smtClean="0"/>
              <a:t>Resultados</a:t>
            </a:r>
            <a:endParaRPr lang="es-ES" b="1" u="sng" dirty="0"/>
          </a:p>
        </p:txBody>
      </p:sp>
      <p:sp>
        <p:nvSpPr>
          <p:cNvPr id="11" name="10 Rectángulo"/>
          <p:cNvSpPr/>
          <p:nvPr/>
        </p:nvSpPr>
        <p:spPr>
          <a:xfrm>
            <a:off x="1000101" y="3786197"/>
            <a:ext cx="7072362" cy="935162"/>
          </a:xfrm>
          <a:prstGeom prst="rect">
            <a:avLst/>
          </a:prstGeom>
          <a:solidFill>
            <a:schemeClr val="accent2">
              <a:lumMod val="20000"/>
              <a:lumOff val="80000"/>
            </a:schemeClr>
          </a:solidFill>
          <a:ln w="28575">
            <a:solidFill>
              <a:schemeClr val="accent2"/>
            </a:solidFill>
          </a:ln>
        </p:spPr>
        <p:txBody>
          <a:bodyPr wrap="square" lIns="87918" tIns="43959" rIns="87918" bIns="43959">
            <a:spAutoFit/>
          </a:bodyPr>
          <a:lstStyle/>
          <a:p>
            <a:r>
              <a:rPr lang="es-ES" sz="1100" dirty="0" smtClean="0"/>
              <a:t>En nuestra muestra, la relación </a:t>
            </a:r>
            <a:r>
              <a:rPr lang="es-ES" sz="1100" dirty="0" err="1" smtClean="0"/>
              <a:t>PaFi</a:t>
            </a:r>
            <a:r>
              <a:rPr lang="es-ES" sz="1100" dirty="0" smtClean="0"/>
              <a:t>&lt;200 al ingreso en UCRI , se correspondió con los pacientes que presentaron una peor evolución, precisando de UCI e intubación, sin embargo no se obtuvieron datos estadísticamente significativos. Por otro lado, el 57,2% de los pacientes con </a:t>
            </a:r>
            <a:r>
              <a:rPr lang="es-ES" sz="1100" dirty="0" err="1" smtClean="0"/>
              <a:t>PaFi</a:t>
            </a:r>
            <a:r>
              <a:rPr lang="es-ES" sz="1100" dirty="0" smtClean="0"/>
              <a:t> &lt;200 pudieron ser dados de alta sin necesidad de ingresar en UCI gracias a la monitorización continua respiratoria en UCRI.  Los pacientes que precisaron intubación obtuvieron con mayor frecuencia un </a:t>
            </a:r>
            <a:r>
              <a:rPr lang="es-ES" sz="1100" dirty="0" err="1" smtClean="0"/>
              <a:t>iROX</a:t>
            </a:r>
            <a:r>
              <a:rPr lang="es-ES" sz="1100" dirty="0" smtClean="0"/>
              <a:t> menor. </a:t>
            </a:r>
            <a:endParaRPr lang="es-ES" sz="1100" dirty="0"/>
          </a:p>
        </p:txBody>
      </p:sp>
      <p:sp>
        <p:nvSpPr>
          <p:cNvPr id="12" name="11 CuadroTexto"/>
          <p:cNvSpPr txBox="1"/>
          <p:nvPr/>
        </p:nvSpPr>
        <p:spPr>
          <a:xfrm>
            <a:off x="214282" y="3214693"/>
            <a:ext cx="2286016" cy="611997"/>
          </a:xfrm>
          <a:prstGeom prst="rect">
            <a:avLst/>
          </a:prstGeom>
          <a:noFill/>
        </p:spPr>
        <p:txBody>
          <a:bodyPr wrap="square" lIns="87918" tIns="43959" rIns="87918" bIns="43959" rtlCol="0">
            <a:spAutoFit/>
          </a:bodyPr>
          <a:lstStyle/>
          <a:p>
            <a:r>
              <a:rPr lang="es-ES" b="1" u="sng" dirty="0" smtClean="0"/>
              <a:t>Conclusiones</a:t>
            </a:r>
          </a:p>
          <a:p>
            <a:endParaRPr lang="es-ES" b="1" u="sng" dirty="0"/>
          </a:p>
        </p:txBody>
      </p:sp>
      <p:cxnSp>
        <p:nvCxnSpPr>
          <p:cNvPr id="14" name="13 Conector recto"/>
          <p:cNvCxnSpPr/>
          <p:nvPr/>
        </p:nvCxnSpPr>
        <p:spPr>
          <a:xfrm>
            <a:off x="142845" y="3643321"/>
            <a:ext cx="8858312" cy="1587"/>
          </a:xfrm>
          <a:prstGeom prst="line">
            <a:avLst/>
          </a:prstGeom>
          <a:ln w="285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graphicFrame>
        <p:nvGraphicFramePr>
          <p:cNvPr id="16" name="15 Gráfico"/>
          <p:cNvGraphicFramePr/>
          <p:nvPr/>
        </p:nvGraphicFramePr>
        <p:xfrm>
          <a:off x="142844" y="785800"/>
          <a:ext cx="4071966" cy="235745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16 Gráfico"/>
          <p:cNvGraphicFramePr/>
          <p:nvPr/>
        </p:nvGraphicFramePr>
        <p:xfrm>
          <a:off x="5429256" y="2000246"/>
          <a:ext cx="3643338" cy="150019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17 Gráfico"/>
          <p:cNvGraphicFramePr/>
          <p:nvPr/>
        </p:nvGraphicFramePr>
        <p:xfrm>
          <a:off x="5286380" y="0"/>
          <a:ext cx="3857620" cy="1889124"/>
        </p:xfrm>
        <a:graphic>
          <a:graphicData uri="http://schemas.openxmlformats.org/drawingml/2006/chart">
            <c:chart xmlns:c="http://schemas.openxmlformats.org/drawingml/2006/chart" xmlns:r="http://schemas.openxmlformats.org/officeDocument/2006/relationships" r:id="rId5"/>
          </a:graphicData>
        </a:graphic>
      </p:graphicFrame>
      <p:sp>
        <p:nvSpPr>
          <p:cNvPr id="19" name="18 CuadroTexto"/>
          <p:cNvSpPr txBox="1"/>
          <p:nvPr/>
        </p:nvSpPr>
        <p:spPr>
          <a:xfrm>
            <a:off x="2000232" y="428610"/>
            <a:ext cx="785818" cy="353943"/>
          </a:xfrm>
          <a:prstGeom prst="rect">
            <a:avLst/>
          </a:prstGeom>
          <a:solidFill>
            <a:schemeClr val="bg1">
              <a:lumMod val="95000"/>
            </a:schemeClr>
          </a:solidFill>
        </p:spPr>
        <p:txBody>
          <a:bodyPr wrap="square" rtlCol="0">
            <a:spAutoFit/>
          </a:bodyPr>
          <a:lstStyle/>
          <a:p>
            <a:r>
              <a:rPr lang="es-ES" dirty="0" err="1" smtClean="0"/>
              <a:t>iROX</a:t>
            </a:r>
            <a:endParaRPr lang="es-ES" dirty="0"/>
          </a:p>
        </p:txBody>
      </p:sp>
      <p:sp>
        <p:nvSpPr>
          <p:cNvPr id="20" name="19 CuadroTexto"/>
          <p:cNvSpPr txBox="1"/>
          <p:nvPr/>
        </p:nvSpPr>
        <p:spPr>
          <a:xfrm>
            <a:off x="4214810" y="1428742"/>
            <a:ext cx="857256" cy="307777"/>
          </a:xfrm>
          <a:prstGeom prst="rect">
            <a:avLst/>
          </a:prstGeom>
          <a:solidFill>
            <a:schemeClr val="bg1">
              <a:lumMod val="95000"/>
            </a:schemeClr>
          </a:solidFill>
        </p:spPr>
        <p:txBody>
          <a:bodyPr wrap="square" rtlCol="0">
            <a:spAutoFit/>
          </a:bodyPr>
          <a:lstStyle/>
          <a:p>
            <a:r>
              <a:rPr lang="es-ES" sz="1400" dirty="0" err="1" smtClean="0"/>
              <a:t>PaFi</a:t>
            </a:r>
            <a:r>
              <a:rPr lang="es-ES" sz="1400" dirty="0" smtClean="0"/>
              <a:t>&lt;200</a:t>
            </a:r>
            <a:endParaRPr lang="es-ES" sz="1400" dirty="0"/>
          </a:p>
        </p:txBody>
      </p:sp>
      <p:sp>
        <p:nvSpPr>
          <p:cNvPr id="21" name="20 Abrir llave"/>
          <p:cNvSpPr/>
          <p:nvPr/>
        </p:nvSpPr>
        <p:spPr>
          <a:xfrm>
            <a:off x="5072066" y="928676"/>
            <a:ext cx="285752" cy="114300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692</TotalTime>
  <Words>350</Words>
  <Application>Microsoft Office PowerPoint</Application>
  <PresentationFormat>Presentación en pantalla (16:9)</PresentationFormat>
  <Paragraphs>43</Paragraphs>
  <Slides>2</Slides>
  <Notes>1</Notes>
  <HiddenSlides>0</HiddenSlides>
  <MMClips>0</MMClips>
  <ScaleCrop>false</ScaleCrop>
  <HeadingPairs>
    <vt:vector size="4" baseType="variant">
      <vt:variant>
        <vt:lpstr>Tema</vt:lpstr>
      </vt:variant>
      <vt:variant>
        <vt:i4>1</vt:i4>
      </vt:variant>
      <vt:variant>
        <vt:lpstr>Títulos de diapositiva</vt:lpstr>
      </vt:variant>
      <vt:variant>
        <vt:i4>2</vt:i4>
      </vt:variant>
    </vt:vector>
  </HeadingPairs>
  <TitlesOfParts>
    <vt:vector size="3" baseType="lpstr">
      <vt:lpstr>Tema de Office</vt:lpstr>
      <vt:lpstr>Diapositiva 1</vt:lpstr>
      <vt:lpstr>Diapositiva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isabel muñoz ramirez</cp:lastModifiedBy>
  <cp:revision>9</cp:revision>
  <dcterms:created xsi:type="dcterms:W3CDTF">2021-06-21T11:13:42Z</dcterms:created>
  <dcterms:modified xsi:type="dcterms:W3CDTF">2021-09-09T20:41:40Z</dcterms:modified>
</cp:coreProperties>
</file>