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616" y="-7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2D11A59-229C-4B79-8CCC-1ECCB7505DDE}" type="doc">
      <dgm:prSet loTypeId="urn:microsoft.com/office/officeart/2005/8/layout/hList6" loCatId="list" qsTypeId="urn:microsoft.com/office/officeart/2005/8/quickstyle/simple3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DD4AE400-B6DA-48C7-95FF-862F0BD9BCC2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050" smtClean="0">
              <a:latin typeface="Arial" pitchFamily="34" charset="0"/>
              <a:cs typeface="Arial" pitchFamily="34" charset="0"/>
            </a:rPr>
            <a:t>Epidemiológicas (edad, sexo y hábitos tóxicos)</a:t>
          </a:r>
          <a:endParaRPr lang="es-ES" sz="1400" smtClean="0">
            <a:latin typeface="Arial" pitchFamily="34" charset="0"/>
            <a:cs typeface="Arial" pitchFamily="34" charset="0"/>
          </a:endParaRP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dirty="0"/>
        </a:p>
      </dgm:t>
    </dgm:pt>
    <dgm:pt modelId="{9D0D8886-9869-468F-9B27-A7A1B1FE4FAD}" type="parTrans" cxnId="{A81725E1-CC6B-45A1-BCD2-972D52573E8C}">
      <dgm:prSet/>
      <dgm:spPr/>
      <dgm:t>
        <a:bodyPr/>
        <a:lstStyle/>
        <a:p>
          <a:endParaRPr lang="es-ES"/>
        </a:p>
      </dgm:t>
    </dgm:pt>
    <dgm:pt modelId="{5BA49117-B3BE-4BD1-8A51-A692F1AA7D79}" type="sibTrans" cxnId="{A81725E1-CC6B-45A1-BCD2-972D52573E8C}">
      <dgm:prSet/>
      <dgm:spPr/>
      <dgm:t>
        <a:bodyPr/>
        <a:lstStyle/>
        <a:p>
          <a:endParaRPr lang="es-ES"/>
        </a:p>
      </dgm:t>
    </dgm:pt>
    <dgm:pt modelId="{964C16C0-22FD-4928-AAAB-A8C354DC609C}">
      <dgm:prSet phldrT="[Texto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050" dirty="0" smtClean="0">
              <a:latin typeface="Arial" pitchFamily="34" charset="0"/>
              <a:cs typeface="Arial" pitchFamily="34" charset="0"/>
            </a:rPr>
            <a:t>Clínicas (síntomas, </a:t>
          </a:r>
          <a:r>
            <a:rPr lang="es-ES" sz="1050" dirty="0" err="1" smtClean="0">
              <a:latin typeface="Arial" pitchFamily="34" charset="0"/>
              <a:cs typeface="Arial" pitchFamily="34" charset="0"/>
            </a:rPr>
            <a:t>comorbilidades</a:t>
          </a:r>
          <a:r>
            <a:rPr lang="es-ES" sz="1050" dirty="0" smtClean="0">
              <a:latin typeface="Arial" pitchFamily="34" charset="0"/>
              <a:cs typeface="Arial" pitchFamily="34" charset="0"/>
            </a:rPr>
            <a:t>, tiempo de síntomas previo al ingreso, alteraciones radiológicas)</a:t>
          </a: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dirty="0"/>
        </a:p>
      </dgm:t>
    </dgm:pt>
    <dgm:pt modelId="{9FB84939-0EEC-4639-B4CB-DFEB45F05099}" type="parTrans" cxnId="{0D9A28C9-1908-4439-A297-60EAC7E01118}">
      <dgm:prSet/>
      <dgm:spPr/>
      <dgm:t>
        <a:bodyPr/>
        <a:lstStyle/>
        <a:p>
          <a:endParaRPr lang="es-ES"/>
        </a:p>
      </dgm:t>
    </dgm:pt>
    <dgm:pt modelId="{DF640CCF-462B-4AEE-B24B-C7BC82898874}" type="sibTrans" cxnId="{0D9A28C9-1908-4439-A297-60EAC7E01118}">
      <dgm:prSet/>
      <dgm:spPr/>
      <dgm:t>
        <a:bodyPr/>
        <a:lstStyle/>
        <a:p>
          <a:endParaRPr lang="es-ES"/>
        </a:p>
      </dgm:t>
    </dgm:pt>
    <dgm:pt modelId="{FF79AB0B-E3BF-4C80-9FCB-9EFA462B4EFE}">
      <dgm:prSet phldrT="[Texto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sz="1100" smtClean="0">
              <a:latin typeface="Arial" pitchFamily="34" charset="0"/>
              <a:cs typeface="Arial" pitchFamily="34" charset="0"/>
            </a:rPr>
            <a:t>Pronósticas (necesidad de UCRI, UCI y exitus). </a:t>
          </a:r>
        </a:p>
        <a:p>
          <a:pPr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dirty="0"/>
        </a:p>
      </dgm:t>
    </dgm:pt>
    <dgm:pt modelId="{CF1C14F4-21A7-47E5-88E2-6F9B59AD915F}" type="parTrans" cxnId="{8859C099-E483-454C-9A4F-451A261D4CF5}">
      <dgm:prSet/>
      <dgm:spPr/>
      <dgm:t>
        <a:bodyPr/>
        <a:lstStyle/>
        <a:p>
          <a:endParaRPr lang="es-ES"/>
        </a:p>
      </dgm:t>
    </dgm:pt>
    <dgm:pt modelId="{D38A1900-C005-4756-8137-3A9440342568}" type="sibTrans" cxnId="{8859C099-E483-454C-9A4F-451A261D4CF5}">
      <dgm:prSet/>
      <dgm:spPr/>
      <dgm:t>
        <a:bodyPr/>
        <a:lstStyle/>
        <a:p>
          <a:endParaRPr lang="es-ES"/>
        </a:p>
      </dgm:t>
    </dgm:pt>
    <dgm:pt modelId="{0B3D9AAD-729E-4F92-B24E-6398520B6826}" type="pres">
      <dgm:prSet presAssocID="{82D11A59-229C-4B79-8CCC-1ECCB7505DDE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8AEC4013-A118-428C-90F2-72B1F3965ADA}" type="pres">
      <dgm:prSet presAssocID="{DD4AE400-B6DA-48C7-95FF-862F0BD9BCC2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A1541F-9337-40C9-8F50-BE1145B79636}" type="pres">
      <dgm:prSet presAssocID="{5BA49117-B3BE-4BD1-8A51-A692F1AA7D79}" presName="sibTrans" presStyleCnt="0"/>
      <dgm:spPr/>
    </dgm:pt>
    <dgm:pt modelId="{3D2B3319-7FD9-4C18-9C44-C02A05EC5CE0}" type="pres">
      <dgm:prSet presAssocID="{964C16C0-22FD-4928-AAAB-A8C354DC609C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11BA438-39B2-4E95-B5FE-DF6A9A45E8CC}" type="pres">
      <dgm:prSet presAssocID="{DF640CCF-462B-4AEE-B24B-C7BC82898874}" presName="sibTrans" presStyleCnt="0"/>
      <dgm:spPr/>
    </dgm:pt>
    <dgm:pt modelId="{A3A7522A-AA42-480B-8B9C-4E7AF548EEC2}" type="pres">
      <dgm:prSet presAssocID="{FF79AB0B-E3BF-4C80-9FCB-9EFA462B4EF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775B53B-6FAC-4F63-A26D-883C0AB5A8F5}" type="presOf" srcId="{964C16C0-22FD-4928-AAAB-A8C354DC609C}" destId="{3D2B3319-7FD9-4C18-9C44-C02A05EC5CE0}" srcOrd="0" destOrd="0" presId="urn:microsoft.com/office/officeart/2005/8/layout/hList6"/>
    <dgm:cxn modelId="{8859C099-E483-454C-9A4F-451A261D4CF5}" srcId="{82D11A59-229C-4B79-8CCC-1ECCB7505DDE}" destId="{FF79AB0B-E3BF-4C80-9FCB-9EFA462B4EFE}" srcOrd="2" destOrd="0" parTransId="{CF1C14F4-21A7-47E5-88E2-6F9B59AD915F}" sibTransId="{D38A1900-C005-4756-8137-3A9440342568}"/>
    <dgm:cxn modelId="{7AF9FF7B-ED2F-490D-9B5B-A8F0E45A2228}" type="presOf" srcId="{DD4AE400-B6DA-48C7-95FF-862F0BD9BCC2}" destId="{8AEC4013-A118-428C-90F2-72B1F3965ADA}" srcOrd="0" destOrd="0" presId="urn:microsoft.com/office/officeart/2005/8/layout/hList6"/>
    <dgm:cxn modelId="{E8E3738E-2FBC-452B-A2B9-6C3AB802B405}" type="presOf" srcId="{FF79AB0B-E3BF-4C80-9FCB-9EFA462B4EFE}" destId="{A3A7522A-AA42-480B-8B9C-4E7AF548EEC2}" srcOrd="0" destOrd="0" presId="urn:microsoft.com/office/officeart/2005/8/layout/hList6"/>
    <dgm:cxn modelId="{0D9A28C9-1908-4439-A297-60EAC7E01118}" srcId="{82D11A59-229C-4B79-8CCC-1ECCB7505DDE}" destId="{964C16C0-22FD-4928-AAAB-A8C354DC609C}" srcOrd="1" destOrd="0" parTransId="{9FB84939-0EEC-4639-B4CB-DFEB45F05099}" sibTransId="{DF640CCF-462B-4AEE-B24B-C7BC82898874}"/>
    <dgm:cxn modelId="{55102DE4-326E-4394-9A30-D1FA984852A3}" type="presOf" srcId="{82D11A59-229C-4B79-8CCC-1ECCB7505DDE}" destId="{0B3D9AAD-729E-4F92-B24E-6398520B6826}" srcOrd="0" destOrd="0" presId="urn:microsoft.com/office/officeart/2005/8/layout/hList6"/>
    <dgm:cxn modelId="{A81725E1-CC6B-45A1-BCD2-972D52573E8C}" srcId="{82D11A59-229C-4B79-8CCC-1ECCB7505DDE}" destId="{DD4AE400-B6DA-48C7-95FF-862F0BD9BCC2}" srcOrd="0" destOrd="0" parTransId="{9D0D8886-9869-468F-9B27-A7A1B1FE4FAD}" sibTransId="{5BA49117-B3BE-4BD1-8A51-A692F1AA7D79}"/>
    <dgm:cxn modelId="{CCEA8F20-D41B-42F1-9068-9CED2FAF5C18}" type="presParOf" srcId="{0B3D9AAD-729E-4F92-B24E-6398520B6826}" destId="{8AEC4013-A118-428C-90F2-72B1F3965ADA}" srcOrd="0" destOrd="0" presId="urn:microsoft.com/office/officeart/2005/8/layout/hList6"/>
    <dgm:cxn modelId="{1A46537F-6E1A-4636-A33F-EC0D017F0744}" type="presParOf" srcId="{0B3D9AAD-729E-4F92-B24E-6398520B6826}" destId="{F6A1541F-9337-40C9-8F50-BE1145B79636}" srcOrd="1" destOrd="0" presId="urn:microsoft.com/office/officeart/2005/8/layout/hList6"/>
    <dgm:cxn modelId="{B7739B42-0181-4186-9129-18233F564FB7}" type="presParOf" srcId="{0B3D9AAD-729E-4F92-B24E-6398520B6826}" destId="{3D2B3319-7FD9-4C18-9C44-C02A05EC5CE0}" srcOrd="2" destOrd="0" presId="urn:microsoft.com/office/officeart/2005/8/layout/hList6"/>
    <dgm:cxn modelId="{B25989FB-4215-443A-A53D-A5BA42666E3F}" type="presParOf" srcId="{0B3D9AAD-729E-4F92-B24E-6398520B6826}" destId="{111BA438-39B2-4E95-B5FE-DF6A9A45E8CC}" srcOrd="3" destOrd="0" presId="urn:microsoft.com/office/officeart/2005/8/layout/hList6"/>
    <dgm:cxn modelId="{84393EE3-2D72-4C89-A3AE-85D1324C4A94}" type="presParOf" srcId="{0B3D9AAD-729E-4F92-B24E-6398520B6826}" destId="{A3A7522A-AA42-480B-8B9C-4E7AF548EEC2}" srcOrd="4" destOrd="0" presId="urn:microsoft.com/office/officeart/2005/8/layout/hList6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0E5637-970F-4206-A9FC-EE0B5BEAB3B0}" type="doc">
      <dgm:prSet loTypeId="urn:microsoft.com/office/officeart/2005/8/layout/process2" loCatId="process" qsTypeId="urn:microsoft.com/office/officeart/2005/8/quickstyle/simple3" qsCatId="simple" csTypeId="urn:microsoft.com/office/officeart/2005/8/colors/colorful2" csCatId="colorful" phldr="1"/>
      <dgm:spPr/>
    </dgm:pt>
    <dgm:pt modelId="{1E9A2D2C-28B2-4387-A2F6-459517DB1710}">
      <dgm:prSet phldrT="[Texto]" custT="1"/>
      <dgm:spPr/>
      <dgm:t>
        <a:bodyPr/>
        <a:lstStyle/>
        <a:p>
          <a:r>
            <a:rPr lang="es-ES" sz="1200" dirty="0" smtClean="0">
              <a:latin typeface="Arial" pitchFamily="34" charset="0"/>
              <a:cs typeface="Arial" pitchFamily="34" charset="0"/>
            </a:rPr>
            <a:t>De los 505 pacientes ingresados en dicho período de tiempo, 7% de los mismos eran fumadores activos, con predominio de varones en un 79% de los casos. </a:t>
          </a:r>
          <a:endParaRPr lang="es-ES" sz="1200" dirty="0"/>
        </a:p>
      </dgm:t>
    </dgm:pt>
    <dgm:pt modelId="{B4FD5F7E-D36C-4BE5-BB9D-8523D663DAC3}" type="parTrans" cxnId="{B7B01D36-0B67-44A8-ACCE-AB98625F0A72}">
      <dgm:prSet/>
      <dgm:spPr/>
      <dgm:t>
        <a:bodyPr/>
        <a:lstStyle/>
        <a:p>
          <a:endParaRPr lang="es-ES"/>
        </a:p>
      </dgm:t>
    </dgm:pt>
    <dgm:pt modelId="{15F38DAC-4BBE-426C-B5C5-A7CC7F79B61D}" type="sibTrans" cxnId="{B7B01D36-0B67-44A8-ACCE-AB98625F0A72}">
      <dgm:prSet/>
      <dgm:spPr/>
      <dgm:t>
        <a:bodyPr/>
        <a:lstStyle/>
        <a:p>
          <a:endParaRPr lang="es-ES"/>
        </a:p>
      </dgm:t>
    </dgm:pt>
    <dgm:pt modelId="{0BDFE7C4-A528-40F2-AC89-E1650136B972}">
      <dgm:prSet phldrT="[Texto]" custT="1"/>
      <dgm:spPr/>
      <dgm:t>
        <a:bodyPr/>
        <a:lstStyle/>
        <a:p>
          <a:r>
            <a:rPr lang="es-ES" sz="1400" dirty="0" smtClean="0">
              <a:latin typeface="Arial" pitchFamily="34" charset="0"/>
              <a:cs typeface="Arial" pitchFamily="34" charset="0"/>
            </a:rPr>
            <a:t>La edad media fue de 67 ± 15 años </a:t>
          </a:r>
          <a:endParaRPr lang="es-ES" sz="1400" dirty="0"/>
        </a:p>
      </dgm:t>
    </dgm:pt>
    <dgm:pt modelId="{3E8C83AF-BE97-4DEC-8E82-9F004C2D3F36}" type="parTrans" cxnId="{8D5806C5-5277-402E-BD5B-9302F6D123C1}">
      <dgm:prSet/>
      <dgm:spPr/>
      <dgm:t>
        <a:bodyPr/>
        <a:lstStyle/>
        <a:p>
          <a:endParaRPr lang="es-ES"/>
        </a:p>
      </dgm:t>
    </dgm:pt>
    <dgm:pt modelId="{A2FE4797-CF8D-4AB4-AB59-C008D51B3350}" type="sibTrans" cxnId="{8D5806C5-5277-402E-BD5B-9302F6D123C1}">
      <dgm:prSet/>
      <dgm:spPr/>
      <dgm:t>
        <a:bodyPr/>
        <a:lstStyle/>
        <a:p>
          <a:endParaRPr lang="es-ES"/>
        </a:p>
      </dgm:t>
    </dgm:pt>
    <dgm:pt modelId="{048C9CF9-3C34-4EAD-96BF-64F951BD2CE7}">
      <dgm:prSet phldrT="[Texto]" custT="1"/>
      <dgm:spPr/>
      <dgm:t>
        <a:bodyPr/>
        <a:lstStyle/>
        <a:p>
          <a:r>
            <a:rPr lang="es-ES" sz="1200" dirty="0" smtClean="0">
              <a:latin typeface="Arial" pitchFamily="34" charset="0"/>
              <a:cs typeface="Arial" pitchFamily="34" charset="0"/>
            </a:rPr>
            <a:t>El tabaquismo se asoció a la presencia de las siguientes 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comorbilidades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: un 38% de HTA, 17% de EPOC, un 17% algún tipo de neoplasia, un 6% de DM y hasta un 52% de otro FRCV.</a:t>
          </a:r>
          <a:endParaRPr lang="es-ES" sz="1200" dirty="0"/>
        </a:p>
      </dgm:t>
    </dgm:pt>
    <dgm:pt modelId="{7EEAF31C-7EB4-4E42-9307-E7CA11588F9A}" type="parTrans" cxnId="{11F5B07B-3DE2-4733-8FE2-A4D193FAB1F3}">
      <dgm:prSet/>
      <dgm:spPr/>
      <dgm:t>
        <a:bodyPr/>
        <a:lstStyle/>
        <a:p>
          <a:endParaRPr lang="es-ES"/>
        </a:p>
      </dgm:t>
    </dgm:pt>
    <dgm:pt modelId="{EB9B458E-9FF5-4F09-A8C6-9AF05584CC47}" type="sibTrans" cxnId="{11F5B07B-3DE2-4733-8FE2-A4D193FAB1F3}">
      <dgm:prSet/>
      <dgm:spPr/>
      <dgm:t>
        <a:bodyPr/>
        <a:lstStyle/>
        <a:p>
          <a:endParaRPr lang="es-ES"/>
        </a:p>
      </dgm:t>
    </dgm:pt>
    <dgm:pt modelId="{AA85D957-EB68-4B5F-9156-42437FF3BCA6}">
      <dgm:prSet custT="1"/>
      <dgm:spPr/>
      <dgm:t>
        <a:bodyPr/>
        <a:lstStyle/>
        <a:p>
          <a:r>
            <a:rPr lang="es-ES" sz="1200" dirty="0" smtClean="0">
              <a:latin typeface="Arial" pitchFamily="34" charset="0"/>
              <a:cs typeface="Arial" pitchFamily="34" charset="0"/>
            </a:rPr>
            <a:t> En tratamiento recibido: 97% 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macrólidos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, 93% necesitaron antibioterapia complementaria, el 62% esteroides sistémicos y el 34% antirretrovirales</a:t>
          </a:r>
          <a:endParaRPr lang="es-ES" sz="1200" dirty="0">
            <a:latin typeface="Arial" pitchFamily="34" charset="0"/>
            <a:cs typeface="Arial" pitchFamily="34" charset="0"/>
          </a:endParaRPr>
        </a:p>
      </dgm:t>
    </dgm:pt>
    <dgm:pt modelId="{C1E723E7-B685-4604-B74C-F8BB8D3F346C}" type="parTrans" cxnId="{762D9931-DE1F-450E-9246-A86DBEEF6CFE}">
      <dgm:prSet/>
      <dgm:spPr/>
      <dgm:t>
        <a:bodyPr/>
        <a:lstStyle/>
        <a:p>
          <a:endParaRPr lang="es-ES"/>
        </a:p>
      </dgm:t>
    </dgm:pt>
    <dgm:pt modelId="{EE876FE4-B37E-40AC-8E2D-60BCFEFC225D}" type="sibTrans" cxnId="{762D9931-DE1F-450E-9246-A86DBEEF6CFE}">
      <dgm:prSet/>
      <dgm:spPr/>
      <dgm:t>
        <a:bodyPr/>
        <a:lstStyle/>
        <a:p>
          <a:endParaRPr lang="es-ES"/>
        </a:p>
      </dgm:t>
    </dgm:pt>
    <dgm:pt modelId="{D93514E7-F59A-4514-8ED4-E1D31263F580}">
      <dgm:prSet custT="1"/>
      <dgm:spPr/>
      <dgm:t>
        <a:bodyPr/>
        <a:lstStyle/>
        <a:p>
          <a:r>
            <a:rPr lang="es-ES" sz="1200" dirty="0" smtClean="0">
              <a:latin typeface="Arial" pitchFamily="34" charset="0"/>
              <a:cs typeface="Arial" pitchFamily="34" charset="0"/>
            </a:rPr>
            <a:t>En cuanto al pronóstico el 24% fue </a:t>
          </a:r>
          <a:r>
            <a:rPr lang="es-ES" sz="1200" dirty="0" err="1" smtClean="0">
              <a:latin typeface="Arial" pitchFamily="34" charset="0"/>
              <a:cs typeface="Arial" pitchFamily="34" charset="0"/>
            </a:rPr>
            <a:t>exitus</a:t>
          </a:r>
          <a:r>
            <a:rPr lang="es-ES" sz="1200" dirty="0" smtClean="0">
              <a:latin typeface="Arial" pitchFamily="34" charset="0"/>
              <a:cs typeface="Arial" pitchFamily="34" charset="0"/>
            </a:rPr>
            <a:t>, el14% necesitó ingreso en UCRI (ONAF, VMNI) y el 7% precisó IOT en UCI.</a:t>
          </a:r>
          <a:endParaRPr lang="es-ES" sz="1200" dirty="0">
            <a:latin typeface="Arial" pitchFamily="34" charset="0"/>
            <a:cs typeface="Arial" pitchFamily="34" charset="0"/>
          </a:endParaRPr>
        </a:p>
      </dgm:t>
    </dgm:pt>
    <dgm:pt modelId="{539BDEA8-EDDF-41A0-B8D7-81C25369E65E}" type="parTrans" cxnId="{5A6B9CA0-8DB0-4263-B1A7-7E2451707A28}">
      <dgm:prSet/>
      <dgm:spPr/>
      <dgm:t>
        <a:bodyPr/>
        <a:lstStyle/>
        <a:p>
          <a:endParaRPr lang="es-ES"/>
        </a:p>
      </dgm:t>
    </dgm:pt>
    <dgm:pt modelId="{444056BB-1BC6-4F09-9DB8-C4FE379808AD}" type="sibTrans" cxnId="{5A6B9CA0-8DB0-4263-B1A7-7E2451707A28}">
      <dgm:prSet/>
      <dgm:spPr/>
      <dgm:t>
        <a:bodyPr/>
        <a:lstStyle/>
        <a:p>
          <a:endParaRPr lang="es-ES"/>
        </a:p>
      </dgm:t>
    </dgm:pt>
    <dgm:pt modelId="{5CA73018-5841-420A-8D88-836091927A4E}" type="pres">
      <dgm:prSet presAssocID="{E50E5637-970F-4206-A9FC-EE0B5BEAB3B0}" presName="linearFlow" presStyleCnt="0">
        <dgm:presLayoutVars>
          <dgm:resizeHandles val="exact"/>
        </dgm:presLayoutVars>
      </dgm:prSet>
      <dgm:spPr/>
    </dgm:pt>
    <dgm:pt modelId="{782837C9-917B-4072-8067-95BD8132BEDC}" type="pres">
      <dgm:prSet presAssocID="{1E9A2D2C-28B2-4387-A2F6-459517DB1710}" presName="node" presStyleLbl="node1" presStyleIdx="0" presStyleCnt="5" custScaleX="636901" custScaleY="8599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549256D-9F8E-4887-AA9B-4F99C49FA255}" type="pres">
      <dgm:prSet presAssocID="{15F38DAC-4BBE-426C-B5C5-A7CC7F79B61D}" presName="sibTrans" presStyleLbl="sibTrans2D1" presStyleIdx="0" presStyleCnt="4"/>
      <dgm:spPr/>
      <dgm:t>
        <a:bodyPr/>
        <a:lstStyle/>
        <a:p>
          <a:endParaRPr lang="es-ES"/>
        </a:p>
      </dgm:t>
    </dgm:pt>
    <dgm:pt modelId="{789348A3-3432-4641-954A-655A62C3CB38}" type="pres">
      <dgm:prSet presAssocID="{15F38DAC-4BBE-426C-B5C5-A7CC7F79B61D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9BEA5BE7-ED27-463D-96E9-9C05078B7A25}" type="pres">
      <dgm:prSet presAssocID="{0BDFE7C4-A528-40F2-AC89-E1650136B972}" presName="node" presStyleLbl="node1" presStyleIdx="1" presStyleCnt="5" custScaleX="636901" custScaleY="49693" custLinFactNeighborX="-33082" custLinFactNeighborY="-323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8155AC7-CD87-4DDC-B1F8-93D85BCDA157}" type="pres">
      <dgm:prSet presAssocID="{A2FE4797-CF8D-4AB4-AB59-C008D51B3350}" presName="sibTrans" presStyleLbl="sibTrans2D1" presStyleIdx="1" presStyleCnt="4"/>
      <dgm:spPr/>
      <dgm:t>
        <a:bodyPr/>
        <a:lstStyle/>
        <a:p>
          <a:endParaRPr lang="es-ES"/>
        </a:p>
      </dgm:t>
    </dgm:pt>
    <dgm:pt modelId="{DA84CBC8-A780-45B0-BDBF-F0574B0A1968}" type="pres">
      <dgm:prSet presAssocID="{A2FE4797-CF8D-4AB4-AB59-C008D51B3350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D3A12BF4-9288-44C3-98EA-DD8B332F0780}" type="pres">
      <dgm:prSet presAssocID="{048C9CF9-3C34-4EAD-96BF-64F951BD2CE7}" presName="node" presStyleLbl="node1" presStyleIdx="2" presStyleCnt="5" custScaleX="6369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43FEC0-AB0F-4506-9799-4AA90DD83FEA}" type="pres">
      <dgm:prSet presAssocID="{EB9B458E-9FF5-4F09-A8C6-9AF05584CC47}" presName="sibTrans" presStyleLbl="sibTrans2D1" presStyleIdx="2" presStyleCnt="4"/>
      <dgm:spPr/>
      <dgm:t>
        <a:bodyPr/>
        <a:lstStyle/>
        <a:p>
          <a:endParaRPr lang="es-ES"/>
        </a:p>
      </dgm:t>
    </dgm:pt>
    <dgm:pt modelId="{66E1EEDD-4B16-47F0-9AB5-82B46A4D35CD}" type="pres">
      <dgm:prSet presAssocID="{EB9B458E-9FF5-4F09-A8C6-9AF05584CC47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628E7678-C319-4673-A8C3-31876819B146}" type="pres">
      <dgm:prSet presAssocID="{AA85D957-EB68-4B5F-9156-42437FF3BCA6}" presName="node" presStyleLbl="node1" presStyleIdx="3" presStyleCnt="5" custScaleX="6369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D8374AC-F501-4655-AEA0-16D763F8B5E0}" type="pres">
      <dgm:prSet presAssocID="{EE876FE4-B37E-40AC-8E2D-60BCFEFC225D}" presName="sibTrans" presStyleLbl="sibTrans2D1" presStyleIdx="3" presStyleCnt="4"/>
      <dgm:spPr/>
      <dgm:t>
        <a:bodyPr/>
        <a:lstStyle/>
        <a:p>
          <a:endParaRPr lang="es-ES"/>
        </a:p>
      </dgm:t>
    </dgm:pt>
    <dgm:pt modelId="{8B523E83-E045-42BC-9AD6-58E9BF49C2CA}" type="pres">
      <dgm:prSet presAssocID="{EE876FE4-B37E-40AC-8E2D-60BCFEFC225D}" presName="connectorText" presStyleLbl="sibTrans2D1" presStyleIdx="3" presStyleCnt="4"/>
      <dgm:spPr/>
      <dgm:t>
        <a:bodyPr/>
        <a:lstStyle/>
        <a:p>
          <a:endParaRPr lang="es-ES"/>
        </a:p>
      </dgm:t>
    </dgm:pt>
    <dgm:pt modelId="{BB604B39-CF9F-4309-AF57-844788A110C3}" type="pres">
      <dgm:prSet presAssocID="{D93514E7-F59A-4514-8ED4-E1D31263F580}" presName="node" presStyleLbl="node1" presStyleIdx="4" presStyleCnt="5" custScaleX="63690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3D27FDF-806E-4780-8B6F-E55417E0829E}" type="presOf" srcId="{15F38DAC-4BBE-426C-B5C5-A7CC7F79B61D}" destId="{1549256D-9F8E-4887-AA9B-4F99C49FA255}" srcOrd="0" destOrd="0" presId="urn:microsoft.com/office/officeart/2005/8/layout/process2"/>
    <dgm:cxn modelId="{5A6B9CA0-8DB0-4263-B1A7-7E2451707A28}" srcId="{E50E5637-970F-4206-A9FC-EE0B5BEAB3B0}" destId="{D93514E7-F59A-4514-8ED4-E1D31263F580}" srcOrd="4" destOrd="0" parTransId="{539BDEA8-EDDF-41A0-B8D7-81C25369E65E}" sibTransId="{444056BB-1BC6-4F09-9DB8-C4FE379808AD}"/>
    <dgm:cxn modelId="{B7B01D36-0B67-44A8-ACCE-AB98625F0A72}" srcId="{E50E5637-970F-4206-A9FC-EE0B5BEAB3B0}" destId="{1E9A2D2C-28B2-4387-A2F6-459517DB1710}" srcOrd="0" destOrd="0" parTransId="{B4FD5F7E-D36C-4BE5-BB9D-8523D663DAC3}" sibTransId="{15F38DAC-4BBE-426C-B5C5-A7CC7F79B61D}"/>
    <dgm:cxn modelId="{11F5B07B-3DE2-4733-8FE2-A4D193FAB1F3}" srcId="{E50E5637-970F-4206-A9FC-EE0B5BEAB3B0}" destId="{048C9CF9-3C34-4EAD-96BF-64F951BD2CE7}" srcOrd="2" destOrd="0" parTransId="{7EEAF31C-7EB4-4E42-9307-E7CA11588F9A}" sibTransId="{EB9B458E-9FF5-4F09-A8C6-9AF05584CC47}"/>
    <dgm:cxn modelId="{13F6A990-F0D9-4F82-8F05-99A80D5574C8}" type="presOf" srcId="{A2FE4797-CF8D-4AB4-AB59-C008D51B3350}" destId="{DA84CBC8-A780-45B0-BDBF-F0574B0A1968}" srcOrd="1" destOrd="0" presId="urn:microsoft.com/office/officeart/2005/8/layout/process2"/>
    <dgm:cxn modelId="{67DC1E2D-D0DC-49DB-B1CA-1B5064776421}" type="presOf" srcId="{EB9B458E-9FF5-4F09-A8C6-9AF05584CC47}" destId="{DD43FEC0-AB0F-4506-9799-4AA90DD83FEA}" srcOrd="0" destOrd="0" presId="urn:microsoft.com/office/officeart/2005/8/layout/process2"/>
    <dgm:cxn modelId="{34DDA477-26F9-4F2E-AB7E-0699F0E4A602}" type="presOf" srcId="{D93514E7-F59A-4514-8ED4-E1D31263F580}" destId="{BB604B39-CF9F-4309-AF57-844788A110C3}" srcOrd="0" destOrd="0" presId="urn:microsoft.com/office/officeart/2005/8/layout/process2"/>
    <dgm:cxn modelId="{762D9931-DE1F-450E-9246-A86DBEEF6CFE}" srcId="{E50E5637-970F-4206-A9FC-EE0B5BEAB3B0}" destId="{AA85D957-EB68-4B5F-9156-42437FF3BCA6}" srcOrd="3" destOrd="0" parTransId="{C1E723E7-B685-4604-B74C-F8BB8D3F346C}" sibTransId="{EE876FE4-B37E-40AC-8E2D-60BCFEFC225D}"/>
    <dgm:cxn modelId="{81D07F4A-4DB7-42F2-ADEE-6B76638958A0}" type="presOf" srcId="{A2FE4797-CF8D-4AB4-AB59-C008D51B3350}" destId="{D8155AC7-CD87-4DDC-B1F8-93D85BCDA157}" srcOrd="0" destOrd="0" presId="urn:microsoft.com/office/officeart/2005/8/layout/process2"/>
    <dgm:cxn modelId="{D596FBAF-AE3E-4C28-8439-F242BBB82C2F}" type="presOf" srcId="{EB9B458E-9FF5-4F09-A8C6-9AF05584CC47}" destId="{66E1EEDD-4B16-47F0-9AB5-82B46A4D35CD}" srcOrd="1" destOrd="0" presId="urn:microsoft.com/office/officeart/2005/8/layout/process2"/>
    <dgm:cxn modelId="{9F7ECF6D-FA68-4363-B4FC-C3B0123FB24A}" type="presOf" srcId="{E50E5637-970F-4206-A9FC-EE0B5BEAB3B0}" destId="{5CA73018-5841-420A-8D88-836091927A4E}" srcOrd="0" destOrd="0" presId="urn:microsoft.com/office/officeart/2005/8/layout/process2"/>
    <dgm:cxn modelId="{9331160D-EC18-45A7-A1DA-20F1C8F4ED15}" type="presOf" srcId="{EE876FE4-B37E-40AC-8E2D-60BCFEFC225D}" destId="{AD8374AC-F501-4655-AEA0-16D763F8B5E0}" srcOrd="0" destOrd="0" presId="urn:microsoft.com/office/officeart/2005/8/layout/process2"/>
    <dgm:cxn modelId="{2E51BCFE-88AE-461F-BAC4-AE01CA019E20}" type="presOf" srcId="{0BDFE7C4-A528-40F2-AC89-E1650136B972}" destId="{9BEA5BE7-ED27-463D-96E9-9C05078B7A25}" srcOrd="0" destOrd="0" presId="urn:microsoft.com/office/officeart/2005/8/layout/process2"/>
    <dgm:cxn modelId="{BA57F101-E5C4-4D2F-83A7-A7915A211B01}" type="presOf" srcId="{048C9CF9-3C34-4EAD-96BF-64F951BD2CE7}" destId="{D3A12BF4-9288-44C3-98EA-DD8B332F0780}" srcOrd="0" destOrd="0" presId="urn:microsoft.com/office/officeart/2005/8/layout/process2"/>
    <dgm:cxn modelId="{C92BEB59-7570-4EB8-BE2F-46CD0684110B}" type="presOf" srcId="{AA85D957-EB68-4B5F-9156-42437FF3BCA6}" destId="{628E7678-C319-4673-A8C3-31876819B146}" srcOrd="0" destOrd="0" presId="urn:microsoft.com/office/officeart/2005/8/layout/process2"/>
    <dgm:cxn modelId="{CF0A2595-0CE2-4CE9-AFB2-EA79B7C566EC}" type="presOf" srcId="{EE876FE4-B37E-40AC-8E2D-60BCFEFC225D}" destId="{8B523E83-E045-42BC-9AD6-58E9BF49C2CA}" srcOrd="1" destOrd="0" presId="urn:microsoft.com/office/officeart/2005/8/layout/process2"/>
    <dgm:cxn modelId="{B6E21070-51D1-431C-BB0F-537F1DD78B9F}" type="presOf" srcId="{15F38DAC-4BBE-426C-B5C5-A7CC7F79B61D}" destId="{789348A3-3432-4641-954A-655A62C3CB38}" srcOrd="1" destOrd="0" presId="urn:microsoft.com/office/officeart/2005/8/layout/process2"/>
    <dgm:cxn modelId="{8D5806C5-5277-402E-BD5B-9302F6D123C1}" srcId="{E50E5637-970F-4206-A9FC-EE0B5BEAB3B0}" destId="{0BDFE7C4-A528-40F2-AC89-E1650136B972}" srcOrd="1" destOrd="0" parTransId="{3E8C83AF-BE97-4DEC-8E82-9F004C2D3F36}" sibTransId="{A2FE4797-CF8D-4AB4-AB59-C008D51B3350}"/>
    <dgm:cxn modelId="{3279064C-141D-42B7-A247-008D8FFE1DC1}" type="presOf" srcId="{1E9A2D2C-28B2-4387-A2F6-459517DB1710}" destId="{782837C9-917B-4072-8067-95BD8132BEDC}" srcOrd="0" destOrd="0" presId="urn:microsoft.com/office/officeart/2005/8/layout/process2"/>
    <dgm:cxn modelId="{2810B11D-A7C5-4191-8FEB-3A8A84B15101}" type="presParOf" srcId="{5CA73018-5841-420A-8D88-836091927A4E}" destId="{782837C9-917B-4072-8067-95BD8132BEDC}" srcOrd="0" destOrd="0" presId="urn:microsoft.com/office/officeart/2005/8/layout/process2"/>
    <dgm:cxn modelId="{25B7A2C3-D53F-4485-92A0-0B3E04EDBE61}" type="presParOf" srcId="{5CA73018-5841-420A-8D88-836091927A4E}" destId="{1549256D-9F8E-4887-AA9B-4F99C49FA255}" srcOrd="1" destOrd="0" presId="urn:microsoft.com/office/officeart/2005/8/layout/process2"/>
    <dgm:cxn modelId="{914D5603-2753-47A7-A244-5745741B8C32}" type="presParOf" srcId="{1549256D-9F8E-4887-AA9B-4F99C49FA255}" destId="{789348A3-3432-4641-954A-655A62C3CB38}" srcOrd="0" destOrd="0" presId="urn:microsoft.com/office/officeart/2005/8/layout/process2"/>
    <dgm:cxn modelId="{D4BC6C48-89DA-403F-9445-B28DF962AE38}" type="presParOf" srcId="{5CA73018-5841-420A-8D88-836091927A4E}" destId="{9BEA5BE7-ED27-463D-96E9-9C05078B7A25}" srcOrd="2" destOrd="0" presId="urn:microsoft.com/office/officeart/2005/8/layout/process2"/>
    <dgm:cxn modelId="{58A16B21-5CF5-434A-B230-7C6902951D4F}" type="presParOf" srcId="{5CA73018-5841-420A-8D88-836091927A4E}" destId="{D8155AC7-CD87-4DDC-B1F8-93D85BCDA157}" srcOrd="3" destOrd="0" presId="urn:microsoft.com/office/officeart/2005/8/layout/process2"/>
    <dgm:cxn modelId="{963587C7-4A02-4291-9CAB-A4BD638E3820}" type="presParOf" srcId="{D8155AC7-CD87-4DDC-B1F8-93D85BCDA157}" destId="{DA84CBC8-A780-45B0-BDBF-F0574B0A1968}" srcOrd="0" destOrd="0" presId="urn:microsoft.com/office/officeart/2005/8/layout/process2"/>
    <dgm:cxn modelId="{6802F55A-9043-4D00-B71A-5EACB43EB774}" type="presParOf" srcId="{5CA73018-5841-420A-8D88-836091927A4E}" destId="{D3A12BF4-9288-44C3-98EA-DD8B332F0780}" srcOrd="4" destOrd="0" presId="urn:microsoft.com/office/officeart/2005/8/layout/process2"/>
    <dgm:cxn modelId="{339BB2E4-6BBE-4168-8017-FD4F82D45F03}" type="presParOf" srcId="{5CA73018-5841-420A-8D88-836091927A4E}" destId="{DD43FEC0-AB0F-4506-9799-4AA90DD83FEA}" srcOrd="5" destOrd="0" presId="urn:microsoft.com/office/officeart/2005/8/layout/process2"/>
    <dgm:cxn modelId="{3E711DCF-5F3B-4BC5-8070-97A4DFB15A25}" type="presParOf" srcId="{DD43FEC0-AB0F-4506-9799-4AA90DD83FEA}" destId="{66E1EEDD-4B16-47F0-9AB5-82B46A4D35CD}" srcOrd="0" destOrd="0" presId="urn:microsoft.com/office/officeart/2005/8/layout/process2"/>
    <dgm:cxn modelId="{A5AADE2B-1CF6-44E1-A837-73B070F078DE}" type="presParOf" srcId="{5CA73018-5841-420A-8D88-836091927A4E}" destId="{628E7678-C319-4673-A8C3-31876819B146}" srcOrd="6" destOrd="0" presId="urn:microsoft.com/office/officeart/2005/8/layout/process2"/>
    <dgm:cxn modelId="{AC44009E-A93A-4121-8271-8D678C6055CE}" type="presParOf" srcId="{5CA73018-5841-420A-8D88-836091927A4E}" destId="{AD8374AC-F501-4655-AEA0-16D763F8B5E0}" srcOrd="7" destOrd="0" presId="urn:microsoft.com/office/officeart/2005/8/layout/process2"/>
    <dgm:cxn modelId="{3E9DE8D2-6134-40AC-92DE-46586A217A3F}" type="presParOf" srcId="{AD8374AC-F501-4655-AEA0-16D763F8B5E0}" destId="{8B523E83-E045-42BC-9AD6-58E9BF49C2CA}" srcOrd="0" destOrd="0" presId="urn:microsoft.com/office/officeart/2005/8/layout/process2"/>
    <dgm:cxn modelId="{D0930BB2-5269-4DF1-A86C-58A0106B75F3}" type="presParOf" srcId="{5CA73018-5841-420A-8D88-836091927A4E}" destId="{BB604B39-CF9F-4309-AF57-844788A110C3}" srcOrd="8" destOrd="0" presId="urn:microsoft.com/office/officeart/2005/8/layout/process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7E5782-D618-4F66-A7C6-94FB11F89930}" type="datetimeFigureOut">
              <a:rPr lang="es-ES" smtClean="0"/>
              <a:pPr/>
              <a:t>15/09/2021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C4E3AD-9C44-4EB0-AE14-9F2DB45AD87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214296"/>
            <a:ext cx="8715436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dirty="0" smtClean="0">
                <a:latin typeface="Arial" pitchFamily="34" charset="0"/>
                <a:cs typeface="Arial" pitchFamily="34" charset="0"/>
              </a:rPr>
              <a:t>ESTUDIO SOBRE LA RELACIÓN ENTRE EL PACIENTE QUE PRECISA INGRESO HOSPITALARIO POR COVID-19 Y EL TABAQUISMO</a:t>
            </a:r>
            <a:endParaRPr lang="es-ES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285720" y="785800"/>
            <a:ext cx="8715436" cy="64294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100" dirty="0" err="1" smtClean="0">
                <a:latin typeface="Arial" pitchFamily="34" charset="0"/>
                <a:cs typeface="Arial" pitchFamily="34" charset="0"/>
              </a:rPr>
              <a:t>M.E.Ruiz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Carretero, </a:t>
            </a:r>
            <a:r>
              <a:rPr lang="es-ES" sz="1100" dirty="0" err="1" smtClean="0">
                <a:latin typeface="Arial" pitchFamily="34" charset="0"/>
                <a:cs typeface="Arial" pitchFamily="34" charset="0"/>
              </a:rPr>
              <a:t>C.De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Dios Calama, </a:t>
            </a:r>
            <a:r>
              <a:rPr lang="es-ES" sz="1100" dirty="0" err="1" smtClean="0">
                <a:latin typeface="Arial" pitchFamily="34" charset="0"/>
                <a:cs typeface="Arial" pitchFamily="34" charset="0"/>
              </a:rPr>
              <a:t>C.Montaño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Montaño, C. </a:t>
            </a:r>
            <a:r>
              <a:rPr lang="es-ES" sz="1100" dirty="0" err="1" smtClean="0">
                <a:latin typeface="Arial" pitchFamily="34" charset="0"/>
                <a:cs typeface="Arial" pitchFamily="34" charset="0"/>
              </a:rPr>
              <a:t>Cabanillas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Díez-Madroñero, B.S. Barragán Pérez, </a:t>
            </a:r>
            <a:r>
              <a:rPr lang="es-ES" sz="1100" dirty="0" err="1" smtClean="0">
                <a:latin typeface="Arial" pitchFamily="34" charset="0"/>
                <a:cs typeface="Arial" pitchFamily="34" charset="0"/>
              </a:rPr>
              <a:t>J.A.Durán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Cueto, M. Cebrián Romero, </a:t>
            </a:r>
            <a:r>
              <a:rPr lang="es-ES" sz="1100" dirty="0" err="1" smtClean="0">
                <a:latin typeface="Arial" pitchFamily="34" charset="0"/>
                <a:cs typeface="Arial" pitchFamily="34" charset="0"/>
              </a:rPr>
              <a:t>A.P.Arenas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Polo, </a:t>
            </a:r>
            <a:r>
              <a:rPr lang="es-ES" sz="1100" dirty="0" err="1" smtClean="0">
                <a:latin typeface="Arial" pitchFamily="34" charset="0"/>
                <a:cs typeface="Arial" pitchFamily="34" charset="0"/>
              </a:rPr>
              <a:t>J.A.Riesco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Miranda, </a:t>
            </a:r>
            <a:r>
              <a:rPr lang="es-ES" sz="1100" dirty="0" err="1" smtClean="0">
                <a:latin typeface="Arial" pitchFamily="34" charset="0"/>
                <a:cs typeface="Arial" pitchFamily="34" charset="0"/>
              </a:rPr>
              <a:t>A.Nacarino</a:t>
            </a:r>
            <a:r>
              <a:rPr lang="es-ES" sz="1100" dirty="0" smtClean="0">
                <a:latin typeface="Arial" pitchFamily="34" charset="0"/>
                <a:cs typeface="Arial" pitchFamily="34" charset="0"/>
              </a:rPr>
              <a:t> Burgos</a:t>
            </a:r>
          </a:p>
          <a:p>
            <a:pPr algn="ctr"/>
            <a:r>
              <a:rPr lang="es-ES" sz="1100" dirty="0" smtClean="0">
                <a:latin typeface="Arial" pitchFamily="34" charset="0"/>
                <a:cs typeface="Arial" pitchFamily="34" charset="0"/>
              </a:rPr>
              <a:t>Complejo Hospitalario Universitario de Cáceres. Servicio de Neumología.</a:t>
            </a:r>
            <a:endParaRPr lang="es-ES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428596" y="1571618"/>
            <a:ext cx="2786082" cy="135732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INTRODUCCIÓN:</a:t>
            </a:r>
          </a:p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El tabaquismo se incluye como un factor de riesgo que asocia empeoramiento pronóstico del paciente con infección por Sars-Cov2 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428596" y="3000378"/>
            <a:ext cx="2786082" cy="1214446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OBJETIVO: </a:t>
            </a:r>
          </a:p>
          <a:p>
            <a:pPr algn="ctr"/>
            <a:r>
              <a:rPr lang="es-ES" sz="1400" dirty="0" smtClean="0">
                <a:latin typeface="Arial" pitchFamily="34" charset="0"/>
                <a:cs typeface="Arial" pitchFamily="34" charset="0"/>
              </a:rPr>
              <a:t>Conocer las características de la población fumadora que precisó ingreso en la “primera ola” de ingresos por infección Covid-19 en nuestro área</a:t>
            </a:r>
            <a:endParaRPr lang="es-E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4286248" y="1571618"/>
            <a:ext cx="3571900" cy="121444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METODOLOGÍA:</a:t>
            </a:r>
          </a:p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Estudio retrospectivo de los pacientes que ingresan por infección Sars-Cov2 en un hospital terciario en la “primera oleada de la pandemia”. </a:t>
            </a:r>
          </a:p>
          <a:p>
            <a:pPr algn="ctr"/>
            <a:r>
              <a:rPr lang="es-ES" sz="1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Se analizan las siguientes variables:</a:t>
            </a:r>
          </a:p>
          <a:p>
            <a:pPr algn="ctr"/>
            <a:endParaRPr lang="es-ES" sz="1400" dirty="0" smtClean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3" name="12 Diagrama"/>
          <p:cNvGraphicFramePr/>
          <p:nvPr/>
        </p:nvGraphicFramePr>
        <p:xfrm>
          <a:off x="4286248" y="2857484"/>
          <a:ext cx="3571900" cy="22860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Rectángulo"/>
          <p:cNvSpPr/>
          <p:nvPr/>
        </p:nvSpPr>
        <p:spPr>
          <a:xfrm>
            <a:off x="6143636" y="714362"/>
            <a:ext cx="2857520" cy="3143272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1. El tabaquismo no aumenta la susceptibilidad al ingreso por infección por Covid-19.</a:t>
            </a:r>
            <a:b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2. Tal y como se describe en la literatura la presencia de tabaquismo activo asocia un peor pronóstico de supervivencia (en nuestra serie 1 de cada 4 fumadores fue </a:t>
            </a:r>
            <a:r>
              <a:rPr lang="es-ES" sz="14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exitus</a:t>
            </a:r>
            <a:r>
              <a:rPr lang="es-E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).</a:t>
            </a:r>
            <a:endParaRPr lang="es-ES" sz="14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857356" y="142858"/>
            <a:ext cx="2143140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Arial" pitchFamily="34" charset="0"/>
                <a:cs typeface="Arial" pitchFamily="34" charset="0"/>
              </a:rPr>
              <a:t>RESULTADOS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6429388" y="142858"/>
            <a:ext cx="2071702" cy="42862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dirty="0" smtClean="0">
                <a:latin typeface="Arial" pitchFamily="34" charset="0"/>
                <a:cs typeface="Arial" pitchFamily="34" charset="0"/>
              </a:rPr>
              <a:t>CONCLUSIONES</a:t>
            </a:r>
            <a:endParaRPr lang="es-ES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6" name="5 Diagrama"/>
          <p:cNvGraphicFramePr/>
          <p:nvPr/>
        </p:nvGraphicFramePr>
        <p:xfrm>
          <a:off x="285720" y="714362"/>
          <a:ext cx="5500726" cy="34290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308</Words>
  <Application>Microsoft Office PowerPoint</Application>
  <PresentationFormat>Presentación en pantalla (16:9)</PresentationFormat>
  <Paragraphs>21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LUNA</cp:lastModifiedBy>
  <cp:revision>9</cp:revision>
  <dcterms:created xsi:type="dcterms:W3CDTF">2021-06-21T11:13:42Z</dcterms:created>
  <dcterms:modified xsi:type="dcterms:W3CDTF">2021-09-15T13:43:57Z</dcterms:modified>
</cp:coreProperties>
</file>