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7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Énfasi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118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8519062398085"/>
          <c:y val="0.127171633707366"/>
          <c:w val="0.286407991704625"/>
          <c:h val="0.586787104955818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porcentaje</c:v>
                </c:pt>
              </c:strCache>
            </c:strRef>
          </c:tx>
          <c:dPt>
            <c:idx val="0"/>
            <c:bubble3D val="0"/>
            <c:explosion val="57"/>
          </c:dPt>
          <c:dPt>
            <c:idx val="1"/>
            <c:bubble3D val="0"/>
            <c:explosion val="19"/>
          </c:dPt>
          <c:dPt>
            <c:idx val="2"/>
            <c:bubble3D val="0"/>
            <c:explosion val="34"/>
          </c:dPt>
          <c:dPt>
            <c:idx val="3"/>
            <c:bubble3D val="0"/>
            <c:explosion val="3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s-ES" smtClean="0"/>
                      <a:t>57%</a:t>
                    </a:r>
                    <a:endParaRPr lang="es-E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s-ES" smtClean="0"/>
                      <a:t>19%</a:t>
                    </a:r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s-ES" smtClean="0"/>
                      <a:t>34%</a:t>
                    </a:r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s-ES" smtClean="0"/>
                      <a:t>30%</a:t>
                    </a:r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Hoja1!$A$2:$A$5</c:f>
              <c:strCache>
                <c:ptCount val="4"/>
                <c:pt idx="0">
                  <c:v>Enf. Respiratoria</c:v>
                </c:pt>
                <c:pt idx="1">
                  <c:v>Enf. Coronaria</c:v>
                </c:pt>
                <c:pt idx="2">
                  <c:v>Diabetes</c:v>
                </c:pt>
                <c:pt idx="3">
                  <c:v>Dislipemia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57.0</c:v>
                </c:pt>
                <c:pt idx="1">
                  <c:v>19.0</c:v>
                </c:pt>
                <c:pt idx="2">
                  <c:v>34.0</c:v>
                </c:pt>
                <c:pt idx="3">
                  <c:v>30.0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7809454863438"/>
          <c:y val="0.623535926563715"/>
          <c:w val="0.334005898986134"/>
          <c:h val="0.353020497722475"/>
        </c:manualLayout>
      </c:layout>
      <c:overlay val="0"/>
      <c:txPr>
        <a:bodyPr/>
        <a:lstStyle/>
        <a:p>
          <a:pPr>
            <a:defRPr sz="1100">
              <a:latin typeface="Arial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75B08B-EAB1-C649-8F7A-614D68DCC900}" type="doc">
      <dgm:prSet loTypeId="urn:microsoft.com/office/officeart/2005/8/layout/radial6" loCatId="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A6F8423-49E0-6A46-A342-A4395EF458B4}">
      <dgm:prSet phldrT="[Texto]"/>
      <dgm:spPr/>
      <dgm:t>
        <a:bodyPr/>
        <a:lstStyle/>
        <a:p>
          <a:r>
            <a:rPr lang="es-ES" dirty="0" smtClean="0"/>
            <a:t>Tratamiento</a:t>
          </a:r>
          <a:endParaRPr lang="es-ES" dirty="0"/>
        </a:p>
      </dgm:t>
    </dgm:pt>
    <dgm:pt modelId="{9C27C1B4-A00C-844B-B6E9-EB3DEE69937C}" type="parTrans" cxnId="{7F7F781C-E2FB-DA45-843B-6F7418B8F7D2}">
      <dgm:prSet/>
      <dgm:spPr/>
      <dgm:t>
        <a:bodyPr/>
        <a:lstStyle/>
        <a:p>
          <a:endParaRPr lang="es-ES"/>
        </a:p>
      </dgm:t>
    </dgm:pt>
    <dgm:pt modelId="{F4ED2769-9529-E84A-A60F-EAD7D4047AD3}" type="sibTrans" cxnId="{7F7F781C-E2FB-DA45-843B-6F7418B8F7D2}">
      <dgm:prSet/>
      <dgm:spPr/>
      <dgm:t>
        <a:bodyPr/>
        <a:lstStyle/>
        <a:p>
          <a:endParaRPr lang="es-ES"/>
        </a:p>
      </dgm:t>
    </dgm:pt>
    <dgm:pt modelId="{0F2A63C2-7F95-3040-8493-84F6FC5BD002}">
      <dgm:prSet phldrT="[Texto]"/>
      <dgm:spPr/>
      <dgm:t>
        <a:bodyPr/>
        <a:lstStyle/>
        <a:p>
          <a:r>
            <a:rPr lang="es-ES" dirty="0" smtClean="0"/>
            <a:t>Corticoides (100%)</a:t>
          </a:r>
          <a:endParaRPr lang="es-ES" dirty="0"/>
        </a:p>
      </dgm:t>
    </dgm:pt>
    <dgm:pt modelId="{90DF313E-067F-D54B-8C45-1488A3C8C55E}" type="parTrans" cxnId="{99AAAB2E-9852-2842-AB48-A6EAA04D3F0F}">
      <dgm:prSet/>
      <dgm:spPr/>
      <dgm:t>
        <a:bodyPr/>
        <a:lstStyle/>
        <a:p>
          <a:endParaRPr lang="es-ES"/>
        </a:p>
      </dgm:t>
    </dgm:pt>
    <dgm:pt modelId="{7471105B-A553-CB44-9CDE-CA0E8304B685}" type="sibTrans" cxnId="{99AAAB2E-9852-2842-AB48-A6EAA04D3F0F}">
      <dgm:prSet/>
      <dgm:spPr/>
      <dgm:t>
        <a:bodyPr/>
        <a:lstStyle/>
        <a:p>
          <a:endParaRPr lang="es-ES"/>
        </a:p>
      </dgm:t>
    </dgm:pt>
    <dgm:pt modelId="{35780B26-3638-2C46-9A75-28E767DCCAB8}">
      <dgm:prSet phldrT="[Texto]"/>
      <dgm:spPr/>
      <dgm:t>
        <a:bodyPr/>
        <a:lstStyle/>
        <a:p>
          <a:r>
            <a:rPr lang="es-ES" dirty="0" err="1" smtClean="0"/>
            <a:t>Tocilizumab</a:t>
          </a:r>
          <a:r>
            <a:rPr lang="es-ES" dirty="0" smtClean="0"/>
            <a:t> (50%)</a:t>
          </a:r>
          <a:endParaRPr lang="es-ES" dirty="0"/>
        </a:p>
      </dgm:t>
    </dgm:pt>
    <dgm:pt modelId="{F88FE225-7E1B-F845-87FE-AB61F065E488}" type="parTrans" cxnId="{38C7C65C-CEF0-5942-9CB3-63ED4A3B7F64}">
      <dgm:prSet/>
      <dgm:spPr/>
      <dgm:t>
        <a:bodyPr/>
        <a:lstStyle/>
        <a:p>
          <a:endParaRPr lang="es-ES"/>
        </a:p>
      </dgm:t>
    </dgm:pt>
    <dgm:pt modelId="{8AB2F8BC-AAB8-6E48-9459-80BC41885160}" type="sibTrans" cxnId="{38C7C65C-CEF0-5942-9CB3-63ED4A3B7F64}">
      <dgm:prSet/>
      <dgm:spPr/>
      <dgm:t>
        <a:bodyPr/>
        <a:lstStyle/>
        <a:p>
          <a:endParaRPr lang="es-ES"/>
        </a:p>
      </dgm:t>
    </dgm:pt>
    <dgm:pt modelId="{DE20F184-40DD-164D-9EF5-590D4779083B}">
      <dgm:prSet phldrT="[Texto]"/>
      <dgm:spPr/>
      <dgm:t>
        <a:bodyPr/>
        <a:lstStyle/>
        <a:p>
          <a:r>
            <a:rPr lang="es-ES" dirty="0" err="1" smtClean="0"/>
            <a:t>Anakinra</a:t>
          </a:r>
          <a:r>
            <a:rPr lang="es-ES" dirty="0" smtClean="0"/>
            <a:t> (18%)</a:t>
          </a:r>
          <a:endParaRPr lang="es-ES" dirty="0"/>
        </a:p>
      </dgm:t>
    </dgm:pt>
    <dgm:pt modelId="{EC76BF51-1DCC-5B40-962E-464938B4DCC0}" type="parTrans" cxnId="{31A93221-7750-8448-819F-B752E7AC177D}">
      <dgm:prSet/>
      <dgm:spPr/>
      <dgm:t>
        <a:bodyPr/>
        <a:lstStyle/>
        <a:p>
          <a:endParaRPr lang="es-ES"/>
        </a:p>
      </dgm:t>
    </dgm:pt>
    <dgm:pt modelId="{C4D4E9D1-184B-5343-8B90-45F1657AE436}" type="sibTrans" cxnId="{31A93221-7750-8448-819F-B752E7AC177D}">
      <dgm:prSet/>
      <dgm:spPr/>
      <dgm:t>
        <a:bodyPr/>
        <a:lstStyle/>
        <a:p>
          <a:endParaRPr lang="es-ES"/>
        </a:p>
      </dgm:t>
    </dgm:pt>
    <dgm:pt modelId="{DED03E5C-391D-9049-9B05-8E502017A876}">
      <dgm:prSet/>
      <dgm:spPr/>
      <dgm:t>
        <a:bodyPr/>
        <a:lstStyle/>
        <a:p>
          <a:r>
            <a:rPr lang="es-ES" dirty="0" err="1" smtClean="0"/>
            <a:t>Baricitinib</a:t>
          </a:r>
          <a:r>
            <a:rPr lang="es-ES" dirty="0" smtClean="0"/>
            <a:t> (41,6%)</a:t>
          </a:r>
          <a:endParaRPr lang="es-ES" dirty="0"/>
        </a:p>
      </dgm:t>
    </dgm:pt>
    <dgm:pt modelId="{2E45A0B3-208B-844D-8E1D-8564269801D1}" type="parTrans" cxnId="{EC447ABB-E340-484E-8561-973BD5DDB7F8}">
      <dgm:prSet/>
      <dgm:spPr/>
      <dgm:t>
        <a:bodyPr/>
        <a:lstStyle/>
        <a:p>
          <a:endParaRPr lang="es-ES"/>
        </a:p>
      </dgm:t>
    </dgm:pt>
    <dgm:pt modelId="{836A0C36-E59A-9E45-ABC1-88FD40C4EA3C}" type="sibTrans" cxnId="{EC447ABB-E340-484E-8561-973BD5DDB7F8}">
      <dgm:prSet/>
      <dgm:spPr/>
      <dgm:t>
        <a:bodyPr/>
        <a:lstStyle/>
        <a:p>
          <a:endParaRPr lang="es-ES"/>
        </a:p>
      </dgm:t>
    </dgm:pt>
    <dgm:pt modelId="{E36C3AD9-5005-564B-9093-59D81490213E}">
      <dgm:prSet/>
      <dgm:spPr/>
      <dgm:t>
        <a:bodyPr/>
        <a:lstStyle/>
        <a:p>
          <a:r>
            <a:rPr lang="es-ES" dirty="0" err="1" smtClean="0"/>
            <a:t>Rendesivir</a:t>
          </a:r>
          <a:r>
            <a:rPr lang="es-ES" dirty="0" smtClean="0"/>
            <a:t> (9,1%)</a:t>
          </a:r>
          <a:endParaRPr lang="es-ES" dirty="0"/>
        </a:p>
      </dgm:t>
    </dgm:pt>
    <dgm:pt modelId="{2ED59091-53C8-2942-B4D4-14557564CECE}" type="parTrans" cxnId="{E6BC2F16-3D51-7D40-B3DA-883AFD8DB48A}">
      <dgm:prSet/>
      <dgm:spPr/>
      <dgm:t>
        <a:bodyPr/>
        <a:lstStyle/>
        <a:p>
          <a:endParaRPr lang="es-ES"/>
        </a:p>
      </dgm:t>
    </dgm:pt>
    <dgm:pt modelId="{0D2C69C8-02A9-FA4E-A626-86CCBD7DBB47}" type="sibTrans" cxnId="{E6BC2F16-3D51-7D40-B3DA-883AFD8DB48A}">
      <dgm:prSet/>
      <dgm:spPr/>
      <dgm:t>
        <a:bodyPr/>
        <a:lstStyle/>
        <a:p>
          <a:endParaRPr lang="es-ES"/>
        </a:p>
      </dgm:t>
    </dgm:pt>
    <dgm:pt modelId="{BCA5E89F-1C1B-0047-AC80-1A08D697A4AB}" type="pres">
      <dgm:prSet presAssocID="{F575B08B-EAB1-C649-8F7A-614D68DCC90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DF19676-37D4-7C41-B255-E78C0D4B439C}" type="pres">
      <dgm:prSet presAssocID="{AA6F8423-49E0-6A46-A342-A4395EF458B4}" presName="centerShape" presStyleLbl="node0" presStyleIdx="0" presStyleCnt="1" custScaleX="65509" custScaleY="74646"/>
      <dgm:spPr/>
      <dgm:t>
        <a:bodyPr/>
        <a:lstStyle/>
        <a:p>
          <a:endParaRPr lang="es-ES"/>
        </a:p>
      </dgm:t>
    </dgm:pt>
    <dgm:pt modelId="{7EA74D61-AEED-D24C-9495-29B684B174B0}" type="pres">
      <dgm:prSet presAssocID="{0F2A63C2-7F95-3040-8493-84F6FC5BD00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67162A-6414-2F43-8FAA-7530A3409AB0}" type="pres">
      <dgm:prSet presAssocID="{0F2A63C2-7F95-3040-8493-84F6FC5BD002}" presName="dummy" presStyleCnt="0"/>
      <dgm:spPr/>
    </dgm:pt>
    <dgm:pt modelId="{9B9EF649-DC73-A74D-BA80-2FD89007B5D9}" type="pres">
      <dgm:prSet presAssocID="{7471105B-A553-CB44-9CDE-CA0E8304B685}" presName="sibTrans" presStyleLbl="sibTrans2D1" presStyleIdx="0" presStyleCnt="5"/>
      <dgm:spPr/>
      <dgm:t>
        <a:bodyPr/>
        <a:lstStyle/>
        <a:p>
          <a:endParaRPr lang="es-ES"/>
        </a:p>
      </dgm:t>
    </dgm:pt>
    <dgm:pt modelId="{166F3EB9-B6CF-D640-A97D-A4472C152A85}" type="pres">
      <dgm:prSet presAssocID="{DED03E5C-391D-9049-9B05-8E502017A87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89AAB2-1850-564B-A08B-823498597924}" type="pres">
      <dgm:prSet presAssocID="{DED03E5C-391D-9049-9B05-8E502017A876}" presName="dummy" presStyleCnt="0"/>
      <dgm:spPr/>
    </dgm:pt>
    <dgm:pt modelId="{267ED394-2587-4349-A9B2-BCF7AE7170E3}" type="pres">
      <dgm:prSet presAssocID="{836A0C36-E59A-9E45-ABC1-88FD40C4EA3C}" presName="sibTrans" presStyleLbl="sibTrans2D1" presStyleIdx="1" presStyleCnt="5"/>
      <dgm:spPr/>
      <dgm:t>
        <a:bodyPr/>
        <a:lstStyle/>
        <a:p>
          <a:endParaRPr lang="es-ES"/>
        </a:p>
      </dgm:t>
    </dgm:pt>
    <dgm:pt modelId="{8AD448D1-D248-FF41-8FA9-17C5F5CE7033}" type="pres">
      <dgm:prSet presAssocID="{E36C3AD9-5005-564B-9093-59D81490213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1ADAE5-3E91-4341-8B6C-F03FA51330B3}" type="pres">
      <dgm:prSet presAssocID="{E36C3AD9-5005-564B-9093-59D81490213E}" presName="dummy" presStyleCnt="0"/>
      <dgm:spPr/>
    </dgm:pt>
    <dgm:pt modelId="{B4D69DF6-8A32-BA4E-9027-903639990E90}" type="pres">
      <dgm:prSet presAssocID="{0D2C69C8-02A9-FA4E-A626-86CCBD7DBB47}" presName="sibTrans" presStyleLbl="sibTrans2D1" presStyleIdx="2" presStyleCnt="5"/>
      <dgm:spPr/>
      <dgm:t>
        <a:bodyPr/>
        <a:lstStyle/>
        <a:p>
          <a:endParaRPr lang="es-ES"/>
        </a:p>
      </dgm:t>
    </dgm:pt>
    <dgm:pt modelId="{4CC1EDEA-9C79-954E-8432-93999756D37F}" type="pres">
      <dgm:prSet presAssocID="{35780B26-3638-2C46-9A75-28E767DCCAB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F2E027-FE80-9742-A5B9-2B9E0AAF8FA3}" type="pres">
      <dgm:prSet presAssocID="{35780B26-3638-2C46-9A75-28E767DCCAB8}" presName="dummy" presStyleCnt="0"/>
      <dgm:spPr/>
    </dgm:pt>
    <dgm:pt modelId="{E5A7D88B-33F9-254F-9470-B7248812042B}" type="pres">
      <dgm:prSet presAssocID="{8AB2F8BC-AAB8-6E48-9459-80BC41885160}" presName="sibTrans" presStyleLbl="sibTrans2D1" presStyleIdx="3" presStyleCnt="5"/>
      <dgm:spPr/>
      <dgm:t>
        <a:bodyPr/>
        <a:lstStyle/>
        <a:p>
          <a:endParaRPr lang="es-ES"/>
        </a:p>
      </dgm:t>
    </dgm:pt>
    <dgm:pt modelId="{FA50C009-95D5-0346-B027-DD54A83F0217}" type="pres">
      <dgm:prSet presAssocID="{DE20F184-40DD-164D-9EF5-590D4779083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78A600-AB2F-2D4F-B477-84DADDA62583}" type="pres">
      <dgm:prSet presAssocID="{DE20F184-40DD-164D-9EF5-590D4779083B}" presName="dummy" presStyleCnt="0"/>
      <dgm:spPr/>
    </dgm:pt>
    <dgm:pt modelId="{DA522A9C-B48B-4243-A727-000126DF246A}" type="pres">
      <dgm:prSet presAssocID="{C4D4E9D1-184B-5343-8B90-45F1657AE436}" presName="sibTrans" presStyleLbl="sibTrans2D1" presStyleIdx="4" presStyleCnt="5"/>
      <dgm:spPr/>
      <dgm:t>
        <a:bodyPr/>
        <a:lstStyle/>
        <a:p>
          <a:endParaRPr lang="es-ES"/>
        </a:p>
      </dgm:t>
    </dgm:pt>
  </dgm:ptLst>
  <dgm:cxnLst>
    <dgm:cxn modelId="{E6BC2F16-3D51-7D40-B3DA-883AFD8DB48A}" srcId="{AA6F8423-49E0-6A46-A342-A4395EF458B4}" destId="{E36C3AD9-5005-564B-9093-59D81490213E}" srcOrd="2" destOrd="0" parTransId="{2ED59091-53C8-2942-B4D4-14557564CECE}" sibTransId="{0D2C69C8-02A9-FA4E-A626-86CCBD7DBB47}"/>
    <dgm:cxn modelId="{38C7C65C-CEF0-5942-9CB3-63ED4A3B7F64}" srcId="{AA6F8423-49E0-6A46-A342-A4395EF458B4}" destId="{35780B26-3638-2C46-9A75-28E767DCCAB8}" srcOrd="3" destOrd="0" parTransId="{F88FE225-7E1B-F845-87FE-AB61F065E488}" sibTransId="{8AB2F8BC-AAB8-6E48-9459-80BC41885160}"/>
    <dgm:cxn modelId="{185479E4-94A4-B04C-89C2-BF1C7DD6B4C8}" type="presOf" srcId="{AA6F8423-49E0-6A46-A342-A4395EF458B4}" destId="{6DF19676-37D4-7C41-B255-E78C0D4B439C}" srcOrd="0" destOrd="0" presId="urn:microsoft.com/office/officeart/2005/8/layout/radial6"/>
    <dgm:cxn modelId="{31A93221-7750-8448-819F-B752E7AC177D}" srcId="{AA6F8423-49E0-6A46-A342-A4395EF458B4}" destId="{DE20F184-40DD-164D-9EF5-590D4779083B}" srcOrd="4" destOrd="0" parTransId="{EC76BF51-1DCC-5B40-962E-464938B4DCC0}" sibTransId="{C4D4E9D1-184B-5343-8B90-45F1657AE436}"/>
    <dgm:cxn modelId="{73D00B1B-FAE0-7141-A0C2-174CAB7344F8}" type="presOf" srcId="{7471105B-A553-CB44-9CDE-CA0E8304B685}" destId="{9B9EF649-DC73-A74D-BA80-2FD89007B5D9}" srcOrd="0" destOrd="0" presId="urn:microsoft.com/office/officeart/2005/8/layout/radial6"/>
    <dgm:cxn modelId="{EC447ABB-E340-484E-8561-973BD5DDB7F8}" srcId="{AA6F8423-49E0-6A46-A342-A4395EF458B4}" destId="{DED03E5C-391D-9049-9B05-8E502017A876}" srcOrd="1" destOrd="0" parTransId="{2E45A0B3-208B-844D-8E1D-8564269801D1}" sibTransId="{836A0C36-E59A-9E45-ABC1-88FD40C4EA3C}"/>
    <dgm:cxn modelId="{A98B3860-53EF-1D46-981B-8544DB83663D}" type="presOf" srcId="{F575B08B-EAB1-C649-8F7A-614D68DCC900}" destId="{BCA5E89F-1C1B-0047-AC80-1A08D697A4AB}" srcOrd="0" destOrd="0" presId="urn:microsoft.com/office/officeart/2005/8/layout/radial6"/>
    <dgm:cxn modelId="{F242F7EF-970F-D643-BEC5-31FB5626A2F3}" type="presOf" srcId="{E36C3AD9-5005-564B-9093-59D81490213E}" destId="{8AD448D1-D248-FF41-8FA9-17C5F5CE7033}" srcOrd="0" destOrd="0" presId="urn:microsoft.com/office/officeart/2005/8/layout/radial6"/>
    <dgm:cxn modelId="{7F7F781C-E2FB-DA45-843B-6F7418B8F7D2}" srcId="{F575B08B-EAB1-C649-8F7A-614D68DCC900}" destId="{AA6F8423-49E0-6A46-A342-A4395EF458B4}" srcOrd="0" destOrd="0" parTransId="{9C27C1B4-A00C-844B-B6E9-EB3DEE69937C}" sibTransId="{F4ED2769-9529-E84A-A60F-EAD7D4047AD3}"/>
    <dgm:cxn modelId="{4A7247A1-D070-B24D-BE98-55DCED827291}" type="presOf" srcId="{8AB2F8BC-AAB8-6E48-9459-80BC41885160}" destId="{E5A7D88B-33F9-254F-9470-B7248812042B}" srcOrd="0" destOrd="0" presId="urn:microsoft.com/office/officeart/2005/8/layout/radial6"/>
    <dgm:cxn modelId="{5D1656C8-B357-6343-9BBB-443A28625F85}" type="presOf" srcId="{35780B26-3638-2C46-9A75-28E767DCCAB8}" destId="{4CC1EDEA-9C79-954E-8432-93999756D37F}" srcOrd="0" destOrd="0" presId="urn:microsoft.com/office/officeart/2005/8/layout/radial6"/>
    <dgm:cxn modelId="{B424C621-FF69-F14B-A9E4-1078B5B0E0D4}" type="presOf" srcId="{DED03E5C-391D-9049-9B05-8E502017A876}" destId="{166F3EB9-B6CF-D640-A97D-A4472C152A85}" srcOrd="0" destOrd="0" presId="urn:microsoft.com/office/officeart/2005/8/layout/radial6"/>
    <dgm:cxn modelId="{99AAAB2E-9852-2842-AB48-A6EAA04D3F0F}" srcId="{AA6F8423-49E0-6A46-A342-A4395EF458B4}" destId="{0F2A63C2-7F95-3040-8493-84F6FC5BD002}" srcOrd="0" destOrd="0" parTransId="{90DF313E-067F-D54B-8C45-1488A3C8C55E}" sibTransId="{7471105B-A553-CB44-9CDE-CA0E8304B685}"/>
    <dgm:cxn modelId="{EE83B1A3-6E35-E14D-9BB6-23A99AC556C9}" type="presOf" srcId="{836A0C36-E59A-9E45-ABC1-88FD40C4EA3C}" destId="{267ED394-2587-4349-A9B2-BCF7AE7170E3}" srcOrd="0" destOrd="0" presId="urn:microsoft.com/office/officeart/2005/8/layout/radial6"/>
    <dgm:cxn modelId="{5E471187-D1CB-5D44-A8C9-BF6760F034A3}" type="presOf" srcId="{0D2C69C8-02A9-FA4E-A626-86CCBD7DBB47}" destId="{B4D69DF6-8A32-BA4E-9027-903639990E90}" srcOrd="0" destOrd="0" presId="urn:microsoft.com/office/officeart/2005/8/layout/radial6"/>
    <dgm:cxn modelId="{6AE4595E-722E-7742-B178-04D3437A9739}" type="presOf" srcId="{DE20F184-40DD-164D-9EF5-590D4779083B}" destId="{FA50C009-95D5-0346-B027-DD54A83F0217}" srcOrd="0" destOrd="0" presId="urn:microsoft.com/office/officeart/2005/8/layout/radial6"/>
    <dgm:cxn modelId="{3E04D048-E065-BC44-90FB-68888D3BDD45}" type="presOf" srcId="{0F2A63C2-7F95-3040-8493-84F6FC5BD002}" destId="{7EA74D61-AEED-D24C-9495-29B684B174B0}" srcOrd="0" destOrd="0" presId="urn:microsoft.com/office/officeart/2005/8/layout/radial6"/>
    <dgm:cxn modelId="{1AADF9E4-2E46-C74B-8D66-FD466FEDE076}" type="presOf" srcId="{C4D4E9D1-184B-5343-8B90-45F1657AE436}" destId="{DA522A9C-B48B-4243-A727-000126DF246A}" srcOrd="0" destOrd="0" presId="urn:microsoft.com/office/officeart/2005/8/layout/radial6"/>
    <dgm:cxn modelId="{0CDE1904-E4D2-3E45-AAC6-B70C1D01EC3B}" type="presParOf" srcId="{BCA5E89F-1C1B-0047-AC80-1A08D697A4AB}" destId="{6DF19676-37D4-7C41-B255-E78C0D4B439C}" srcOrd="0" destOrd="0" presId="urn:microsoft.com/office/officeart/2005/8/layout/radial6"/>
    <dgm:cxn modelId="{EF3FD3F7-071B-064E-957A-70FE12EFB98F}" type="presParOf" srcId="{BCA5E89F-1C1B-0047-AC80-1A08D697A4AB}" destId="{7EA74D61-AEED-D24C-9495-29B684B174B0}" srcOrd="1" destOrd="0" presId="urn:microsoft.com/office/officeart/2005/8/layout/radial6"/>
    <dgm:cxn modelId="{BC7825E3-B6D4-934A-BB9A-FF1318F4CC14}" type="presParOf" srcId="{BCA5E89F-1C1B-0047-AC80-1A08D697A4AB}" destId="{E167162A-6414-2F43-8FAA-7530A3409AB0}" srcOrd="2" destOrd="0" presId="urn:microsoft.com/office/officeart/2005/8/layout/radial6"/>
    <dgm:cxn modelId="{D65D6274-86A4-6246-9D0E-E302D1FC57A7}" type="presParOf" srcId="{BCA5E89F-1C1B-0047-AC80-1A08D697A4AB}" destId="{9B9EF649-DC73-A74D-BA80-2FD89007B5D9}" srcOrd="3" destOrd="0" presId="urn:microsoft.com/office/officeart/2005/8/layout/radial6"/>
    <dgm:cxn modelId="{B5D626DF-F994-CB47-86E3-9CCB272A4F0D}" type="presParOf" srcId="{BCA5E89F-1C1B-0047-AC80-1A08D697A4AB}" destId="{166F3EB9-B6CF-D640-A97D-A4472C152A85}" srcOrd="4" destOrd="0" presId="urn:microsoft.com/office/officeart/2005/8/layout/radial6"/>
    <dgm:cxn modelId="{5AA36AA4-BE4D-2A46-BD84-A2FB1F026EDF}" type="presParOf" srcId="{BCA5E89F-1C1B-0047-AC80-1A08D697A4AB}" destId="{1989AAB2-1850-564B-A08B-823498597924}" srcOrd="5" destOrd="0" presId="urn:microsoft.com/office/officeart/2005/8/layout/radial6"/>
    <dgm:cxn modelId="{7C1FDE87-037C-2447-B764-503162315962}" type="presParOf" srcId="{BCA5E89F-1C1B-0047-AC80-1A08D697A4AB}" destId="{267ED394-2587-4349-A9B2-BCF7AE7170E3}" srcOrd="6" destOrd="0" presId="urn:microsoft.com/office/officeart/2005/8/layout/radial6"/>
    <dgm:cxn modelId="{A6AA2650-106A-1245-AAE1-40D15FAC571E}" type="presParOf" srcId="{BCA5E89F-1C1B-0047-AC80-1A08D697A4AB}" destId="{8AD448D1-D248-FF41-8FA9-17C5F5CE7033}" srcOrd="7" destOrd="0" presId="urn:microsoft.com/office/officeart/2005/8/layout/radial6"/>
    <dgm:cxn modelId="{B9A7F71C-5B38-8D49-A0E5-BAE12C3266FB}" type="presParOf" srcId="{BCA5E89F-1C1B-0047-AC80-1A08D697A4AB}" destId="{A81ADAE5-3E91-4341-8B6C-F03FA51330B3}" srcOrd="8" destOrd="0" presId="urn:microsoft.com/office/officeart/2005/8/layout/radial6"/>
    <dgm:cxn modelId="{76584410-96D8-0746-8FBE-4B72892582A4}" type="presParOf" srcId="{BCA5E89F-1C1B-0047-AC80-1A08D697A4AB}" destId="{B4D69DF6-8A32-BA4E-9027-903639990E90}" srcOrd="9" destOrd="0" presId="urn:microsoft.com/office/officeart/2005/8/layout/radial6"/>
    <dgm:cxn modelId="{44CD5AE8-CC00-7A49-8072-04070825B949}" type="presParOf" srcId="{BCA5E89F-1C1B-0047-AC80-1A08D697A4AB}" destId="{4CC1EDEA-9C79-954E-8432-93999756D37F}" srcOrd="10" destOrd="0" presId="urn:microsoft.com/office/officeart/2005/8/layout/radial6"/>
    <dgm:cxn modelId="{75F4871F-0F62-6446-91B8-BFBD1D34BB9E}" type="presParOf" srcId="{BCA5E89F-1C1B-0047-AC80-1A08D697A4AB}" destId="{30F2E027-FE80-9742-A5B9-2B9E0AAF8FA3}" srcOrd="11" destOrd="0" presId="urn:microsoft.com/office/officeart/2005/8/layout/radial6"/>
    <dgm:cxn modelId="{D9CE1A0E-6CC4-F243-A3F7-AE1D436DF234}" type="presParOf" srcId="{BCA5E89F-1C1B-0047-AC80-1A08D697A4AB}" destId="{E5A7D88B-33F9-254F-9470-B7248812042B}" srcOrd="12" destOrd="0" presId="urn:microsoft.com/office/officeart/2005/8/layout/radial6"/>
    <dgm:cxn modelId="{EFB3C9A6-A726-FF4A-BBCD-E42544DB4F91}" type="presParOf" srcId="{BCA5E89F-1C1B-0047-AC80-1A08D697A4AB}" destId="{FA50C009-95D5-0346-B027-DD54A83F0217}" srcOrd="13" destOrd="0" presId="urn:microsoft.com/office/officeart/2005/8/layout/radial6"/>
    <dgm:cxn modelId="{42E2E7C8-74B3-024F-BB36-FC4DF4998276}" type="presParOf" srcId="{BCA5E89F-1C1B-0047-AC80-1A08D697A4AB}" destId="{8D78A600-AB2F-2D4F-B477-84DADDA62583}" srcOrd="14" destOrd="0" presId="urn:microsoft.com/office/officeart/2005/8/layout/radial6"/>
    <dgm:cxn modelId="{1EA0F7A2-3CDB-5A43-935F-D9C7366F7BE6}" type="presParOf" srcId="{BCA5E89F-1C1B-0047-AC80-1A08D697A4AB}" destId="{DA522A9C-B48B-4243-A727-000126DF246A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22A9C-B48B-4243-A727-000126DF246A}">
      <dsp:nvSpPr>
        <dsp:cNvPr id="0" name=""/>
        <dsp:cNvSpPr/>
      </dsp:nvSpPr>
      <dsp:spPr>
        <a:xfrm>
          <a:off x="1483242" y="356892"/>
          <a:ext cx="2385771" cy="2385771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A7D88B-33F9-254F-9470-B7248812042B}">
      <dsp:nvSpPr>
        <dsp:cNvPr id="0" name=""/>
        <dsp:cNvSpPr/>
      </dsp:nvSpPr>
      <dsp:spPr>
        <a:xfrm>
          <a:off x="1483242" y="356892"/>
          <a:ext cx="2385771" cy="2385771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solidFill>
          <a:schemeClr val="accent2">
            <a:hueOff val="3511140"/>
            <a:satOff val="-4379"/>
            <a:lumOff val="103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D69DF6-8A32-BA4E-9027-903639990E90}">
      <dsp:nvSpPr>
        <dsp:cNvPr id="0" name=""/>
        <dsp:cNvSpPr/>
      </dsp:nvSpPr>
      <dsp:spPr>
        <a:xfrm>
          <a:off x="1483242" y="356892"/>
          <a:ext cx="2385771" cy="2385771"/>
        </a:xfrm>
        <a:prstGeom prst="blockArc">
          <a:avLst>
            <a:gd name="adj1" fmla="val 3240000"/>
            <a:gd name="adj2" fmla="val 7560000"/>
            <a:gd name="adj3" fmla="val 4638"/>
          </a:avLst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7ED394-2587-4349-A9B2-BCF7AE7170E3}">
      <dsp:nvSpPr>
        <dsp:cNvPr id="0" name=""/>
        <dsp:cNvSpPr/>
      </dsp:nvSpPr>
      <dsp:spPr>
        <a:xfrm>
          <a:off x="1483242" y="356892"/>
          <a:ext cx="2385771" cy="2385771"/>
        </a:xfrm>
        <a:prstGeom prst="blockArc">
          <a:avLst>
            <a:gd name="adj1" fmla="val 20520000"/>
            <a:gd name="adj2" fmla="val 3240000"/>
            <a:gd name="adj3" fmla="val 4638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9EF649-DC73-A74D-BA80-2FD89007B5D9}">
      <dsp:nvSpPr>
        <dsp:cNvPr id="0" name=""/>
        <dsp:cNvSpPr/>
      </dsp:nvSpPr>
      <dsp:spPr>
        <a:xfrm>
          <a:off x="1483242" y="356892"/>
          <a:ext cx="2385771" cy="2385771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F19676-37D4-7C41-B255-E78C0D4B439C}">
      <dsp:nvSpPr>
        <dsp:cNvPr id="0" name=""/>
        <dsp:cNvSpPr/>
      </dsp:nvSpPr>
      <dsp:spPr>
        <a:xfrm>
          <a:off x="2316604" y="1140109"/>
          <a:ext cx="719046" cy="8193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Tratamiento</a:t>
          </a:r>
          <a:endParaRPr lang="es-ES" sz="700" kern="1200" dirty="0"/>
        </a:p>
      </dsp:txBody>
      <dsp:txXfrm>
        <a:off x="2421906" y="1260098"/>
        <a:ext cx="508442" cy="579359"/>
      </dsp:txXfrm>
    </dsp:sp>
    <dsp:sp modelId="{7EA74D61-AEED-D24C-9495-29B684B174B0}">
      <dsp:nvSpPr>
        <dsp:cNvPr id="0" name=""/>
        <dsp:cNvSpPr/>
      </dsp:nvSpPr>
      <dsp:spPr>
        <a:xfrm>
          <a:off x="2291957" y="381"/>
          <a:ext cx="768341" cy="76834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Corticoides (100%)</a:t>
          </a:r>
          <a:endParaRPr lang="es-ES" sz="700" kern="1200" dirty="0"/>
        </a:p>
      </dsp:txBody>
      <dsp:txXfrm>
        <a:off x="2404478" y="112902"/>
        <a:ext cx="543299" cy="543299"/>
      </dsp:txXfrm>
    </dsp:sp>
    <dsp:sp modelId="{166F3EB9-B6CF-D640-A97D-A4472C152A85}">
      <dsp:nvSpPr>
        <dsp:cNvPr id="0" name=""/>
        <dsp:cNvSpPr/>
      </dsp:nvSpPr>
      <dsp:spPr>
        <a:xfrm>
          <a:off x="3400152" y="805532"/>
          <a:ext cx="768341" cy="768341"/>
        </a:xfrm>
        <a:prstGeom prst="ellipse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err="1" smtClean="0"/>
            <a:t>Baricitinib</a:t>
          </a:r>
          <a:r>
            <a:rPr lang="es-ES" sz="700" kern="1200" dirty="0" smtClean="0"/>
            <a:t> (41,6%)</a:t>
          </a:r>
          <a:endParaRPr lang="es-ES" sz="700" kern="1200" dirty="0"/>
        </a:p>
      </dsp:txBody>
      <dsp:txXfrm>
        <a:off x="3512673" y="918053"/>
        <a:ext cx="543299" cy="543299"/>
      </dsp:txXfrm>
    </dsp:sp>
    <dsp:sp modelId="{8AD448D1-D248-FF41-8FA9-17C5F5CE7033}">
      <dsp:nvSpPr>
        <dsp:cNvPr id="0" name=""/>
        <dsp:cNvSpPr/>
      </dsp:nvSpPr>
      <dsp:spPr>
        <a:xfrm>
          <a:off x="2976859" y="2108294"/>
          <a:ext cx="768341" cy="768341"/>
        </a:xfrm>
        <a:prstGeom prst="ellipse">
          <a:avLst/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60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err="1" smtClean="0"/>
            <a:t>Rendesivir</a:t>
          </a:r>
          <a:r>
            <a:rPr lang="es-ES" sz="700" kern="1200" dirty="0" smtClean="0"/>
            <a:t> (9,1%)</a:t>
          </a:r>
          <a:endParaRPr lang="es-ES" sz="700" kern="1200" dirty="0"/>
        </a:p>
      </dsp:txBody>
      <dsp:txXfrm>
        <a:off x="3089380" y="2220815"/>
        <a:ext cx="543299" cy="543299"/>
      </dsp:txXfrm>
    </dsp:sp>
    <dsp:sp modelId="{4CC1EDEA-9C79-954E-8432-93999756D37F}">
      <dsp:nvSpPr>
        <dsp:cNvPr id="0" name=""/>
        <dsp:cNvSpPr/>
      </dsp:nvSpPr>
      <dsp:spPr>
        <a:xfrm>
          <a:off x="1607054" y="2108294"/>
          <a:ext cx="768341" cy="768341"/>
        </a:xfrm>
        <a:prstGeom prst="ellipse">
          <a:avLst/>
        </a:prstGeom>
        <a:gradFill rotWithShape="0">
          <a:gsLst>
            <a:gs pos="0">
              <a:schemeClr val="accent2">
                <a:hueOff val="3511140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40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40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err="1" smtClean="0"/>
            <a:t>Tocilizumab</a:t>
          </a:r>
          <a:r>
            <a:rPr lang="es-ES" sz="700" kern="1200" dirty="0" smtClean="0"/>
            <a:t> (50%)</a:t>
          </a:r>
          <a:endParaRPr lang="es-ES" sz="700" kern="1200" dirty="0"/>
        </a:p>
      </dsp:txBody>
      <dsp:txXfrm>
        <a:off x="1719575" y="2220815"/>
        <a:ext cx="543299" cy="543299"/>
      </dsp:txXfrm>
    </dsp:sp>
    <dsp:sp modelId="{FA50C009-95D5-0346-B027-DD54A83F0217}">
      <dsp:nvSpPr>
        <dsp:cNvPr id="0" name=""/>
        <dsp:cNvSpPr/>
      </dsp:nvSpPr>
      <dsp:spPr>
        <a:xfrm>
          <a:off x="1183761" y="805532"/>
          <a:ext cx="768341" cy="768341"/>
        </a:xfrm>
        <a:prstGeom prst="ellipse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err="1" smtClean="0"/>
            <a:t>Anakinra</a:t>
          </a:r>
          <a:r>
            <a:rPr lang="es-ES" sz="700" kern="1200" dirty="0" smtClean="0"/>
            <a:t> (18%)</a:t>
          </a:r>
          <a:endParaRPr lang="es-ES" sz="700" kern="1200" dirty="0"/>
        </a:p>
      </dsp:txBody>
      <dsp:txXfrm>
        <a:off x="1296282" y="918053"/>
        <a:ext cx="543299" cy="543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7504" y="195486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000" b="1" dirty="0">
                <a:solidFill>
                  <a:srgbClr val="008000"/>
                </a:solidFill>
                <a:latin typeface="Arial"/>
                <a:cs typeface="Arial"/>
              </a:rPr>
              <a:t>CARACTERÍSTICAS BASALES DE LOS PACIENTES INGRESADOS POR NEUMONÍA POR COVID-19 EN UN HOSPITAL DE TERCER NIVEL </a:t>
            </a:r>
            <a:endParaRPr lang="es-ES" sz="2000" b="1" dirty="0">
              <a:solidFill>
                <a:srgbClr val="008000"/>
              </a:solidFill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79512" y="2139702"/>
            <a:ext cx="388843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600" dirty="0" smtClean="0">
                <a:solidFill>
                  <a:srgbClr val="008000"/>
                </a:solidFill>
                <a:latin typeface="Arial"/>
                <a:cs typeface="Arial"/>
              </a:rPr>
              <a:t>Nuestro </a:t>
            </a:r>
            <a:r>
              <a:rPr lang="es-ES_tradnl" sz="1600" dirty="0">
                <a:solidFill>
                  <a:srgbClr val="008000"/>
                </a:solidFill>
                <a:latin typeface="Arial"/>
                <a:cs typeface="Arial"/>
              </a:rPr>
              <a:t>país ha sido uno de los más afectados por la pandemia de la COVID-19. El conocimiento de las características de los pacientes afectados resulta fundamental para un adecuado manejo de esta patología. </a:t>
            </a:r>
          </a:p>
          <a:p>
            <a:r>
              <a:rPr lang="es-ES_tradnl" dirty="0"/>
              <a:t> 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283968" y="3147814"/>
            <a:ext cx="44644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600" dirty="0" smtClean="0">
                <a:solidFill>
                  <a:srgbClr val="267C16"/>
                </a:solidFill>
                <a:latin typeface="Arial"/>
                <a:cs typeface="Arial"/>
              </a:rPr>
              <a:t>Se </a:t>
            </a:r>
            <a:r>
              <a:rPr lang="es-ES_tradnl" sz="1600" dirty="0">
                <a:solidFill>
                  <a:srgbClr val="267C16"/>
                </a:solidFill>
                <a:latin typeface="Arial"/>
                <a:cs typeface="Arial"/>
              </a:rPr>
              <a:t>registraron y analizaron las características de los paciente ingresados por neumonía COVID-19 en la planta de hospitalización del servicio de Neumología de nuestro centro, desde noviembre de 2020 a febrero de 2021.  </a:t>
            </a:r>
          </a:p>
          <a:p>
            <a:endParaRPr lang="es-ES" dirty="0"/>
          </a:p>
        </p:txBody>
      </p:sp>
      <p:sp>
        <p:nvSpPr>
          <p:cNvPr id="11" name="Elipse 10"/>
          <p:cNvSpPr/>
          <p:nvPr/>
        </p:nvSpPr>
        <p:spPr>
          <a:xfrm>
            <a:off x="4572000" y="2355726"/>
            <a:ext cx="3456384" cy="648072"/>
          </a:xfrm>
          <a:prstGeom prst="ellipse">
            <a:avLst/>
          </a:prstGeom>
          <a:ln>
            <a:solidFill>
              <a:srgbClr val="267C1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8000"/>
                </a:solidFill>
              </a:rPr>
              <a:t>Material y Métodos</a:t>
            </a:r>
            <a:endParaRPr lang="es-ES" dirty="0">
              <a:solidFill>
                <a:srgbClr val="008000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179512" y="1347614"/>
            <a:ext cx="3600400" cy="648072"/>
          </a:xfrm>
          <a:prstGeom prst="ellipse">
            <a:avLst/>
          </a:prstGeom>
          <a:ln>
            <a:solidFill>
              <a:srgbClr val="267C1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8000"/>
                </a:solidFill>
              </a:rPr>
              <a:t>Introducción y Objetivos</a:t>
            </a:r>
            <a:endParaRPr lang="es-ES" dirty="0">
              <a:solidFill>
                <a:srgbClr val="008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067944" y="1203598"/>
            <a:ext cx="4608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>
                <a:solidFill>
                  <a:srgbClr val="267C16"/>
                </a:solidFill>
              </a:rPr>
              <a:t>Francisca </a:t>
            </a:r>
            <a:r>
              <a:rPr lang="es-ES_tradnl" sz="1050" dirty="0" err="1">
                <a:solidFill>
                  <a:srgbClr val="267C16"/>
                </a:solidFill>
              </a:rPr>
              <a:t>Montoro</a:t>
            </a:r>
            <a:r>
              <a:rPr lang="es-ES_tradnl" sz="1050" dirty="0">
                <a:solidFill>
                  <a:srgbClr val="267C16"/>
                </a:solidFill>
              </a:rPr>
              <a:t> Ballesteros, Eva Vázquez </a:t>
            </a:r>
            <a:r>
              <a:rPr lang="es-ES_tradnl" sz="1050" dirty="0" err="1">
                <a:solidFill>
                  <a:srgbClr val="267C16"/>
                </a:solidFill>
              </a:rPr>
              <a:t>Gandullo</a:t>
            </a:r>
            <a:r>
              <a:rPr lang="es-ES_tradnl" sz="1050" dirty="0">
                <a:solidFill>
                  <a:srgbClr val="267C16"/>
                </a:solidFill>
              </a:rPr>
              <a:t>, </a:t>
            </a:r>
            <a:r>
              <a:rPr lang="es-ES_tradnl" sz="1050" dirty="0" err="1">
                <a:solidFill>
                  <a:srgbClr val="267C16"/>
                </a:solidFill>
              </a:rPr>
              <a:t>Maria</a:t>
            </a:r>
            <a:r>
              <a:rPr lang="es-ES_tradnl" sz="1050" dirty="0">
                <a:solidFill>
                  <a:srgbClr val="267C16"/>
                </a:solidFill>
              </a:rPr>
              <a:t> Morales </a:t>
            </a:r>
            <a:r>
              <a:rPr lang="es-ES_tradnl" sz="1050" dirty="0" smtClean="0">
                <a:solidFill>
                  <a:srgbClr val="267C16"/>
                </a:solidFill>
              </a:rPr>
              <a:t>González, </a:t>
            </a:r>
            <a:r>
              <a:rPr lang="es-ES_tradnl" sz="1050" dirty="0">
                <a:solidFill>
                  <a:srgbClr val="267C16"/>
                </a:solidFill>
              </a:rPr>
              <a:t>Carolina España </a:t>
            </a:r>
            <a:r>
              <a:rPr lang="es-ES_tradnl" sz="1050" dirty="0" err="1">
                <a:solidFill>
                  <a:srgbClr val="267C16"/>
                </a:solidFill>
              </a:rPr>
              <a:t>Dominguez</a:t>
            </a:r>
            <a:r>
              <a:rPr lang="es-ES_tradnl" sz="1050" dirty="0">
                <a:solidFill>
                  <a:srgbClr val="267C16"/>
                </a:solidFill>
              </a:rPr>
              <a:t>, Isabel Muñoz </a:t>
            </a:r>
            <a:r>
              <a:rPr lang="es-ES_tradnl" sz="1050" dirty="0" err="1">
                <a:solidFill>
                  <a:srgbClr val="267C16"/>
                </a:solidFill>
              </a:rPr>
              <a:t>Ramirez</a:t>
            </a:r>
            <a:r>
              <a:rPr lang="es-ES_tradnl" sz="1050" dirty="0">
                <a:solidFill>
                  <a:srgbClr val="267C16"/>
                </a:solidFill>
              </a:rPr>
              <a:t>, Aurelio </a:t>
            </a:r>
            <a:r>
              <a:rPr lang="es-ES_tradnl" sz="1050" dirty="0" err="1">
                <a:solidFill>
                  <a:srgbClr val="267C16"/>
                </a:solidFill>
              </a:rPr>
              <a:t>Arnedillo</a:t>
            </a:r>
            <a:r>
              <a:rPr lang="es-ES_tradnl" sz="1050" dirty="0">
                <a:solidFill>
                  <a:srgbClr val="267C16"/>
                </a:solidFill>
              </a:rPr>
              <a:t> Muñoz</a:t>
            </a:r>
          </a:p>
          <a:p>
            <a:pPr algn="ctr"/>
            <a:endParaRPr lang="es-ES" sz="1050" dirty="0" smtClean="0">
              <a:solidFill>
                <a:srgbClr val="267C16"/>
              </a:solidFill>
            </a:endParaRPr>
          </a:p>
          <a:p>
            <a:pPr algn="ctr"/>
            <a:r>
              <a:rPr lang="es-ES_tradnl" sz="1050" dirty="0" smtClean="0">
                <a:solidFill>
                  <a:srgbClr val="267C16"/>
                </a:solidFill>
              </a:rPr>
              <a:t>Hospital Universitario Puerta del Mar</a:t>
            </a:r>
            <a:endParaRPr lang="es-ES" sz="1050" dirty="0">
              <a:solidFill>
                <a:srgbClr val="267C1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9512" y="2139702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 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55576" y="4155926"/>
            <a:ext cx="7992888" cy="86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dirty="0">
                <a:solidFill>
                  <a:srgbClr val="267C16"/>
                </a:solidFill>
                <a:latin typeface="Arial"/>
                <a:cs typeface="Arial"/>
              </a:rPr>
              <a:t>Predominio de la COVID 19 en sexo masculino. Se ha observado una afectación relativamente baja en nuestra serie de afectación esta enfermedad a pacientes con obstrucción de la vía aérea (asma y EPOC). Entre los tratamientos, son los corticoides seguidos de los anti-IL6 y las CNAF como soporte respiratorio, los que más se han repetido en nuestra serie. </a:t>
            </a:r>
          </a:p>
        </p:txBody>
      </p:sp>
      <p:sp>
        <p:nvSpPr>
          <p:cNvPr id="5" name="Elipse 4"/>
          <p:cNvSpPr/>
          <p:nvPr/>
        </p:nvSpPr>
        <p:spPr>
          <a:xfrm>
            <a:off x="251520" y="3723878"/>
            <a:ext cx="2304256" cy="360040"/>
          </a:xfrm>
          <a:prstGeom prst="ellipse">
            <a:avLst/>
          </a:prstGeom>
          <a:ln>
            <a:solidFill>
              <a:srgbClr val="267C1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8000"/>
                </a:solidFill>
              </a:rPr>
              <a:t>Conclusiones: </a:t>
            </a:r>
            <a:endParaRPr lang="es-ES" dirty="0">
              <a:solidFill>
                <a:srgbClr val="008000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107504" y="123478"/>
            <a:ext cx="2304256" cy="360040"/>
          </a:xfrm>
          <a:prstGeom prst="ellipse">
            <a:avLst/>
          </a:prstGeom>
          <a:ln>
            <a:solidFill>
              <a:srgbClr val="267C1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8000"/>
                </a:solidFill>
              </a:rPr>
              <a:t>Resultados: </a:t>
            </a:r>
            <a:endParaRPr lang="es-ES" dirty="0">
              <a:solidFill>
                <a:srgbClr val="008000"/>
              </a:solidFill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5592"/>
              </p:ext>
            </p:extLst>
          </p:nvPr>
        </p:nvGraphicFramePr>
        <p:xfrm>
          <a:off x="2987824" y="555526"/>
          <a:ext cx="2684935" cy="86409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186367"/>
                <a:gridCol w="1498568"/>
              </a:tblGrid>
              <a:tr h="288032"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Sexo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63,6 % varones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Edad Media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63 </a:t>
                      </a:r>
                      <a:r>
                        <a:rPr lang="es-ES_tradnl" sz="1200" b="0" kern="1200" dirty="0" smtClean="0">
                          <a:effectLst/>
                          <a:latin typeface="Arial"/>
                          <a:cs typeface="Arial"/>
                        </a:rPr>
                        <a:t>±12 años</a:t>
                      </a:r>
                      <a:r>
                        <a:rPr lang="es-ES_tradnl" sz="1200" b="0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Fumadores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5% (activos)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2987824" y="267494"/>
            <a:ext cx="2699792" cy="2880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/>
                <a:cs typeface="Arial"/>
              </a:rPr>
              <a:t>Total: 77 pacientes</a:t>
            </a:r>
            <a:endParaRPr lang="es-ES" sz="1400" dirty="0">
              <a:latin typeface="Arial"/>
              <a:cs typeface="Arial"/>
            </a:endParaRPr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1784677530"/>
              </p:ext>
            </p:extLst>
          </p:nvPr>
        </p:nvGraphicFramePr>
        <p:xfrm>
          <a:off x="-1260648" y="555526"/>
          <a:ext cx="4464496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Estrella de 8 puntas 9"/>
          <p:cNvSpPr/>
          <p:nvPr/>
        </p:nvSpPr>
        <p:spPr>
          <a:xfrm>
            <a:off x="1763688" y="267494"/>
            <a:ext cx="1296144" cy="936104"/>
          </a:xfrm>
          <a:prstGeom prst="star8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FIEBRE</a:t>
            </a:r>
          </a:p>
          <a:p>
            <a:pPr algn="ctr"/>
            <a:r>
              <a:rPr lang="es-ES" dirty="0" smtClean="0"/>
              <a:t>(58%)</a:t>
            </a:r>
            <a:endParaRPr lang="es-ES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57423592"/>
              </p:ext>
            </p:extLst>
          </p:nvPr>
        </p:nvGraphicFramePr>
        <p:xfrm>
          <a:off x="4693235" y="127972"/>
          <a:ext cx="5352256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65714"/>
              </p:ext>
            </p:extLst>
          </p:nvPr>
        </p:nvGraphicFramePr>
        <p:xfrm>
          <a:off x="3131840" y="1707654"/>
          <a:ext cx="2448272" cy="176764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08112"/>
                <a:gridCol w="1440160"/>
              </a:tblGrid>
              <a:tr h="396044"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Estancia</a:t>
                      </a:r>
                      <a:r>
                        <a:rPr lang="es-ES" sz="1200" b="0" baseline="0" dirty="0" smtClean="0">
                          <a:latin typeface="Arial"/>
                          <a:cs typeface="Arial"/>
                        </a:rPr>
                        <a:t> media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_tradnl" sz="1200" b="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15,6 ± 8,9</a:t>
                      </a:r>
                      <a:r>
                        <a:rPr lang="es-ES_tradnl" sz="1200" b="0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UCI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22% (13% IOT)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Reingreso a</a:t>
                      </a:r>
                      <a:r>
                        <a:rPr lang="es-ES" sz="1200" b="0" baseline="0" dirty="0" smtClean="0">
                          <a:latin typeface="Arial"/>
                          <a:cs typeface="Arial"/>
                        </a:rPr>
                        <a:t> los 30 días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4 pacientes (5%)</a:t>
                      </a:r>
                      <a:r>
                        <a:rPr lang="es-ES" sz="1200" b="0" baseline="0" dirty="0" smtClean="0">
                          <a:latin typeface="Arial"/>
                          <a:cs typeface="Arial"/>
                        </a:rPr>
                        <a:t> 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96044"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Fallecieron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15 pacientes (19%)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168</TotalTime>
  <Words>287</Words>
  <Application>Microsoft Macintosh PowerPoint</Application>
  <PresentationFormat>Presentación en pantalla (16:9)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José Javier</cp:lastModifiedBy>
  <cp:revision>12</cp:revision>
  <dcterms:created xsi:type="dcterms:W3CDTF">2021-06-21T11:13:42Z</dcterms:created>
  <dcterms:modified xsi:type="dcterms:W3CDTF">2021-09-09T10:36:37Z</dcterms:modified>
</cp:coreProperties>
</file>