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C89EF96-8CEA-46FF-86C4-4CE0E7609802}" styleName="Estilo claro 3 - Énfasi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9" d="100"/>
          <a:sy n="129" d="100"/>
        </p:scale>
        <p:origin x="-1056" y="-10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795539-A1E9-4C48-A721-BC43131A5C34}" type="doc">
      <dgm:prSet loTypeId="urn:microsoft.com/office/officeart/2005/8/layout/chevron1" loCatId="" qsTypeId="urn:microsoft.com/office/officeart/2005/8/quickstyle/simple3" qsCatId="simple" csTypeId="urn:microsoft.com/office/officeart/2005/8/colors/accent1_2" csCatId="accent1" phldr="1"/>
      <dgm:spPr/>
    </dgm:pt>
    <dgm:pt modelId="{BEF4ED5A-7193-2C49-B1A0-EC8AED65F53D}">
      <dgm:prSet phldrT="[Texto]" custT="1"/>
      <dgm:spPr/>
      <dgm:t>
        <a:bodyPr/>
        <a:lstStyle/>
        <a:p>
          <a:r>
            <a:rPr lang="es-ES" sz="1200" dirty="0" smtClean="0">
              <a:latin typeface="Arial"/>
              <a:cs typeface="Arial"/>
            </a:rPr>
            <a:t>Varones (59%)</a:t>
          </a:r>
          <a:endParaRPr lang="es-ES" sz="1200" dirty="0">
            <a:latin typeface="Arial"/>
            <a:cs typeface="Arial"/>
          </a:endParaRPr>
        </a:p>
      </dgm:t>
    </dgm:pt>
    <dgm:pt modelId="{B8E0B8E4-805D-F64F-BF25-EC6AD5104FD8}" type="parTrans" cxnId="{63A52849-B02C-7845-8C27-219201E942E0}">
      <dgm:prSet/>
      <dgm:spPr/>
      <dgm:t>
        <a:bodyPr/>
        <a:lstStyle/>
        <a:p>
          <a:endParaRPr lang="es-ES"/>
        </a:p>
      </dgm:t>
    </dgm:pt>
    <dgm:pt modelId="{C4B94C6E-AEE4-4544-94AB-A4A516753AD6}" type="sibTrans" cxnId="{63A52849-B02C-7845-8C27-219201E942E0}">
      <dgm:prSet/>
      <dgm:spPr/>
      <dgm:t>
        <a:bodyPr/>
        <a:lstStyle/>
        <a:p>
          <a:endParaRPr lang="es-ES"/>
        </a:p>
      </dgm:t>
    </dgm:pt>
    <dgm:pt modelId="{8A62EC5C-4266-1140-9E51-88706E42E3B5}">
      <dgm:prSet phldrT="[Texto]" custT="1"/>
      <dgm:spPr/>
      <dgm:t>
        <a:bodyPr/>
        <a:lstStyle/>
        <a:p>
          <a:r>
            <a:rPr lang="es-ES" sz="1200" dirty="0" smtClean="0">
              <a:latin typeface="Arial"/>
              <a:cs typeface="Arial"/>
            </a:rPr>
            <a:t>Edad media </a:t>
          </a:r>
          <a:r>
            <a:rPr lang="es-ES_tradnl" sz="1200" dirty="0" smtClean="0">
              <a:latin typeface="Arial"/>
              <a:cs typeface="Arial"/>
            </a:rPr>
            <a:t>62,5±13 años</a:t>
          </a:r>
          <a:endParaRPr lang="es-ES" sz="1200" dirty="0">
            <a:latin typeface="Arial"/>
            <a:cs typeface="Arial"/>
          </a:endParaRPr>
        </a:p>
      </dgm:t>
    </dgm:pt>
    <dgm:pt modelId="{407E2120-DACD-7148-9B16-F12733F03AC1}" type="parTrans" cxnId="{70CEE966-4112-3D44-9AF7-7189229955C7}">
      <dgm:prSet/>
      <dgm:spPr/>
      <dgm:t>
        <a:bodyPr/>
        <a:lstStyle/>
        <a:p>
          <a:endParaRPr lang="es-ES"/>
        </a:p>
      </dgm:t>
    </dgm:pt>
    <dgm:pt modelId="{A0D60A81-D757-424E-978D-37B5627F325F}" type="sibTrans" cxnId="{70CEE966-4112-3D44-9AF7-7189229955C7}">
      <dgm:prSet/>
      <dgm:spPr/>
      <dgm:t>
        <a:bodyPr/>
        <a:lstStyle/>
        <a:p>
          <a:endParaRPr lang="es-ES"/>
        </a:p>
      </dgm:t>
    </dgm:pt>
    <dgm:pt modelId="{53FD08EA-B3B6-9C47-810A-B245F8377904}" type="pres">
      <dgm:prSet presAssocID="{16795539-A1E9-4C48-A721-BC43131A5C34}" presName="Name0" presStyleCnt="0">
        <dgm:presLayoutVars>
          <dgm:dir/>
          <dgm:animLvl val="lvl"/>
          <dgm:resizeHandles val="exact"/>
        </dgm:presLayoutVars>
      </dgm:prSet>
      <dgm:spPr/>
    </dgm:pt>
    <dgm:pt modelId="{C7E49407-5A81-BF4A-9A10-55081AC42454}" type="pres">
      <dgm:prSet presAssocID="{BEF4ED5A-7193-2C49-B1A0-EC8AED65F53D}" presName="parTxOnly" presStyleLbl="node1" presStyleIdx="0" presStyleCnt="2">
        <dgm:presLayoutVars>
          <dgm:chMax val="0"/>
          <dgm:chPref val="0"/>
          <dgm:bulletEnabled val="1"/>
        </dgm:presLayoutVars>
      </dgm:prSet>
      <dgm:spPr/>
    </dgm:pt>
    <dgm:pt modelId="{0ADB05C3-4028-714D-984E-529AEAC54B11}" type="pres">
      <dgm:prSet presAssocID="{C4B94C6E-AEE4-4544-94AB-A4A516753AD6}" presName="parTxOnlySpace" presStyleCnt="0"/>
      <dgm:spPr/>
    </dgm:pt>
    <dgm:pt modelId="{3884C453-1B44-634B-8515-F48A372CB002}" type="pres">
      <dgm:prSet presAssocID="{8A62EC5C-4266-1140-9E51-88706E42E3B5}" presName="parTxOnly" presStyleLbl="node1" presStyleIdx="1" presStyleCnt="2">
        <dgm:presLayoutVars>
          <dgm:chMax val="0"/>
          <dgm:chPref val="0"/>
          <dgm:bulletEnabled val="1"/>
        </dgm:presLayoutVars>
      </dgm:prSet>
      <dgm:spPr/>
      <dgm:t>
        <a:bodyPr/>
        <a:lstStyle/>
        <a:p>
          <a:endParaRPr lang="es-ES"/>
        </a:p>
      </dgm:t>
    </dgm:pt>
  </dgm:ptLst>
  <dgm:cxnLst>
    <dgm:cxn modelId="{E98CD40B-B7D3-414B-9122-45475454E160}" type="presOf" srcId="{BEF4ED5A-7193-2C49-B1A0-EC8AED65F53D}" destId="{C7E49407-5A81-BF4A-9A10-55081AC42454}" srcOrd="0" destOrd="0" presId="urn:microsoft.com/office/officeart/2005/8/layout/chevron1"/>
    <dgm:cxn modelId="{A9E819C8-BE25-E847-A54E-DAD8C0C45D3F}" type="presOf" srcId="{8A62EC5C-4266-1140-9E51-88706E42E3B5}" destId="{3884C453-1B44-634B-8515-F48A372CB002}" srcOrd="0" destOrd="0" presId="urn:microsoft.com/office/officeart/2005/8/layout/chevron1"/>
    <dgm:cxn modelId="{63A52849-B02C-7845-8C27-219201E942E0}" srcId="{16795539-A1E9-4C48-A721-BC43131A5C34}" destId="{BEF4ED5A-7193-2C49-B1A0-EC8AED65F53D}" srcOrd="0" destOrd="0" parTransId="{B8E0B8E4-805D-F64F-BF25-EC6AD5104FD8}" sibTransId="{C4B94C6E-AEE4-4544-94AB-A4A516753AD6}"/>
    <dgm:cxn modelId="{70CEE966-4112-3D44-9AF7-7189229955C7}" srcId="{16795539-A1E9-4C48-A721-BC43131A5C34}" destId="{8A62EC5C-4266-1140-9E51-88706E42E3B5}" srcOrd="1" destOrd="0" parTransId="{407E2120-DACD-7148-9B16-F12733F03AC1}" sibTransId="{A0D60A81-D757-424E-978D-37B5627F325F}"/>
    <dgm:cxn modelId="{4282AC14-8464-6649-805F-CC3DE08EB278}" type="presOf" srcId="{16795539-A1E9-4C48-A721-BC43131A5C34}" destId="{53FD08EA-B3B6-9C47-810A-B245F8377904}" srcOrd="0" destOrd="0" presId="urn:microsoft.com/office/officeart/2005/8/layout/chevron1"/>
    <dgm:cxn modelId="{CC452325-A394-5047-AF1C-FE067541BBB1}" type="presParOf" srcId="{53FD08EA-B3B6-9C47-810A-B245F8377904}" destId="{C7E49407-5A81-BF4A-9A10-55081AC42454}" srcOrd="0" destOrd="0" presId="urn:microsoft.com/office/officeart/2005/8/layout/chevron1"/>
    <dgm:cxn modelId="{CE42F814-2380-474D-9BE5-A24D1DD39090}" type="presParOf" srcId="{53FD08EA-B3B6-9C47-810A-B245F8377904}" destId="{0ADB05C3-4028-714D-984E-529AEAC54B11}" srcOrd="1" destOrd="0" presId="urn:microsoft.com/office/officeart/2005/8/layout/chevron1"/>
    <dgm:cxn modelId="{43248BA9-DC1C-4345-B0BE-21EED6A1E783}" type="presParOf" srcId="{53FD08EA-B3B6-9C47-810A-B245F8377904}" destId="{3884C453-1B44-634B-8515-F48A372CB002}"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76B80B-848A-B845-9780-351F33952D2E}" type="doc">
      <dgm:prSet loTypeId="urn:microsoft.com/office/officeart/2008/layout/HorizontalMultiLevelHierarchy" loCatId="" qsTypeId="urn:microsoft.com/office/officeart/2005/8/quickstyle/simple3" qsCatId="simple" csTypeId="urn:microsoft.com/office/officeart/2005/8/colors/accent1_2" csCatId="accent1" phldr="1"/>
      <dgm:spPr/>
      <dgm:t>
        <a:bodyPr/>
        <a:lstStyle/>
        <a:p>
          <a:endParaRPr lang="es-ES"/>
        </a:p>
      </dgm:t>
    </dgm:pt>
    <dgm:pt modelId="{CB5D2386-219B-6545-BFD1-A43498D235E3}">
      <dgm:prSet phldrT="[Texto]" custT="1"/>
      <dgm:spPr/>
      <dgm:t>
        <a:bodyPr/>
        <a:lstStyle/>
        <a:p>
          <a:pPr algn="just"/>
          <a:r>
            <a:rPr lang="es-ES" sz="1200" dirty="0" smtClean="0">
              <a:latin typeface="Arial"/>
              <a:cs typeface="Arial"/>
            </a:rPr>
            <a:t>FR que se asociaron a mayor necesidad de ser atendido en UCRI</a:t>
          </a:r>
          <a:endParaRPr lang="es-ES" sz="1200" dirty="0">
            <a:latin typeface="Arial"/>
            <a:cs typeface="Arial"/>
          </a:endParaRPr>
        </a:p>
      </dgm:t>
    </dgm:pt>
    <dgm:pt modelId="{8118D78C-3688-704E-BF1E-3812042FAC98}" type="parTrans" cxnId="{50222538-FA90-A34F-82A0-B09C90B8EFDA}">
      <dgm:prSet/>
      <dgm:spPr/>
      <dgm:t>
        <a:bodyPr/>
        <a:lstStyle/>
        <a:p>
          <a:endParaRPr lang="es-ES"/>
        </a:p>
      </dgm:t>
    </dgm:pt>
    <dgm:pt modelId="{D5AD2F9C-804C-C241-85E9-E6A5F2E9C463}" type="sibTrans" cxnId="{50222538-FA90-A34F-82A0-B09C90B8EFDA}">
      <dgm:prSet/>
      <dgm:spPr/>
      <dgm:t>
        <a:bodyPr/>
        <a:lstStyle/>
        <a:p>
          <a:endParaRPr lang="es-ES"/>
        </a:p>
      </dgm:t>
    </dgm:pt>
    <dgm:pt modelId="{37B3FD78-EE82-4D40-AF5B-9883C364E049}">
      <dgm:prSet phldrT="[Texto]" custT="1"/>
      <dgm:spPr/>
      <dgm:t>
        <a:bodyPr/>
        <a:lstStyle/>
        <a:p>
          <a:pPr algn="just"/>
          <a:r>
            <a:rPr lang="es-ES" sz="1200" dirty="0" smtClean="0">
              <a:latin typeface="Arial"/>
              <a:cs typeface="Arial"/>
            </a:rPr>
            <a:t>Diab</a:t>
          </a:r>
          <a:r>
            <a:rPr lang="es-ES" sz="1200" dirty="0" smtClean="0">
              <a:latin typeface="Arial"/>
              <a:cs typeface="Arial"/>
            </a:rPr>
            <a:t>ético</a:t>
          </a:r>
          <a:endParaRPr lang="es-ES" sz="1200" dirty="0">
            <a:latin typeface="Arial"/>
            <a:cs typeface="Arial"/>
          </a:endParaRPr>
        </a:p>
      </dgm:t>
    </dgm:pt>
    <dgm:pt modelId="{E001299F-BF29-484C-9DED-E4604C887507}" type="parTrans" cxnId="{90003ED9-425F-7646-BB12-0A9E976E4589}">
      <dgm:prSet/>
      <dgm:spPr/>
      <dgm:t>
        <a:bodyPr/>
        <a:lstStyle/>
        <a:p>
          <a:endParaRPr lang="es-ES"/>
        </a:p>
      </dgm:t>
    </dgm:pt>
    <dgm:pt modelId="{18B8FF61-748C-4C4E-BD5C-2DA245323B10}" type="sibTrans" cxnId="{90003ED9-425F-7646-BB12-0A9E976E4589}">
      <dgm:prSet/>
      <dgm:spPr/>
      <dgm:t>
        <a:bodyPr/>
        <a:lstStyle/>
        <a:p>
          <a:endParaRPr lang="es-ES"/>
        </a:p>
      </dgm:t>
    </dgm:pt>
    <dgm:pt modelId="{442ED39B-5A46-7B45-BA60-E2B3CC3E2FD0}">
      <dgm:prSet phldrT="[Texto]" custT="1"/>
      <dgm:spPr/>
      <dgm:t>
        <a:bodyPr/>
        <a:lstStyle/>
        <a:p>
          <a:pPr algn="just"/>
          <a:r>
            <a:rPr lang="es-ES" sz="1200" dirty="0" err="1" smtClean="0">
              <a:latin typeface="Arial"/>
              <a:cs typeface="Arial"/>
            </a:rPr>
            <a:t>Feibre</a:t>
          </a:r>
          <a:r>
            <a:rPr lang="es-ES" sz="1200" dirty="0" smtClean="0">
              <a:latin typeface="Arial"/>
              <a:cs typeface="Arial"/>
            </a:rPr>
            <a:t> elevada</a:t>
          </a:r>
          <a:endParaRPr lang="es-ES" sz="1200" dirty="0">
            <a:latin typeface="Arial"/>
            <a:cs typeface="Arial"/>
          </a:endParaRPr>
        </a:p>
      </dgm:t>
    </dgm:pt>
    <dgm:pt modelId="{7BEFF54C-6066-8C43-A3B9-D50A2700A3B5}" type="parTrans" cxnId="{AC94C006-1B59-774E-88CB-A20D4943BDAF}">
      <dgm:prSet/>
      <dgm:spPr/>
      <dgm:t>
        <a:bodyPr/>
        <a:lstStyle/>
        <a:p>
          <a:endParaRPr lang="es-ES"/>
        </a:p>
      </dgm:t>
    </dgm:pt>
    <dgm:pt modelId="{13D6AE1B-C91C-B444-A144-6913889925AE}" type="sibTrans" cxnId="{AC94C006-1B59-774E-88CB-A20D4943BDAF}">
      <dgm:prSet/>
      <dgm:spPr/>
      <dgm:t>
        <a:bodyPr/>
        <a:lstStyle/>
        <a:p>
          <a:endParaRPr lang="es-ES"/>
        </a:p>
      </dgm:t>
    </dgm:pt>
    <dgm:pt modelId="{47DE9BD0-F3A2-7543-AA5F-8DCABA278BB4}">
      <dgm:prSet phldrT="[Texto]" custT="1"/>
      <dgm:spPr/>
      <dgm:t>
        <a:bodyPr/>
        <a:lstStyle/>
        <a:p>
          <a:pPr algn="just"/>
          <a:r>
            <a:rPr lang="es-ES" sz="1200" dirty="0" smtClean="0">
              <a:latin typeface="Arial"/>
              <a:cs typeface="Arial"/>
            </a:rPr>
            <a:t>Neumon</a:t>
          </a:r>
          <a:r>
            <a:rPr lang="es-ES" sz="1200" dirty="0" smtClean="0">
              <a:latin typeface="Arial"/>
              <a:cs typeface="Arial"/>
            </a:rPr>
            <a:t>ía bilateral</a:t>
          </a:r>
          <a:endParaRPr lang="es-ES" sz="1200" dirty="0">
            <a:latin typeface="Arial"/>
            <a:cs typeface="Arial"/>
          </a:endParaRPr>
        </a:p>
      </dgm:t>
    </dgm:pt>
    <dgm:pt modelId="{0DA80DE1-6377-5A4B-8D7B-6E7E8ABA0DB0}" type="parTrans" cxnId="{A93F2ABC-FA22-264D-8D2B-005AD5771D71}">
      <dgm:prSet/>
      <dgm:spPr/>
      <dgm:t>
        <a:bodyPr/>
        <a:lstStyle/>
        <a:p>
          <a:endParaRPr lang="es-ES"/>
        </a:p>
      </dgm:t>
    </dgm:pt>
    <dgm:pt modelId="{D742AA26-65FC-BF40-8F23-B8A3F3EE8AB0}" type="sibTrans" cxnId="{A93F2ABC-FA22-264D-8D2B-005AD5771D71}">
      <dgm:prSet/>
      <dgm:spPr/>
      <dgm:t>
        <a:bodyPr/>
        <a:lstStyle/>
        <a:p>
          <a:endParaRPr lang="es-ES"/>
        </a:p>
      </dgm:t>
    </dgm:pt>
    <dgm:pt modelId="{10E5492E-32BC-5449-8BAD-42A899F07835}" type="pres">
      <dgm:prSet presAssocID="{6B76B80B-848A-B845-9780-351F33952D2E}" presName="Name0" presStyleCnt="0">
        <dgm:presLayoutVars>
          <dgm:chPref val="1"/>
          <dgm:dir/>
          <dgm:animOne val="branch"/>
          <dgm:animLvl val="lvl"/>
          <dgm:resizeHandles val="exact"/>
        </dgm:presLayoutVars>
      </dgm:prSet>
      <dgm:spPr/>
    </dgm:pt>
    <dgm:pt modelId="{97118810-49F4-2847-91D3-120460ABD993}" type="pres">
      <dgm:prSet presAssocID="{CB5D2386-219B-6545-BFD1-A43498D235E3}" presName="root1" presStyleCnt="0"/>
      <dgm:spPr/>
    </dgm:pt>
    <dgm:pt modelId="{C4910084-D3D2-2F4F-81AC-425DF81958E6}" type="pres">
      <dgm:prSet presAssocID="{CB5D2386-219B-6545-BFD1-A43498D235E3}" presName="LevelOneTextNode" presStyleLbl="node0" presStyleIdx="0" presStyleCnt="1" custScaleX="183653">
        <dgm:presLayoutVars>
          <dgm:chPref val="3"/>
        </dgm:presLayoutVars>
      </dgm:prSet>
      <dgm:spPr/>
      <dgm:t>
        <a:bodyPr/>
        <a:lstStyle/>
        <a:p>
          <a:endParaRPr lang="es-ES"/>
        </a:p>
      </dgm:t>
    </dgm:pt>
    <dgm:pt modelId="{C41337C8-B044-8F43-A465-BBC7A135F96A}" type="pres">
      <dgm:prSet presAssocID="{CB5D2386-219B-6545-BFD1-A43498D235E3}" presName="level2hierChild" presStyleCnt="0"/>
      <dgm:spPr/>
    </dgm:pt>
    <dgm:pt modelId="{FB4A63E1-9393-584C-B2EA-0280799C7157}" type="pres">
      <dgm:prSet presAssocID="{E001299F-BF29-484C-9DED-E4604C887507}" presName="conn2-1" presStyleLbl="parChTrans1D2" presStyleIdx="0" presStyleCnt="3"/>
      <dgm:spPr/>
    </dgm:pt>
    <dgm:pt modelId="{5CA1C94E-5459-654A-9247-F4A8713CB78E}" type="pres">
      <dgm:prSet presAssocID="{E001299F-BF29-484C-9DED-E4604C887507}" presName="connTx" presStyleLbl="parChTrans1D2" presStyleIdx="0" presStyleCnt="3"/>
      <dgm:spPr/>
    </dgm:pt>
    <dgm:pt modelId="{119D6EB9-B6DC-4B44-8C2E-478BA7121C44}" type="pres">
      <dgm:prSet presAssocID="{37B3FD78-EE82-4D40-AF5B-9883C364E049}" presName="root2" presStyleCnt="0"/>
      <dgm:spPr/>
    </dgm:pt>
    <dgm:pt modelId="{71E61857-5028-8B4E-AC16-A1AEE1ADAE82}" type="pres">
      <dgm:prSet presAssocID="{37B3FD78-EE82-4D40-AF5B-9883C364E049}" presName="LevelTwoTextNode" presStyleLbl="node2" presStyleIdx="0" presStyleCnt="3">
        <dgm:presLayoutVars>
          <dgm:chPref val="3"/>
        </dgm:presLayoutVars>
      </dgm:prSet>
      <dgm:spPr/>
    </dgm:pt>
    <dgm:pt modelId="{D2D154E1-B79E-5D43-BCD3-7B55A3E4A1E0}" type="pres">
      <dgm:prSet presAssocID="{37B3FD78-EE82-4D40-AF5B-9883C364E049}" presName="level3hierChild" presStyleCnt="0"/>
      <dgm:spPr/>
    </dgm:pt>
    <dgm:pt modelId="{29F3BB1B-B392-614F-9941-49261367ADFE}" type="pres">
      <dgm:prSet presAssocID="{7BEFF54C-6066-8C43-A3B9-D50A2700A3B5}" presName="conn2-1" presStyleLbl="parChTrans1D2" presStyleIdx="1" presStyleCnt="3"/>
      <dgm:spPr/>
    </dgm:pt>
    <dgm:pt modelId="{C0FC9EC2-6043-4A4C-97C4-07DAA63E7FD0}" type="pres">
      <dgm:prSet presAssocID="{7BEFF54C-6066-8C43-A3B9-D50A2700A3B5}" presName="connTx" presStyleLbl="parChTrans1D2" presStyleIdx="1" presStyleCnt="3"/>
      <dgm:spPr/>
    </dgm:pt>
    <dgm:pt modelId="{6CBFBAD1-EE27-B046-BCF7-0F794008EAF6}" type="pres">
      <dgm:prSet presAssocID="{442ED39B-5A46-7B45-BA60-E2B3CC3E2FD0}" presName="root2" presStyleCnt="0"/>
      <dgm:spPr/>
    </dgm:pt>
    <dgm:pt modelId="{5CF7D5AA-6FC3-3746-A99F-2FD854673D35}" type="pres">
      <dgm:prSet presAssocID="{442ED39B-5A46-7B45-BA60-E2B3CC3E2FD0}" presName="LevelTwoTextNode" presStyleLbl="node2" presStyleIdx="1" presStyleCnt="3">
        <dgm:presLayoutVars>
          <dgm:chPref val="3"/>
        </dgm:presLayoutVars>
      </dgm:prSet>
      <dgm:spPr/>
    </dgm:pt>
    <dgm:pt modelId="{7302D078-AD56-804F-A5B4-ADA3F7B1E7B0}" type="pres">
      <dgm:prSet presAssocID="{442ED39B-5A46-7B45-BA60-E2B3CC3E2FD0}" presName="level3hierChild" presStyleCnt="0"/>
      <dgm:spPr/>
    </dgm:pt>
    <dgm:pt modelId="{ABA5F476-139F-A74B-B28C-B5AF9620CA8B}" type="pres">
      <dgm:prSet presAssocID="{0DA80DE1-6377-5A4B-8D7B-6E7E8ABA0DB0}" presName="conn2-1" presStyleLbl="parChTrans1D2" presStyleIdx="2" presStyleCnt="3"/>
      <dgm:spPr/>
    </dgm:pt>
    <dgm:pt modelId="{60DAFF7F-4174-9745-87A4-EDEA4821F592}" type="pres">
      <dgm:prSet presAssocID="{0DA80DE1-6377-5A4B-8D7B-6E7E8ABA0DB0}" presName="connTx" presStyleLbl="parChTrans1D2" presStyleIdx="2" presStyleCnt="3"/>
      <dgm:spPr/>
    </dgm:pt>
    <dgm:pt modelId="{33F0FFB6-7FE5-1E4C-98EA-C6AEFF615298}" type="pres">
      <dgm:prSet presAssocID="{47DE9BD0-F3A2-7543-AA5F-8DCABA278BB4}" presName="root2" presStyleCnt="0"/>
      <dgm:spPr/>
    </dgm:pt>
    <dgm:pt modelId="{8B604714-5AE5-054C-904A-DEF62557AC2F}" type="pres">
      <dgm:prSet presAssocID="{47DE9BD0-F3A2-7543-AA5F-8DCABA278BB4}" presName="LevelTwoTextNode" presStyleLbl="node2" presStyleIdx="2" presStyleCnt="3">
        <dgm:presLayoutVars>
          <dgm:chPref val="3"/>
        </dgm:presLayoutVars>
      </dgm:prSet>
      <dgm:spPr/>
      <dgm:t>
        <a:bodyPr/>
        <a:lstStyle/>
        <a:p>
          <a:endParaRPr lang="es-ES"/>
        </a:p>
      </dgm:t>
    </dgm:pt>
    <dgm:pt modelId="{68E306CE-D70A-FF46-9BC9-3FBEA6483B07}" type="pres">
      <dgm:prSet presAssocID="{47DE9BD0-F3A2-7543-AA5F-8DCABA278BB4}" presName="level3hierChild" presStyleCnt="0"/>
      <dgm:spPr/>
    </dgm:pt>
  </dgm:ptLst>
  <dgm:cxnLst>
    <dgm:cxn modelId="{C0FE9E98-CA37-504A-B460-DCBDCCD4FA46}" type="presOf" srcId="{442ED39B-5A46-7B45-BA60-E2B3CC3E2FD0}" destId="{5CF7D5AA-6FC3-3746-A99F-2FD854673D35}" srcOrd="0" destOrd="0" presId="urn:microsoft.com/office/officeart/2008/layout/HorizontalMultiLevelHierarchy"/>
    <dgm:cxn modelId="{E84698FB-88DA-BA40-AE28-DBBE920B0787}" type="presOf" srcId="{37B3FD78-EE82-4D40-AF5B-9883C364E049}" destId="{71E61857-5028-8B4E-AC16-A1AEE1ADAE82}" srcOrd="0" destOrd="0" presId="urn:microsoft.com/office/officeart/2008/layout/HorizontalMultiLevelHierarchy"/>
    <dgm:cxn modelId="{13B1BCA9-EB2D-F745-B08C-73BF6760CA75}" type="presOf" srcId="{0DA80DE1-6377-5A4B-8D7B-6E7E8ABA0DB0}" destId="{60DAFF7F-4174-9745-87A4-EDEA4821F592}" srcOrd="1" destOrd="0" presId="urn:microsoft.com/office/officeart/2008/layout/HorizontalMultiLevelHierarchy"/>
    <dgm:cxn modelId="{ABD4BE06-C341-3F46-BFDB-CAC93E8D0A97}" type="presOf" srcId="{7BEFF54C-6066-8C43-A3B9-D50A2700A3B5}" destId="{C0FC9EC2-6043-4A4C-97C4-07DAA63E7FD0}" srcOrd="1" destOrd="0" presId="urn:microsoft.com/office/officeart/2008/layout/HorizontalMultiLevelHierarchy"/>
    <dgm:cxn modelId="{4C5E0C38-FD4B-F549-99AE-0BD89B3271EA}" type="presOf" srcId="{47DE9BD0-F3A2-7543-AA5F-8DCABA278BB4}" destId="{8B604714-5AE5-054C-904A-DEF62557AC2F}" srcOrd="0" destOrd="0" presId="urn:microsoft.com/office/officeart/2008/layout/HorizontalMultiLevelHierarchy"/>
    <dgm:cxn modelId="{90003ED9-425F-7646-BB12-0A9E976E4589}" srcId="{CB5D2386-219B-6545-BFD1-A43498D235E3}" destId="{37B3FD78-EE82-4D40-AF5B-9883C364E049}" srcOrd="0" destOrd="0" parTransId="{E001299F-BF29-484C-9DED-E4604C887507}" sibTransId="{18B8FF61-748C-4C4E-BD5C-2DA245323B10}"/>
    <dgm:cxn modelId="{07935583-0E4E-CA4E-9CA7-2A9F5B3FA54F}" type="presOf" srcId="{E001299F-BF29-484C-9DED-E4604C887507}" destId="{5CA1C94E-5459-654A-9247-F4A8713CB78E}" srcOrd="1" destOrd="0" presId="urn:microsoft.com/office/officeart/2008/layout/HorizontalMultiLevelHierarchy"/>
    <dgm:cxn modelId="{FD944807-381E-AF48-A94E-C1C36B9A25CF}" type="presOf" srcId="{7BEFF54C-6066-8C43-A3B9-D50A2700A3B5}" destId="{29F3BB1B-B392-614F-9941-49261367ADFE}" srcOrd="0" destOrd="0" presId="urn:microsoft.com/office/officeart/2008/layout/HorizontalMultiLevelHierarchy"/>
    <dgm:cxn modelId="{F3074DA0-F2E2-5541-9184-8F2EC065F81A}" type="presOf" srcId="{6B76B80B-848A-B845-9780-351F33952D2E}" destId="{10E5492E-32BC-5449-8BAD-42A899F07835}" srcOrd="0" destOrd="0" presId="urn:microsoft.com/office/officeart/2008/layout/HorizontalMultiLevelHierarchy"/>
    <dgm:cxn modelId="{81966CF7-E788-A24E-8DDF-F18FB3D7558E}" type="presOf" srcId="{CB5D2386-219B-6545-BFD1-A43498D235E3}" destId="{C4910084-D3D2-2F4F-81AC-425DF81958E6}" srcOrd="0" destOrd="0" presId="urn:microsoft.com/office/officeart/2008/layout/HorizontalMultiLevelHierarchy"/>
    <dgm:cxn modelId="{618B86DB-B3D1-E542-A359-630570516744}" type="presOf" srcId="{0DA80DE1-6377-5A4B-8D7B-6E7E8ABA0DB0}" destId="{ABA5F476-139F-A74B-B28C-B5AF9620CA8B}" srcOrd="0" destOrd="0" presId="urn:microsoft.com/office/officeart/2008/layout/HorizontalMultiLevelHierarchy"/>
    <dgm:cxn modelId="{A93F2ABC-FA22-264D-8D2B-005AD5771D71}" srcId="{CB5D2386-219B-6545-BFD1-A43498D235E3}" destId="{47DE9BD0-F3A2-7543-AA5F-8DCABA278BB4}" srcOrd="2" destOrd="0" parTransId="{0DA80DE1-6377-5A4B-8D7B-6E7E8ABA0DB0}" sibTransId="{D742AA26-65FC-BF40-8F23-B8A3F3EE8AB0}"/>
    <dgm:cxn modelId="{50222538-FA90-A34F-82A0-B09C90B8EFDA}" srcId="{6B76B80B-848A-B845-9780-351F33952D2E}" destId="{CB5D2386-219B-6545-BFD1-A43498D235E3}" srcOrd="0" destOrd="0" parTransId="{8118D78C-3688-704E-BF1E-3812042FAC98}" sibTransId="{D5AD2F9C-804C-C241-85E9-E6A5F2E9C463}"/>
    <dgm:cxn modelId="{16EFFDC2-7518-D840-91E9-36DA74205A03}" type="presOf" srcId="{E001299F-BF29-484C-9DED-E4604C887507}" destId="{FB4A63E1-9393-584C-B2EA-0280799C7157}" srcOrd="0" destOrd="0" presId="urn:microsoft.com/office/officeart/2008/layout/HorizontalMultiLevelHierarchy"/>
    <dgm:cxn modelId="{AC94C006-1B59-774E-88CB-A20D4943BDAF}" srcId="{CB5D2386-219B-6545-BFD1-A43498D235E3}" destId="{442ED39B-5A46-7B45-BA60-E2B3CC3E2FD0}" srcOrd="1" destOrd="0" parTransId="{7BEFF54C-6066-8C43-A3B9-D50A2700A3B5}" sibTransId="{13D6AE1B-C91C-B444-A144-6913889925AE}"/>
    <dgm:cxn modelId="{EDE3D783-B7FC-814C-BC84-0774E2160B88}" type="presParOf" srcId="{10E5492E-32BC-5449-8BAD-42A899F07835}" destId="{97118810-49F4-2847-91D3-120460ABD993}" srcOrd="0" destOrd="0" presId="urn:microsoft.com/office/officeart/2008/layout/HorizontalMultiLevelHierarchy"/>
    <dgm:cxn modelId="{208012EE-0D68-8B4F-BE9E-5DBBAF5FB600}" type="presParOf" srcId="{97118810-49F4-2847-91D3-120460ABD993}" destId="{C4910084-D3D2-2F4F-81AC-425DF81958E6}" srcOrd="0" destOrd="0" presId="urn:microsoft.com/office/officeart/2008/layout/HorizontalMultiLevelHierarchy"/>
    <dgm:cxn modelId="{2996FD81-BEEB-1046-907F-8266297DB1E6}" type="presParOf" srcId="{97118810-49F4-2847-91D3-120460ABD993}" destId="{C41337C8-B044-8F43-A465-BBC7A135F96A}" srcOrd="1" destOrd="0" presId="urn:microsoft.com/office/officeart/2008/layout/HorizontalMultiLevelHierarchy"/>
    <dgm:cxn modelId="{EE3ABAB6-D5F1-3E4E-82CC-E42FF288E2A8}" type="presParOf" srcId="{C41337C8-B044-8F43-A465-BBC7A135F96A}" destId="{FB4A63E1-9393-584C-B2EA-0280799C7157}" srcOrd="0" destOrd="0" presId="urn:microsoft.com/office/officeart/2008/layout/HorizontalMultiLevelHierarchy"/>
    <dgm:cxn modelId="{FAC22D44-82A0-1744-80FA-FBBDFBBF724F}" type="presParOf" srcId="{FB4A63E1-9393-584C-B2EA-0280799C7157}" destId="{5CA1C94E-5459-654A-9247-F4A8713CB78E}" srcOrd="0" destOrd="0" presId="urn:microsoft.com/office/officeart/2008/layout/HorizontalMultiLevelHierarchy"/>
    <dgm:cxn modelId="{EAA50B0E-A0A0-B34E-B783-796794DF3C89}" type="presParOf" srcId="{C41337C8-B044-8F43-A465-BBC7A135F96A}" destId="{119D6EB9-B6DC-4B44-8C2E-478BA7121C44}" srcOrd="1" destOrd="0" presId="urn:microsoft.com/office/officeart/2008/layout/HorizontalMultiLevelHierarchy"/>
    <dgm:cxn modelId="{291A62B3-B0FB-604E-A4FB-74AD61F4CC2F}" type="presParOf" srcId="{119D6EB9-B6DC-4B44-8C2E-478BA7121C44}" destId="{71E61857-5028-8B4E-AC16-A1AEE1ADAE82}" srcOrd="0" destOrd="0" presId="urn:microsoft.com/office/officeart/2008/layout/HorizontalMultiLevelHierarchy"/>
    <dgm:cxn modelId="{FAEC3D9C-B3A1-CB45-AE30-308C1FBC5F6B}" type="presParOf" srcId="{119D6EB9-B6DC-4B44-8C2E-478BA7121C44}" destId="{D2D154E1-B79E-5D43-BCD3-7B55A3E4A1E0}" srcOrd="1" destOrd="0" presId="urn:microsoft.com/office/officeart/2008/layout/HorizontalMultiLevelHierarchy"/>
    <dgm:cxn modelId="{C52A2958-8283-EA4E-B832-E8F97B4FD232}" type="presParOf" srcId="{C41337C8-B044-8F43-A465-BBC7A135F96A}" destId="{29F3BB1B-B392-614F-9941-49261367ADFE}" srcOrd="2" destOrd="0" presId="urn:microsoft.com/office/officeart/2008/layout/HorizontalMultiLevelHierarchy"/>
    <dgm:cxn modelId="{4B6B1DB5-13A7-004D-A32F-F58CAADFDABE}" type="presParOf" srcId="{29F3BB1B-B392-614F-9941-49261367ADFE}" destId="{C0FC9EC2-6043-4A4C-97C4-07DAA63E7FD0}" srcOrd="0" destOrd="0" presId="urn:microsoft.com/office/officeart/2008/layout/HorizontalMultiLevelHierarchy"/>
    <dgm:cxn modelId="{D023CA5D-548A-AE48-BD27-5B2C043BFA7E}" type="presParOf" srcId="{C41337C8-B044-8F43-A465-BBC7A135F96A}" destId="{6CBFBAD1-EE27-B046-BCF7-0F794008EAF6}" srcOrd="3" destOrd="0" presId="urn:microsoft.com/office/officeart/2008/layout/HorizontalMultiLevelHierarchy"/>
    <dgm:cxn modelId="{67DB0086-558A-E747-A190-9B13028E558B}" type="presParOf" srcId="{6CBFBAD1-EE27-B046-BCF7-0F794008EAF6}" destId="{5CF7D5AA-6FC3-3746-A99F-2FD854673D35}" srcOrd="0" destOrd="0" presId="urn:microsoft.com/office/officeart/2008/layout/HorizontalMultiLevelHierarchy"/>
    <dgm:cxn modelId="{3937A1D7-0291-D341-9BA8-15D9CEA63BFB}" type="presParOf" srcId="{6CBFBAD1-EE27-B046-BCF7-0F794008EAF6}" destId="{7302D078-AD56-804F-A5B4-ADA3F7B1E7B0}" srcOrd="1" destOrd="0" presId="urn:microsoft.com/office/officeart/2008/layout/HorizontalMultiLevelHierarchy"/>
    <dgm:cxn modelId="{856AF4D5-CD18-5446-80EE-1BEF2D0A993C}" type="presParOf" srcId="{C41337C8-B044-8F43-A465-BBC7A135F96A}" destId="{ABA5F476-139F-A74B-B28C-B5AF9620CA8B}" srcOrd="4" destOrd="0" presId="urn:microsoft.com/office/officeart/2008/layout/HorizontalMultiLevelHierarchy"/>
    <dgm:cxn modelId="{0035789D-A80E-0946-8C77-40ED8EC2CFEB}" type="presParOf" srcId="{ABA5F476-139F-A74B-B28C-B5AF9620CA8B}" destId="{60DAFF7F-4174-9745-87A4-EDEA4821F592}" srcOrd="0" destOrd="0" presId="urn:microsoft.com/office/officeart/2008/layout/HorizontalMultiLevelHierarchy"/>
    <dgm:cxn modelId="{0912EEFB-E97F-3F43-948F-E164395E6818}" type="presParOf" srcId="{C41337C8-B044-8F43-A465-BBC7A135F96A}" destId="{33F0FFB6-7FE5-1E4C-98EA-C6AEFF615298}" srcOrd="5" destOrd="0" presId="urn:microsoft.com/office/officeart/2008/layout/HorizontalMultiLevelHierarchy"/>
    <dgm:cxn modelId="{9B85497B-AD82-0E45-842C-3D7C9E10DFA5}" type="presParOf" srcId="{33F0FFB6-7FE5-1E4C-98EA-C6AEFF615298}" destId="{8B604714-5AE5-054C-904A-DEF62557AC2F}" srcOrd="0" destOrd="0" presId="urn:microsoft.com/office/officeart/2008/layout/HorizontalMultiLevelHierarchy"/>
    <dgm:cxn modelId="{DDFFE425-2045-2143-9096-1CEADC72EB61}" type="presParOf" srcId="{33F0FFB6-7FE5-1E4C-98EA-C6AEFF615298}" destId="{68E306CE-D70A-FF46-9BC9-3FBEA6483B07}"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49407-5A81-BF4A-9A10-55081AC42454}">
      <dsp:nvSpPr>
        <dsp:cNvPr id="0" name=""/>
        <dsp:cNvSpPr/>
      </dsp:nvSpPr>
      <dsp:spPr>
        <a:xfrm>
          <a:off x="2911" y="11982"/>
          <a:ext cx="1740287" cy="69611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s-ES" sz="1200" kern="1200" dirty="0" smtClean="0">
              <a:latin typeface="Arial"/>
              <a:cs typeface="Arial"/>
            </a:rPr>
            <a:t>Varones (59%)</a:t>
          </a:r>
          <a:endParaRPr lang="es-ES" sz="1200" kern="1200" dirty="0">
            <a:latin typeface="Arial"/>
            <a:cs typeface="Arial"/>
          </a:endParaRPr>
        </a:p>
      </dsp:txBody>
      <dsp:txXfrm>
        <a:off x="350968" y="11982"/>
        <a:ext cx="1044173" cy="696114"/>
      </dsp:txXfrm>
    </dsp:sp>
    <dsp:sp modelId="{3884C453-1B44-634B-8515-F48A372CB002}">
      <dsp:nvSpPr>
        <dsp:cNvPr id="0" name=""/>
        <dsp:cNvSpPr/>
      </dsp:nvSpPr>
      <dsp:spPr>
        <a:xfrm>
          <a:off x="1569169" y="11982"/>
          <a:ext cx="1740287" cy="69611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s-ES" sz="1200" kern="1200" dirty="0" smtClean="0">
              <a:latin typeface="Arial"/>
              <a:cs typeface="Arial"/>
            </a:rPr>
            <a:t>Edad media </a:t>
          </a:r>
          <a:r>
            <a:rPr lang="es-ES_tradnl" sz="1200" kern="1200" dirty="0" smtClean="0">
              <a:latin typeface="Arial"/>
              <a:cs typeface="Arial"/>
            </a:rPr>
            <a:t>62,5±13 años</a:t>
          </a:r>
          <a:endParaRPr lang="es-ES" sz="1200" kern="1200" dirty="0">
            <a:latin typeface="Arial"/>
            <a:cs typeface="Arial"/>
          </a:endParaRPr>
        </a:p>
      </dsp:txBody>
      <dsp:txXfrm>
        <a:off x="1917226" y="11982"/>
        <a:ext cx="1044173" cy="6961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5F476-139F-A74B-B28C-B5AF9620CA8B}">
      <dsp:nvSpPr>
        <dsp:cNvPr id="0" name=""/>
        <dsp:cNvSpPr/>
      </dsp:nvSpPr>
      <dsp:spPr>
        <a:xfrm>
          <a:off x="901285" y="1340035"/>
          <a:ext cx="321648" cy="612896"/>
        </a:xfrm>
        <a:custGeom>
          <a:avLst/>
          <a:gdLst/>
          <a:ahLst/>
          <a:cxnLst/>
          <a:rect l="0" t="0" r="0" b="0"/>
          <a:pathLst>
            <a:path>
              <a:moveTo>
                <a:pt x="0" y="0"/>
              </a:moveTo>
              <a:lnTo>
                <a:pt x="160824" y="0"/>
              </a:lnTo>
              <a:lnTo>
                <a:pt x="160824" y="612896"/>
              </a:lnTo>
              <a:lnTo>
                <a:pt x="321648" y="6128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1044804" y="1629179"/>
        <a:ext cx="34608" cy="34608"/>
      </dsp:txXfrm>
    </dsp:sp>
    <dsp:sp modelId="{29F3BB1B-B392-614F-9941-49261367ADFE}">
      <dsp:nvSpPr>
        <dsp:cNvPr id="0" name=""/>
        <dsp:cNvSpPr/>
      </dsp:nvSpPr>
      <dsp:spPr>
        <a:xfrm>
          <a:off x="901285" y="1294315"/>
          <a:ext cx="321648" cy="91440"/>
        </a:xfrm>
        <a:custGeom>
          <a:avLst/>
          <a:gdLst/>
          <a:ahLst/>
          <a:cxnLst/>
          <a:rect l="0" t="0" r="0" b="0"/>
          <a:pathLst>
            <a:path>
              <a:moveTo>
                <a:pt x="0" y="45720"/>
              </a:moveTo>
              <a:lnTo>
                <a:pt x="321648"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1054067" y="1331994"/>
        <a:ext cx="16082" cy="16082"/>
      </dsp:txXfrm>
    </dsp:sp>
    <dsp:sp modelId="{FB4A63E1-9393-584C-B2EA-0280799C7157}">
      <dsp:nvSpPr>
        <dsp:cNvPr id="0" name=""/>
        <dsp:cNvSpPr/>
      </dsp:nvSpPr>
      <dsp:spPr>
        <a:xfrm>
          <a:off x="901285" y="727139"/>
          <a:ext cx="321648" cy="612896"/>
        </a:xfrm>
        <a:custGeom>
          <a:avLst/>
          <a:gdLst/>
          <a:ahLst/>
          <a:cxnLst/>
          <a:rect l="0" t="0" r="0" b="0"/>
          <a:pathLst>
            <a:path>
              <a:moveTo>
                <a:pt x="0" y="612896"/>
              </a:moveTo>
              <a:lnTo>
                <a:pt x="160824" y="612896"/>
              </a:lnTo>
              <a:lnTo>
                <a:pt x="160824" y="0"/>
              </a:lnTo>
              <a:lnTo>
                <a:pt x="32164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1044804" y="1016283"/>
        <a:ext cx="34608" cy="34608"/>
      </dsp:txXfrm>
    </dsp:sp>
    <dsp:sp modelId="{C4910084-D3D2-2F4F-81AC-425DF81958E6}">
      <dsp:nvSpPr>
        <dsp:cNvPr id="0" name=""/>
        <dsp:cNvSpPr/>
      </dsp:nvSpPr>
      <dsp:spPr>
        <a:xfrm rot="16200000">
          <a:off x="-839264" y="889794"/>
          <a:ext cx="2580616" cy="90048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dirty="0" smtClean="0">
              <a:latin typeface="Arial"/>
              <a:cs typeface="Arial"/>
            </a:rPr>
            <a:t>FR que se asociaron a mayor necesidad de ser atendido en UCRI</a:t>
          </a:r>
          <a:endParaRPr lang="es-ES" sz="1200" kern="1200" dirty="0">
            <a:latin typeface="Arial"/>
            <a:cs typeface="Arial"/>
          </a:endParaRPr>
        </a:p>
      </dsp:txBody>
      <dsp:txXfrm>
        <a:off x="-839264" y="889794"/>
        <a:ext cx="2580616" cy="900482"/>
      </dsp:txXfrm>
    </dsp:sp>
    <dsp:sp modelId="{71E61857-5028-8B4E-AC16-A1AEE1ADAE82}">
      <dsp:nvSpPr>
        <dsp:cNvPr id="0" name=""/>
        <dsp:cNvSpPr/>
      </dsp:nvSpPr>
      <dsp:spPr>
        <a:xfrm>
          <a:off x="1222933" y="481981"/>
          <a:ext cx="1608240" cy="490317"/>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dirty="0" smtClean="0">
              <a:latin typeface="Arial"/>
              <a:cs typeface="Arial"/>
            </a:rPr>
            <a:t>Diab</a:t>
          </a:r>
          <a:r>
            <a:rPr lang="es-ES" sz="1200" kern="1200" dirty="0" smtClean="0">
              <a:latin typeface="Arial"/>
              <a:cs typeface="Arial"/>
            </a:rPr>
            <a:t>ético</a:t>
          </a:r>
          <a:endParaRPr lang="es-ES" sz="1200" kern="1200" dirty="0">
            <a:latin typeface="Arial"/>
            <a:cs typeface="Arial"/>
          </a:endParaRPr>
        </a:p>
      </dsp:txBody>
      <dsp:txXfrm>
        <a:off x="1222933" y="481981"/>
        <a:ext cx="1608240" cy="490317"/>
      </dsp:txXfrm>
    </dsp:sp>
    <dsp:sp modelId="{5CF7D5AA-6FC3-3746-A99F-2FD854673D35}">
      <dsp:nvSpPr>
        <dsp:cNvPr id="0" name=""/>
        <dsp:cNvSpPr/>
      </dsp:nvSpPr>
      <dsp:spPr>
        <a:xfrm>
          <a:off x="1222933" y="1094877"/>
          <a:ext cx="1608240" cy="490317"/>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dirty="0" err="1" smtClean="0">
              <a:latin typeface="Arial"/>
              <a:cs typeface="Arial"/>
            </a:rPr>
            <a:t>Feibre</a:t>
          </a:r>
          <a:r>
            <a:rPr lang="es-ES" sz="1200" kern="1200" dirty="0" smtClean="0">
              <a:latin typeface="Arial"/>
              <a:cs typeface="Arial"/>
            </a:rPr>
            <a:t> elevada</a:t>
          </a:r>
          <a:endParaRPr lang="es-ES" sz="1200" kern="1200" dirty="0">
            <a:latin typeface="Arial"/>
            <a:cs typeface="Arial"/>
          </a:endParaRPr>
        </a:p>
      </dsp:txBody>
      <dsp:txXfrm>
        <a:off x="1222933" y="1094877"/>
        <a:ext cx="1608240" cy="490317"/>
      </dsp:txXfrm>
    </dsp:sp>
    <dsp:sp modelId="{8B604714-5AE5-054C-904A-DEF62557AC2F}">
      <dsp:nvSpPr>
        <dsp:cNvPr id="0" name=""/>
        <dsp:cNvSpPr/>
      </dsp:nvSpPr>
      <dsp:spPr>
        <a:xfrm>
          <a:off x="1222933" y="1707773"/>
          <a:ext cx="1608240" cy="490317"/>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just" defTabSz="533400">
            <a:lnSpc>
              <a:spcPct val="90000"/>
            </a:lnSpc>
            <a:spcBef>
              <a:spcPct val="0"/>
            </a:spcBef>
            <a:spcAft>
              <a:spcPct val="35000"/>
            </a:spcAft>
          </a:pPr>
          <a:r>
            <a:rPr lang="es-ES" sz="1200" kern="1200" dirty="0" smtClean="0">
              <a:latin typeface="Arial"/>
              <a:cs typeface="Arial"/>
            </a:rPr>
            <a:t>Neumon</a:t>
          </a:r>
          <a:r>
            <a:rPr lang="es-ES" sz="1200" kern="1200" dirty="0" smtClean="0">
              <a:latin typeface="Arial"/>
              <a:cs typeface="Arial"/>
            </a:rPr>
            <a:t>ía bilateral</a:t>
          </a:r>
          <a:endParaRPr lang="es-ES" sz="1200" kern="1200" dirty="0">
            <a:latin typeface="Arial"/>
            <a:cs typeface="Arial"/>
          </a:endParaRPr>
        </a:p>
      </dsp:txBody>
      <dsp:txXfrm>
        <a:off x="1222933" y="1707773"/>
        <a:ext cx="1608240" cy="49031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9/9/21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‹Nr.›</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diagramData" Target="../diagrams/data2.xml"/><Relationship Id="rId8" Type="http://schemas.openxmlformats.org/officeDocument/2006/relationships/diagramLayout" Target="../diagrams/layout2.xml"/><Relationship Id="rId9" Type="http://schemas.openxmlformats.org/officeDocument/2006/relationships/diagramQuickStyle" Target="../diagrams/quickStyle2.xml"/><Relationship Id="rId10" Type="http://schemas.openxmlformats.org/officeDocument/2006/relationships/diagramColors" Target="../diagrams/colors2.xml"/><Relationship Id="rId11" Type="http://schemas.microsoft.com/office/2007/relationships/diagramDrawing" Target="../diagrams/drawing2.xml"/><Relationship Id="rId1" Type="http://schemas.openxmlformats.org/officeDocument/2006/relationships/slideLayout" Target="../slideLayouts/slideLayout1.xml"/><Relationship Id="rId2"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512" y="195486"/>
            <a:ext cx="8568952" cy="648072"/>
          </a:xfrm>
          <a:prstGeom prst="rect">
            <a:avLst/>
          </a:prstGeom>
        </p:spPr>
        <p:txBody>
          <a:bodyPr wrap="square">
            <a:spAutoFit/>
          </a:bodyPr>
          <a:lstStyle/>
          <a:p>
            <a:pPr algn="just"/>
            <a:r>
              <a:rPr lang="es-ES_tradnl" dirty="0">
                <a:solidFill>
                  <a:srgbClr val="31859C"/>
                </a:solidFill>
                <a:latin typeface="Arial"/>
                <a:cs typeface="Arial"/>
              </a:rPr>
              <a:t>EXPERIENCIA EN LA UNIDAD DE CUIDADOS RESPIRATORIOS INTERMEDIOS DURANTEL </a:t>
            </a:r>
            <a:r>
              <a:rPr lang="es-ES_tradnl" dirty="0" smtClean="0">
                <a:solidFill>
                  <a:srgbClr val="31859C"/>
                </a:solidFill>
                <a:latin typeface="Arial"/>
                <a:cs typeface="Arial"/>
              </a:rPr>
              <a:t>LA </a:t>
            </a:r>
            <a:r>
              <a:rPr lang="es-ES_tradnl" dirty="0">
                <a:solidFill>
                  <a:srgbClr val="31859C"/>
                </a:solidFill>
                <a:latin typeface="Arial"/>
                <a:cs typeface="Arial"/>
              </a:rPr>
              <a:t>TERCERA OLA DE LA COVID </a:t>
            </a:r>
            <a:r>
              <a:rPr lang="es-ES_tradnl" dirty="0" smtClean="0">
                <a:solidFill>
                  <a:srgbClr val="31859C"/>
                </a:solidFill>
                <a:latin typeface="Arial"/>
                <a:cs typeface="Arial"/>
              </a:rPr>
              <a:t>19</a:t>
            </a:r>
            <a:endParaRPr lang="es-ES_tradnl" dirty="0">
              <a:solidFill>
                <a:srgbClr val="31859C"/>
              </a:solidFill>
              <a:latin typeface="Arial"/>
              <a:cs typeface="Arial"/>
            </a:endParaRPr>
          </a:p>
        </p:txBody>
      </p:sp>
      <p:sp>
        <p:nvSpPr>
          <p:cNvPr id="5" name="Rectángulo 4"/>
          <p:cNvSpPr/>
          <p:nvPr/>
        </p:nvSpPr>
        <p:spPr>
          <a:xfrm>
            <a:off x="3707904" y="843558"/>
            <a:ext cx="5184576" cy="769441"/>
          </a:xfrm>
          <a:prstGeom prst="rect">
            <a:avLst/>
          </a:prstGeom>
        </p:spPr>
        <p:txBody>
          <a:bodyPr wrap="square">
            <a:spAutoFit/>
          </a:bodyPr>
          <a:lstStyle/>
          <a:p>
            <a:pPr algn="just"/>
            <a:r>
              <a:rPr lang="es-ES_tradnl" sz="1100" dirty="0">
                <a:solidFill>
                  <a:schemeClr val="accent5">
                    <a:lumMod val="75000"/>
                  </a:schemeClr>
                </a:solidFill>
                <a:latin typeface="Arial"/>
                <a:cs typeface="Arial"/>
              </a:rPr>
              <a:t>Francisca </a:t>
            </a:r>
            <a:r>
              <a:rPr lang="es-ES_tradnl" sz="1100" dirty="0" err="1">
                <a:solidFill>
                  <a:schemeClr val="accent5">
                    <a:lumMod val="75000"/>
                  </a:schemeClr>
                </a:solidFill>
                <a:latin typeface="Arial"/>
                <a:cs typeface="Arial"/>
              </a:rPr>
              <a:t>Montoro</a:t>
            </a:r>
            <a:r>
              <a:rPr lang="es-ES_tradnl" sz="1100" dirty="0">
                <a:solidFill>
                  <a:schemeClr val="accent5">
                    <a:lumMod val="75000"/>
                  </a:schemeClr>
                </a:solidFill>
                <a:latin typeface="Arial"/>
                <a:cs typeface="Arial"/>
              </a:rPr>
              <a:t> Ballesteros, Eva Vázquez </a:t>
            </a:r>
            <a:r>
              <a:rPr lang="es-ES_tradnl" sz="1100" dirty="0" err="1">
                <a:solidFill>
                  <a:schemeClr val="accent5">
                    <a:lumMod val="75000"/>
                  </a:schemeClr>
                </a:solidFill>
                <a:latin typeface="Arial"/>
                <a:cs typeface="Arial"/>
              </a:rPr>
              <a:t>Gandullo</a:t>
            </a:r>
            <a:r>
              <a:rPr lang="es-ES_tradnl" sz="1100" dirty="0">
                <a:solidFill>
                  <a:schemeClr val="accent5">
                    <a:lumMod val="75000"/>
                  </a:schemeClr>
                </a:solidFill>
                <a:latin typeface="Arial"/>
                <a:cs typeface="Arial"/>
              </a:rPr>
              <a:t>, Aurelio </a:t>
            </a:r>
            <a:r>
              <a:rPr lang="es-ES_tradnl" sz="1100" dirty="0" err="1">
                <a:solidFill>
                  <a:schemeClr val="accent5">
                    <a:lumMod val="75000"/>
                  </a:schemeClr>
                </a:solidFill>
                <a:latin typeface="Arial"/>
                <a:cs typeface="Arial"/>
              </a:rPr>
              <a:t>Arnedillo</a:t>
            </a:r>
            <a:r>
              <a:rPr lang="es-ES_tradnl" sz="1100" dirty="0">
                <a:solidFill>
                  <a:schemeClr val="accent5">
                    <a:lumMod val="75000"/>
                  </a:schemeClr>
                </a:solidFill>
                <a:latin typeface="Arial"/>
                <a:cs typeface="Arial"/>
              </a:rPr>
              <a:t> Muñoz, Cayo </a:t>
            </a:r>
            <a:r>
              <a:rPr lang="es-ES_tradnl" sz="1100" dirty="0" err="1">
                <a:solidFill>
                  <a:schemeClr val="accent5">
                    <a:lumMod val="75000"/>
                  </a:schemeClr>
                </a:solidFill>
                <a:latin typeface="Arial"/>
                <a:cs typeface="Arial"/>
              </a:rPr>
              <a:t>Garcia</a:t>
            </a:r>
            <a:r>
              <a:rPr lang="es-ES_tradnl" sz="1100" dirty="0">
                <a:solidFill>
                  <a:schemeClr val="accent5">
                    <a:lumMod val="75000"/>
                  </a:schemeClr>
                </a:solidFill>
                <a:latin typeface="Arial"/>
                <a:cs typeface="Arial"/>
              </a:rPr>
              <a:t> Polo, Antonio Hidalgo Molina, Mercedes Merino </a:t>
            </a:r>
            <a:r>
              <a:rPr lang="es-ES_tradnl" sz="1100" dirty="0" smtClean="0">
                <a:solidFill>
                  <a:schemeClr val="accent5">
                    <a:lumMod val="75000"/>
                  </a:schemeClr>
                </a:solidFill>
                <a:latin typeface="Arial"/>
                <a:cs typeface="Arial"/>
              </a:rPr>
              <a:t>Sánchez</a:t>
            </a:r>
          </a:p>
          <a:p>
            <a:pPr algn="just"/>
            <a:endParaRPr lang="es-ES_tradnl" sz="1100" dirty="0">
              <a:solidFill>
                <a:schemeClr val="accent5">
                  <a:lumMod val="75000"/>
                </a:schemeClr>
              </a:solidFill>
              <a:latin typeface="Arial"/>
              <a:cs typeface="Arial"/>
            </a:endParaRPr>
          </a:p>
          <a:p>
            <a:pPr algn="just"/>
            <a:r>
              <a:rPr lang="es-ES_tradnl" sz="1100" dirty="0" smtClean="0">
                <a:solidFill>
                  <a:schemeClr val="accent5">
                    <a:lumMod val="75000"/>
                  </a:schemeClr>
                </a:solidFill>
                <a:latin typeface="Arial"/>
                <a:cs typeface="Arial"/>
              </a:rPr>
              <a:t>Hospital </a:t>
            </a:r>
            <a:r>
              <a:rPr lang="es-ES_tradnl" sz="1100" dirty="0">
                <a:solidFill>
                  <a:schemeClr val="accent5">
                    <a:lumMod val="75000"/>
                  </a:schemeClr>
                </a:solidFill>
                <a:latin typeface="Arial"/>
                <a:cs typeface="Arial"/>
              </a:rPr>
              <a:t>Universitario Puerta del </a:t>
            </a:r>
            <a:r>
              <a:rPr lang="es-ES_tradnl" sz="1100" dirty="0" smtClean="0">
                <a:solidFill>
                  <a:schemeClr val="accent5">
                    <a:lumMod val="75000"/>
                  </a:schemeClr>
                </a:solidFill>
                <a:latin typeface="Arial"/>
                <a:cs typeface="Arial"/>
              </a:rPr>
              <a:t>Mar</a:t>
            </a:r>
            <a:endParaRPr lang="es-ES_tradnl" sz="1100" dirty="0">
              <a:solidFill>
                <a:schemeClr val="accent5">
                  <a:lumMod val="75000"/>
                </a:schemeClr>
              </a:solidFill>
              <a:latin typeface="Arial"/>
              <a:cs typeface="Arial"/>
            </a:endParaRPr>
          </a:p>
        </p:txBody>
      </p:sp>
      <p:sp>
        <p:nvSpPr>
          <p:cNvPr id="6" name="Elipse 5"/>
          <p:cNvSpPr/>
          <p:nvPr/>
        </p:nvSpPr>
        <p:spPr>
          <a:xfrm>
            <a:off x="107504" y="1347614"/>
            <a:ext cx="3600400" cy="504056"/>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s-ES" dirty="0" smtClean="0">
                <a:solidFill>
                  <a:schemeClr val="accent5">
                    <a:lumMod val="75000"/>
                  </a:schemeClr>
                </a:solidFill>
              </a:rPr>
              <a:t>Introducción y Objetivos</a:t>
            </a:r>
            <a:endParaRPr lang="es-ES" dirty="0">
              <a:solidFill>
                <a:schemeClr val="accent5">
                  <a:lumMod val="75000"/>
                </a:schemeClr>
              </a:solidFill>
            </a:endParaRPr>
          </a:p>
        </p:txBody>
      </p:sp>
      <p:sp>
        <p:nvSpPr>
          <p:cNvPr id="7" name="Rectángulo 6"/>
          <p:cNvSpPr/>
          <p:nvPr/>
        </p:nvSpPr>
        <p:spPr>
          <a:xfrm>
            <a:off x="107504" y="1851670"/>
            <a:ext cx="8712968" cy="1600438"/>
          </a:xfrm>
          <a:prstGeom prst="rect">
            <a:avLst/>
          </a:prstGeom>
        </p:spPr>
        <p:txBody>
          <a:bodyPr wrap="square">
            <a:spAutoFit/>
          </a:bodyPr>
          <a:lstStyle/>
          <a:p>
            <a:pPr algn="just"/>
            <a:r>
              <a:rPr lang="es-ES_tradnl" sz="1400" dirty="0">
                <a:solidFill>
                  <a:srgbClr val="31859C"/>
                </a:solidFill>
                <a:latin typeface="Arial"/>
                <a:cs typeface="Arial"/>
              </a:rPr>
              <a:t>La pandemia por COVID-19 ha supuesto un reto para el Sistema Público de Salud. La reorganización y la optimización de los recursos disponibles ha sido fundamental para afrontar la situación actual. Las Unidades de Cuidados Respiratorios Intermedios (UCRI) se han posicionado como unidades de gran utilidad, mejorando en gran medida los cuidados a pacientes con insuficiencia respiratoria, y evitando en parte el colapso de las Unidades de Cuidados Intensivos (UCI). Nuestro objetivo ha sido describir las características de los pacientes con neumonía por SARS CoV2  y analizar las variables que se asociaron a una mayor necesidad de atención la UCRI.</a:t>
            </a:r>
          </a:p>
        </p:txBody>
      </p:sp>
      <p:sp>
        <p:nvSpPr>
          <p:cNvPr id="8" name="Rectángulo 7"/>
          <p:cNvSpPr/>
          <p:nvPr/>
        </p:nvSpPr>
        <p:spPr>
          <a:xfrm>
            <a:off x="755576" y="3939902"/>
            <a:ext cx="7902624" cy="954107"/>
          </a:xfrm>
          <a:prstGeom prst="rect">
            <a:avLst/>
          </a:prstGeom>
        </p:spPr>
        <p:txBody>
          <a:bodyPr wrap="square">
            <a:spAutoFit/>
          </a:bodyPr>
          <a:lstStyle/>
          <a:p>
            <a:pPr algn="just"/>
            <a:r>
              <a:rPr lang="es-ES_tradnl" sz="1400" dirty="0" smtClean="0">
                <a:solidFill>
                  <a:srgbClr val="31859C"/>
                </a:solidFill>
                <a:latin typeface="Arial"/>
                <a:cs typeface="Arial"/>
              </a:rPr>
              <a:t>Se </a:t>
            </a:r>
            <a:r>
              <a:rPr lang="es-ES_tradnl" sz="1400" dirty="0">
                <a:solidFill>
                  <a:srgbClr val="31859C"/>
                </a:solidFill>
                <a:latin typeface="Arial"/>
                <a:cs typeface="Arial"/>
              </a:rPr>
              <a:t>registraron las características basales y el manejo de todos los pacientes que precisaron ingreso en Medicina Interna y Neumología por COVID 19 con neumonía en nuestro centro entre el  24 de enero de 2021 y el 26  de febrero de 2021.  Se analizaron las variables que se asociaron a necesidad de ingreso en la UCRI mediante test de </a:t>
            </a:r>
            <a:r>
              <a:rPr lang="es-ES_tradnl" sz="1400" dirty="0" err="1">
                <a:solidFill>
                  <a:srgbClr val="31859C"/>
                </a:solidFill>
                <a:latin typeface="Arial"/>
                <a:cs typeface="Arial"/>
              </a:rPr>
              <a:t>chi</a:t>
            </a:r>
            <a:r>
              <a:rPr lang="es-ES_tradnl" sz="1400" dirty="0">
                <a:solidFill>
                  <a:srgbClr val="31859C"/>
                </a:solidFill>
                <a:latin typeface="Arial"/>
                <a:cs typeface="Arial"/>
              </a:rPr>
              <a:t>-cuadrado y t de </a:t>
            </a:r>
            <a:r>
              <a:rPr lang="es-ES_tradnl" sz="1400" dirty="0" err="1">
                <a:solidFill>
                  <a:srgbClr val="31859C"/>
                </a:solidFill>
                <a:latin typeface="Arial"/>
                <a:cs typeface="Arial"/>
              </a:rPr>
              <a:t>student</a:t>
            </a:r>
            <a:r>
              <a:rPr lang="es-ES_tradnl" sz="1400" dirty="0">
                <a:solidFill>
                  <a:srgbClr val="31859C"/>
                </a:solidFill>
                <a:latin typeface="Arial"/>
                <a:cs typeface="Arial"/>
              </a:rPr>
              <a:t>. </a:t>
            </a:r>
          </a:p>
        </p:txBody>
      </p:sp>
      <p:sp>
        <p:nvSpPr>
          <p:cNvPr id="9" name="Elipse 8"/>
          <p:cNvSpPr/>
          <p:nvPr/>
        </p:nvSpPr>
        <p:spPr>
          <a:xfrm>
            <a:off x="5148064" y="3363838"/>
            <a:ext cx="3600400" cy="504056"/>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s-ES" dirty="0" smtClean="0">
                <a:solidFill>
                  <a:schemeClr val="accent5">
                    <a:lumMod val="75000"/>
                  </a:schemeClr>
                </a:solidFill>
              </a:rPr>
              <a:t>Material</a:t>
            </a:r>
            <a:r>
              <a:rPr lang="es-ES" dirty="0" smtClean="0">
                <a:solidFill>
                  <a:srgbClr val="215968"/>
                </a:solidFill>
              </a:rPr>
              <a:t> </a:t>
            </a:r>
            <a:r>
              <a:rPr lang="es-ES" dirty="0" smtClean="0">
                <a:solidFill>
                  <a:srgbClr val="31859C"/>
                </a:solidFill>
              </a:rPr>
              <a:t>y Métodos</a:t>
            </a:r>
            <a:endParaRPr lang="es-ES" dirty="0">
              <a:solidFill>
                <a:srgbClr val="31859C"/>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27584" y="4227934"/>
            <a:ext cx="7467810" cy="461665"/>
          </a:xfrm>
          <a:prstGeom prst="rect">
            <a:avLst/>
          </a:prstGeom>
        </p:spPr>
        <p:txBody>
          <a:bodyPr wrap="square">
            <a:spAutoFit/>
          </a:bodyPr>
          <a:lstStyle/>
          <a:p>
            <a:pPr algn="just"/>
            <a:r>
              <a:rPr lang="es-ES_tradnl" sz="1200" dirty="0">
                <a:solidFill>
                  <a:srgbClr val="31859C"/>
                </a:solidFill>
                <a:latin typeface="Arial"/>
                <a:cs typeface="Arial"/>
              </a:rPr>
              <a:t>Los pacientes con comorbilidades y con sintomatología más marcada precisaron con mayor frecuencia atención por UCRI.  La mortalidad en este grupo de pacientes fue elevada. </a:t>
            </a:r>
          </a:p>
        </p:txBody>
      </p:sp>
      <p:sp>
        <p:nvSpPr>
          <p:cNvPr id="3" name="Elipse 2"/>
          <p:cNvSpPr/>
          <p:nvPr/>
        </p:nvSpPr>
        <p:spPr>
          <a:xfrm>
            <a:off x="611560" y="3723878"/>
            <a:ext cx="2304256" cy="360040"/>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s-ES" dirty="0" smtClean="0">
                <a:solidFill>
                  <a:srgbClr val="31859C"/>
                </a:solidFill>
              </a:rPr>
              <a:t>Conclusiones: </a:t>
            </a:r>
            <a:endParaRPr lang="es-ES" dirty="0">
              <a:solidFill>
                <a:srgbClr val="31859C"/>
              </a:solidFill>
            </a:endParaRPr>
          </a:p>
        </p:txBody>
      </p:sp>
      <p:sp>
        <p:nvSpPr>
          <p:cNvPr id="4" name="Elipse 3"/>
          <p:cNvSpPr/>
          <p:nvPr/>
        </p:nvSpPr>
        <p:spPr>
          <a:xfrm>
            <a:off x="179512" y="195486"/>
            <a:ext cx="2304256" cy="360040"/>
          </a:xfrm>
          <a:prstGeom prst="ellips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s-ES" dirty="0" smtClean="0">
                <a:solidFill>
                  <a:srgbClr val="31859C"/>
                </a:solidFill>
              </a:rPr>
              <a:t>Resultados: </a:t>
            </a:r>
            <a:endParaRPr lang="es-ES" dirty="0">
              <a:solidFill>
                <a:srgbClr val="31859C"/>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35343757"/>
              </p:ext>
            </p:extLst>
          </p:nvPr>
        </p:nvGraphicFramePr>
        <p:xfrm>
          <a:off x="179512" y="1131590"/>
          <a:ext cx="2664296" cy="1033264"/>
        </p:xfrm>
        <a:graphic>
          <a:graphicData uri="http://schemas.openxmlformats.org/drawingml/2006/table">
            <a:tbl>
              <a:tblPr firstRow="1" bandRow="1">
                <a:tableStyleId>{BC89EF96-8CEA-46FF-86C4-4CE0E7609802}</a:tableStyleId>
              </a:tblPr>
              <a:tblGrid>
                <a:gridCol w="1301700"/>
                <a:gridCol w="1362596"/>
              </a:tblGrid>
              <a:tr h="288032">
                <a:tc>
                  <a:txBody>
                    <a:bodyPr/>
                    <a:lstStyle/>
                    <a:p>
                      <a:pPr algn="just"/>
                      <a:r>
                        <a:rPr lang="es-ES" sz="1200" b="0" dirty="0" smtClean="0">
                          <a:latin typeface="Arial"/>
                          <a:cs typeface="Arial"/>
                        </a:rPr>
                        <a:t>Sexo</a:t>
                      </a:r>
                      <a:endParaRPr lang="es-ES" sz="1200" b="0" dirty="0">
                        <a:latin typeface="Arial"/>
                        <a:cs typeface="Arial"/>
                      </a:endParaRPr>
                    </a:p>
                  </a:txBody>
                  <a:tcPr/>
                </a:tc>
                <a:tc>
                  <a:txBody>
                    <a:bodyPr/>
                    <a:lstStyle/>
                    <a:p>
                      <a:pPr algn="just"/>
                      <a:r>
                        <a:rPr lang="es-ES" sz="1200" b="0" dirty="0" smtClean="0">
                          <a:latin typeface="Arial"/>
                          <a:cs typeface="Arial"/>
                        </a:rPr>
                        <a:t>63% </a:t>
                      </a:r>
                      <a:r>
                        <a:rPr lang="es-ES" sz="1200" b="0" dirty="0" smtClean="0">
                          <a:latin typeface="Arial"/>
                          <a:cs typeface="Arial"/>
                        </a:rPr>
                        <a:t>varones</a:t>
                      </a:r>
                      <a:endParaRPr lang="es-ES" sz="1200" b="0" dirty="0">
                        <a:latin typeface="Arial"/>
                        <a:cs typeface="Arial"/>
                      </a:endParaRPr>
                    </a:p>
                  </a:txBody>
                  <a:tcPr/>
                </a:tc>
              </a:tr>
              <a:tr h="288032">
                <a:tc>
                  <a:txBody>
                    <a:bodyPr/>
                    <a:lstStyle/>
                    <a:p>
                      <a:pPr algn="just"/>
                      <a:r>
                        <a:rPr lang="es-ES" sz="1200" b="0" dirty="0" smtClean="0">
                          <a:latin typeface="Arial"/>
                          <a:cs typeface="Arial"/>
                        </a:rPr>
                        <a:t>Edad Media</a:t>
                      </a:r>
                      <a:endParaRPr lang="es-ES" sz="1200" b="0" dirty="0">
                        <a:latin typeface="Arial"/>
                        <a:cs typeface="Arial"/>
                      </a:endParaRPr>
                    </a:p>
                  </a:txBody>
                  <a:tcPr/>
                </a:tc>
                <a:tc>
                  <a:txBody>
                    <a:bodyPr/>
                    <a:lstStyle/>
                    <a:p>
                      <a:pPr algn="just"/>
                      <a:r>
                        <a:rPr lang="es-ES" sz="1200" b="0" dirty="0" smtClean="0">
                          <a:latin typeface="Arial"/>
                          <a:cs typeface="Arial"/>
                        </a:rPr>
                        <a:t>63 </a:t>
                      </a:r>
                      <a:r>
                        <a:rPr lang="es-ES_tradnl" sz="1200" b="0" kern="1200" dirty="0" smtClean="0">
                          <a:effectLst/>
                          <a:latin typeface="Arial"/>
                          <a:cs typeface="Arial"/>
                        </a:rPr>
                        <a:t>±</a:t>
                      </a:r>
                      <a:r>
                        <a:rPr lang="es-ES_tradnl" sz="1200" b="0" kern="1200" dirty="0" smtClean="0">
                          <a:effectLst/>
                          <a:latin typeface="Arial"/>
                          <a:cs typeface="Arial"/>
                        </a:rPr>
                        <a:t>10 </a:t>
                      </a:r>
                      <a:r>
                        <a:rPr lang="es-ES_tradnl" sz="1200" b="0" kern="1200" dirty="0" smtClean="0">
                          <a:effectLst/>
                          <a:latin typeface="Arial"/>
                          <a:cs typeface="Arial"/>
                        </a:rPr>
                        <a:t>años</a:t>
                      </a:r>
                      <a:r>
                        <a:rPr lang="es-ES_tradnl" sz="1200" b="0" dirty="0" smtClean="0">
                          <a:effectLst/>
                          <a:latin typeface="Arial"/>
                          <a:cs typeface="Arial"/>
                        </a:rPr>
                        <a:t> </a:t>
                      </a:r>
                      <a:endParaRPr lang="es-ES" sz="1200" b="0" dirty="0">
                        <a:latin typeface="Arial"/>
                        <a:cs typeface="Arial"/>
                      </a:endParaRPr>
                    </a:p>
                  </a:txBody>
                  <a:tcPr/>
                </a:tc>
              </a:tr>
              <a:tr h="288032">
                <a:tc>
                  <a:txBody>
                    <a:bodyPr/>
                    <a:lstStyle/>
                    <a:p>
                      <a:pPr algn="just"/>
                      <a:r>
                        <a:rPr lang="es-ES" sz="1200" b="0" dirty="0" smtClean="0">
                          <a:latin typeface="Arial"/>
                          <a:cs typeface="Arial"/>
                        </a:rPr>
                        <a:t>Ingreso UCRI</a:t>
                      </a:r>
                      <a:endParaRPr lang="es-ES" sz="1200" b="0" dirty="0">
                        <a:latin typeface="Arial"/>
                        <a:cs typeface="Arial"/>
                      </a:endParaRPr>
                    </a:p>
                  </a:txBody>
                  <a:tcPr/>
                </a:tc>
                <a:tc>
                  <a:txBody>
                    <a:bodyPr/>
                    <a:lstStyle/>
                    <a:p>
                      <a:pPr algn="just"/>
                      <a:r>
                        <a:rPr lang="es-ES" sz="1200" b="0" dirty="0" smtClean="0">
                          <a:latin typeface="Arial"/>
                          <a:cs typeface="Arial"/>
                        </a:rPr>
                        <a:t>27 pacientes (35%)</a:t>
                      </a:r>
                      <a:endParaRPr lang="es-ES" sz="1200" b="0" dirty="0">
                        <a:latin typeface="Arial"/>
                        <a:cs typeface="Arial"/>
                      </a:endParaRPr>
                    </a:p>
                  </a:txBody>
                  <a:tcPr/>
                </a:tc>
              </a:tr>
            </a:tbl>
          </a:graphicData>
        </a:graphic>
      </p:graphicFrame>
      <p:sp>
        <p:nvSpPr>
          <p:cNvPr id="6" name="Rectángulo 5"/>
          <p:cNvSpPr/>
          <p:nvPr/>
        </p:nvSpPr>
        <p:spPr>
          <a:xfrm>
            <a:off x="179512" y="843558"/>
            <a:ext cx="2664296" cy="288032"/>
          </a:xfrm>
          <a:prstGeom prst="rect">
            <a:avLst/>
          </a:prstGeom>
          <a:ln>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s-ES" sz="1400" dirty="0" smtClean="0">
                <a:latin typeface="Arial"/>
                <a:cs typeface="Arial"/>
              </a:rPr>
              <a:t>Total: 77 pacientes</a:t>
            </a:r>
            <a:endParaRPr lang="es-ES" sz="1400" dirty="0">
              <a:latin typeface="Arial"/>
              <a:cs typeface="Arial"/>
            </a:endParaRPr>
          </a:p>
        </p:txBody>
      </p:sp>
      <p:sp>
        <p:nvSpPr>
          <p:cNvPr id="7" name="Flecha a la derecha con bandas 6"/>
          <p:cNvSpPr/>
          <p:nvPr/>
        </p:nvSpPr>
        <p:spPr>
          <a:xfrm rot="5400000">
            <a:off x="1691680" y="2283718"/>
            <a:ext cx="504056" cy="216024"/>
          </a:xfrm>
          <a:prstGeom prst="striped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s-ES"/>
          </a:p>
        </p:txBody>
      </p:sp>
      <p:graphicFrame>
        <p:nvGraphicFramePr>
          <p:cNvPr id="11" name="Diagrama 10"/>
          <p:cNvGraphicFramePr/>
          <p:nvPr>
            <p:extLst>
              <p:ext uri="{D42A27DB-BD31-4B8C-83A1-F6EECF244321}">
                <p14:modId xmlns:p14="http://schemas.microsoft.com/office/powerpoint/2010/main" val="3880977258"/>
              </p:ext>
            </p:extLst>
          </p:nvPr>
        </p:nvGraphicFramePr>
        <p:xfrm>
          <a:off x="179512" y="2715766"/>
          <a:ext cx="3312368" cy="720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Diagrama 11"/>
          <p:cNvGraphicFramePr/>
          <p:nvPr>
            <p:extLst>
              <p:ext uri="{D42A27DB-BD31-4B8C-83A1-F6EECF244321}">
                <p14:modId xmlns:p14="http://schemas.microsoft.com/office/powerpoint/2010/main" val="2938121097"/>
              </p:ext>
            </p:extLst>
          </p:nvPr>
        </p:nvGraphicFramePr>
        <p:xfrm>
          <a:off x="5868144" y="195486"/>
          <a:ext cx="2831976" cy="26800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Elipse 12"/>
          <p:cNvSpPr/>
          <p:nvPr/>
        </p:nvSpPr>
        <p:spPr>
          <a:xfrm rot="1699886">
            <a:off x="7740119" y="291953"/>
            <a:ext cx="1448682" cy="66813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ES_tradnl" sz="1400" dirty="0">
                <a:latin typeface="Arial"/>
                <a:cs typeface="Arial"/>
              </a:rPr>
              <a:t>p&lt;0,001</a:t>
            </a:r>
            <a:r>
              <a:rPr lang="es-ES_tradnl" sz="1400" dirty="0">
                <a:latin typeface="Arial"/>
                <a:cs typeface="Arial"/>
              </a:rPr>
              <a:t> </a:t>
            </a:r>
            <a:endParaRPr lang="es-ES" sz="1400" dirty="0">
              <a:latin typeface="Arial"/>
              <a:cs typeface="Arial"/>
            </a:endParaRPr>
          </a:p>
        </p:txBody>
      </p:sp>
      <p:sp>
        <p:nvSpPr>
          <p:cNvPr id="14" name="Flecha a la derecha con bandas 13"/>
          <p:cNvSpPr/>
          <p:nvPr/>
        </p:nvSpPr>
        <p:spPr>
          <a:xfrm>
            <a:off x="2555776" y="843558"/>
            <a:ext cx="504056" cy="216024"/>
          </a:xfrm>
          <a:prstGeom prst="striped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s-ES"/>
          </a:p>
        </p:txBody>
      </p:sp>
      <p:graphicFrame>
        <p:nvGraphicFramePr>
          <p:cNvPr id="15" name="Tabla 14"/>
          <p:cNvGraphicFramePr>
            <a:graphicFrameLocks noGrp="1"/>
          </p:cNvGraphicFramePr>
          <p:nvPr>
            <p:extLst>
              <p:ext uri="{D42A27DB-BD31-4B8C-83A1-F6EECF244321}">
                <p14:modId xmlns:p14="http://schemas.microsoft.com/office/powerpoint/2010/main" val="3260259228"/>
              </p:ext>
            </p:extLst>
          </p:nvPr>
        </p:nvGraphicFramePr>
        <p:xfrm>
          <a:off x="3059832" y="771550"/>
          <a:ext cx="2664296" cy="576064"/>
        </p:xfrm>
        <a:graphic>
          <a:graphicData uri="http://schemas.openxmlformats.org/drawingml/2006/table">
            <a:tbl>
              <a:tblPr firstRow="1" bandRow="1">
                <a:tableStyleId>{BC89EF96-8CEA-46FF-86C4-4CE0E7609802}</a:tableStyleId>
              </a:tblPr>
              <a:tblGrid>
                <a:gridCol w="1301700"/>
                <a:gridCol w="1362596"/>
              </a:tblGrid>
              <a:tr h="288032">
                <a:tc>
                  <a:txBody>
                    <a:bodyPr/>
                    <a:lstStyle/>
                    <a:p>
                      <a:pPr algn="just"/>
                      <a:r>
                        <a:rPr lang="es-ES" sz="1200" b="0" dirty="0" smtClean="0">
                          <a:latin typeface="Arial"/>
                          <a:cs typeface="Arial"/>
                        </a:rPr>
                        <a:t>Ingresos UCI</a:t>
                      </a:r>
                      <a:endParaRPr lang="es-ES" sz="1200" b="0" dirty="0">
                        <a:latin typeface="Arial"/>
                        <a:cs typeface="Arial"/>
                      </a:endParaRPr>
                    </a:p>
                  </a:txBody>
                  <a:tcPr/>
                </a:tc>
                <a:tc>
                  <a:txBody>
                    <a:bodyPr/>
                    <a:lstStyle/>
                    <a:p>
                      <a:pPr algn="just"/>
                      <a:r>
                        <a:rPr lang="es-ES" sz="1200" b="0" dirty="0" smtClean="0">
                          <a:latin typeface="Arial"/>
                          <a:cs typeface="Arial"/>
                        </a:rPr>
                        <a:t>17 (22,4%)</a:t>
                      </a:r>
                      <a:endParaRPr lang="es-ES" sz="1200" b="0" dirty="0">
                        <a:latin typeface="Arial"/>
                        <a:cs typeface="Arial"/>
                      </a:endParaRPr>
                    </a:p>
                  </a:txBody>
                  <a:tcPr/>
                </a:tc>
              </a:tr>
              <a:tr h="288032">
                <a:tc>
                  <a:txBody>
                    <a:bodyPr/>
                    <a:lstStyle/>
                    <a:p>
                      <a:pPr algn="just"/>
                      <a:r>
                        <a:rPr lang="es-ES" sz="1200" b="0" dirty="0" smtClean="0">
                          <a:latin typeface="Arial"/>
                          <a:cs typeface="Arial"/>
                        </a:rPr>
                        <a:t>Fallecimiento</a:t>
                      </a:r>
                      <a:endParaRPr lang="es-ES" sz="1200" b="0" dirty="0">
                        <a:latin typeface="Arial"/>
                        <a:cs typeface="Arial"/>
                      </a:endParaRPr>
                    </a:p>
                  </a:txBody>
                  <a:tcPr/>
                </a:tc>
                <a:tc>
                  <a:txBody>
                    <a:bodyPr/>
                    <a:lstStyle/>
                    <a:p>
                      <a:pPr algn="just"/>
                      <a:r>
                        <a:rPr lang="es-ES_tradnl" sz="1200" b="0" dirty="0" smtClean="0">
                          <a:latin typeface="Arial"/>
                          <a:cs typeface="Arial"/>
                        </a:rPr>
                        <a:t>15 (19%)</a:t>
                      </a:r>
                      <a:endParaRPr lang="es-ES" sz="1200" b="0" dirty="0">
                        <a:latin typeface="Arial"/>
                        <a:cs typeface="Arial"/>
                      </a:endParaRPr>
                    </a:p>
                  </a:txBody>
                  <a:tcPr/>
                </a:tc>
              </a:tr>
            </a:tbl>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609</TotalTime>
  <Words>327</Words>
  <Application>Microsoft Macintosh PowerPoint</Application>
  <PresentationFormat>Presentación en pantalla (16:9)</PresentationFormat>
  <Paragraphs>29</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José Javier</cp:lastModifiedBy>
  <cp:revision>10</cp:revision>
  <dcterms:created xsi:type="dcterms:W3CDTF">2021-06-21T11:13:42Z</dcterms:created>
  <dcterms:modified xsi:type="dcterms:W3CDTF">2021-09-09T19:52:10Z</dcterms:modified>
</cp:coreProperties>
</file>