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3" d="100"/>
          <a:sy n="103" d="100"/>
        </p:scale>
        <p:origin x="-1544" y="-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4/9/21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4/9/21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4/9/21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4/9/21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4/9/21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4/9/21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4/9/21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4/9/21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4/9/21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4/9/21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4/9/21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4/9/21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oleObject" Target="file:///\\localhost\Users\Mel\Documents\RESIDENCIA%204\%20BASE%20DATOS%20EPID\Macintosh%20HD:Users:Mel:Documents:RESIDENCIA%204:%20BASE%20DATOS%20EPID:ABSTRACT%20FPI%20NEUMOSUR%20modificado%20ARJ.docx!OLE_LINK2" TargetMode="External"/><Relationship Id="rId5" Type="http://schemas.openxmlformats.org/officeDocument/2006/relationships/image" Target="../media/image6.emf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n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3939902"/>
            <a:ext cx="864096" cy="750035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2067694"/>
            <a:ext cx="636231" cy="50405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07504" y="28739"/>
            <a:ext cx="8928992" cy="1008111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_tradnl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169484" y="112874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8" name="Rectángulo 7"/>
          <p:cNvSpPr/>
          <p:nvPr/>
        </p:nvSpPr>
        <p:spPr>
          <a:xfrm>
            <a:off x="179512" y="29632"/>
            <a:ext cx="878497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_tradnl" sz="1600" b="1" dirty="0" smtClean="0">
                <a:solidFill>
                  <a:schemeClr val="bg1"/>
                </a:solidFill>
                <a:latin typeface="Arial"/>
                <a:cs typeface="Arial"/>
              </a:rPr>
              <a:t>ESTUDIO DESCRIPTIVO DE PACIENTES CON FPI PRESENTADOS EN EL COMITÉ MULTIDISCIPLINAR TELEMÁTICO PROVINCIAL DEL HURS</a:t>
            </a:r>
            <a:endParaRPr lang="es-ES" sz="16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CuadroTexto 5"/>
          <p:cNvSpPr txBox="1">
            <a:spLocks noChangeArrowheads="1"/>
          </p:cNvSpPr>
          <p:nvPr/>
        </p:nvSpPr>
        <p:spPr bwMode="auto">
          <a:xfrm>
            <a:off x="323528" y="627534"/>
            <a:ext cx="85689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es-ES" sz="1000" dirty="0">
                <a:solidFill>
                  <a:srgbClr val="FFFFFF"/>
                </a:solidFill>
                <a:latin typeface="Arial" charset="0"/>
                <a:cs typeface="Arial" charset="0"/>
              </a:rPr>
              <a:t>M.S. Melgar Herrero</a:t>
            </a:r>
            <a:r>
              <a:rPr lang="es-ES" sz="1000" baseline="30000" dirty="0">
                <a:solidFill>
                  <a:srgbClr val="FFFFFF"/>
                </a:solidFill>
                <a:latin typeface="Arial" charset="0"/>
                <a:cs typeface="Arial" charset="0"/>
              </a:rPr>
              <a:t>1</a:t>
            </a:r>
            <a:r>
              <a:rPr lang="es-ES" sz="1000" dirty="0">
                <a:solidFill>
                  <a:srgbClr val="FFFFFF"/>
                </a:solidFill>
                <a:latin typeface="Arial" charset="0"/>
                <a:cs typeface="Arial" charset="0"/>
              </a:rPr>
              <a:t>, A. </a:t>
            </a:r>
            <a:r>
              <a:rPr lang="es-ES" sz="1000" dirty="0" err="1" smtClean="0">
                <a:solidFill>
                  <a:srgbClr val="FFFFFF"/>
                </a:solidFill>
                <a:latin typeface="Arial" charset="0"/>
                <a:cs typeface="Arial" charset="0"/>
              </a:rPr>
              <a:t>Requejo</a:t>
            </a:r>
            <a:r>
              <a:rPr lang="es-ES" sz="10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 </a:t>
            </a:r>
            <a:r>
              <a:rPr lang="es-ES" sz="1000" dirty="0">
                <a:solidFill>
                  <a:srgbClr val="FFFFFF"/>
                </a:solidFill>
                <a:latin typeface="Arial" charset="0"/>
                <a:cs typeface="Arial" charset="0"/>
              </a:rPr>
              <a:t>J</a:t>
            </a:r>
            <a:r>
              <a:rPr lang="es-ES" sz="10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im</a:t>
            </a:r>
            <a:r>
              <a:rPr lang="es-ES" sz="10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éne</a:t>
            </a:r>
            <a:r>
              <a:rPr lang="es-ES" sz="10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z</a:t>
            </a:r>
            <a:r>
              <a:rPr lang="es-ES" sz="1000" baseline="300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1</a:t>
            </a:r>
            <a:r>
              <a:rPr lang="es-ES" sz="10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, </a:t>
            </a:r>
            <a:r>
              <a:rPr lang="es-ES" sz="10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C. Gómez Rebollo</a:t>
            </a:r>
            <a:r>
              <a:rPr lang="es-ES" sz="1000" baseline="30000" dirty="0">
                <a:solidFill>
                  <a:srgbClr val="FFFFFF"/>
                </a:solidFill>
                <a:latin typeface="Arial" charset="0"/>
                <a:cs typeface="Arial" charset="0"/>
              </a:rPr>
              <a:t>1</a:t>
            </a:r>
            <a:r>
              <a:rPr lang="es-ES" sz="10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, E. Mira Padilla</a:t>
            </a:r>
            <a:r>
              <a:rPr lang="es-ES" sz="1000" baseline="300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1</a:t>
            </a:r>
            <a:r>
              <a:rPr lang="es-ES" sz="10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, F. Santos Luna</a:t>
            </a:r>
            <a:r>
              <a:rPr lang="es-ES" sz="1000" baseline="300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1</a:t>
            </a:r>
            <a:r>
              <a:rPr lang="es-ES" sz="10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.</a:t>
            </a:r>
            <a:endParaRPr lang="es-ES" sz="1000" dirty="0">
              <a:solidFill>
                <a:srgbClr val="FFFFFF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s-ES" sz="1000" dirty="0">
                <a:solidFill>
                  <a:srgbClr val="FFFFFF"/>
                </a:solidFill>
                <a:latin typeface="Arial" charset="0"/>
                <a:cs typeface="Arial" charset="0"/>
              </a:rPr>
              <a:t>1.UGC Neumología. Hospital Universitario Reina </a:t>
            </a:r>
            <a:r>
              <a:rPr lang="es-ES" sz="1000" dirty="0" smtClean="0">
                <a:solidFill>
                  <a:srgbClr val="FFFFFF"/>
                </a:solidFill>
                <a:latin typeface="Arial" charset="0"/>
                <a:cs typeface="Arial" charset="0"/>
              </a:rPr>
              <a:t>Sofía. Córdoba</a:t>
            </a:r>
            <a:endParaRPr lang="es-ES" sz="1000" dirty="0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395536" y="1347614"/>
            <a:ext cx="8568952" cy="1200329"/>
          </a:xfrm>
          <a:prstGeom prst="rect">
            <a:avLst/>
          </a:prstGeom>
          <a:noFill/>
          <a:ln w="28575" cmpd="sng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s-ES_tradnl" sz="1200" dirty="0" smtClean="0">
              <a:solidFill>
                <a:srgbClr val="215968"/>
              </a:solidFill>
              <a:latin typeface="Arial"/>
              <a:cs typeface="Arial"/>
            </a:endParaRPr>
          </a:p>
          <a:p>
            <a:r>
              <a:rPr lang="es-ES_tradnl" sz="1200" dirty="0" smtClean="0">
                <a:solidFill>
                  <a:schemeClr val="tx1"/>
                </a:solidFill>
                <a:latin typeface="Arial"/>
                <a:cs typeface="Arial"/>
              </a:rPr>
              <a:t>La </a:t>
            </a:r>
            <a:r>
              <a:rPr lang="es-ES_tradnl" sz="1200" dirty="0">
                <a:solidFill>
                  <a:schemeClr val="tx1"/>
                </a:solidFill>
                <a:latin typeface="Arial"/>
                <a:cs typeface="Arial"/>
              </a:rPr>
              <a:t>FPI es una </a:t>
            </a:r>
            <a:r>
              <a:rPr lang="es-ES_tradnl" sz="1200" dirty="0" err="1">
                <a:solidFill>
                  <a:schemeClr val="tx1"/>
                </a:solidFill>
                <a:latin typeface="Arial"/>
                <a:cs typeface="Arial"/>
              </a:rPr>
              <a:t>neumopatía</a:t>
            </a:r>
            <a:r>
              <a:rPr lang="es-ES_tradnl" sz="1200" dirty="0">
                <a:solidFill>
                  <a:schemeClr val="tx1"/>
                </a:solidFill>
                <a:latin typeface="Arial"/>
                <a:cs typeface="Arial"/>
              </a:rPr>
              <a:t> intersticial </a:t>
            </a:r>
            <a:r>
              <a:rPr lang="es-ES_tradnl" sz="1200" dirty="0" err="1">
                <a:solidFill>
                  <a:schemeClr val="tx1"/>
                </a:solidFill>
                <a:latin typeface="Arial"/>
                <a:cs typeface="Arial"/>
              </a:rPr>
              <a:t>fibrosante</a:t>
            </a:r>
            <a:r>
              <a:rPr lang="es-ES_tradnl" sz="1200" dirty="0">
                <a:solidFill>
                  <a:schemeClr val="tx1"/>
                </a:solidFill>
                <a:latin typeface="Arial"/>
                <a:cs typeface="Arial"/>
              </a:rPr>
              <a:t> crónica, progresiva, de causa no conocida y pronóstico desfavorable. </a:t>
            </a:r>
            <a:endParaRPr lang="es-ES_tradnl" sz="12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s-ES_tradnl" sz="1200" dirty="0" smtClean="0">
                <a:solidFill>
                  <a:schemeClr val="tx1"/>
                </a:solidFill>
                <a:latin typeface="Arial"/>
                <a:cs typeface="Arial"/>
              </a:rPr>
              <a:t>Su </a:t>
            </a:r>
            <a:r>
              <a:rPr lang="es-ES_tradnl" sz="1200" dirty="0">
                <a:solidFill>
                  <a:schemeClr val="tx1"/>
                </a:solidFill>
                <a:latin typeface="Arial"/>
                <a:cs typeface="Arial"/>
              </a:rPr>
              <a:t>diagnóstico precisa la integración de variables clínicas, radiológicas e histológicas por un comité multidisciplinar experto. </a:t>
            </a:r>
            <a:endParaRPr lang="es-ES_tradnl" sz="12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lvl="2"/>
            <a:endParaRPr lang="es-ES_tradnl" sz="1200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lvl="2"/>
            <a:r>
              <a:rPr lang="es-ES_tradnl" sz="1200" dirty="0" smtClean="0">
                <a:solidFill>
                  <a:schemeClr val="tx1"/>
                </a:solidFill>
                <a:latin typeface="Arial"/>
                <a:cs typeface="Arial"/>
              </a:rPr>
              <a:t>Describir </a:t>
            </a:r>
            <a:r>
              <a:rPr lang="es-ES_tradnl" sz="1200" dirty="0">
                <a:solidFill>
                  <a:schemeClr val="tx1"/>
                </a:solidFill>
                <a:latin typeface="Arial"/>
                <a:cs typeface="Arial"/>
              </a:rPr>
              <a:t>los pacientes con FPI presentados en el comité multidisciplinar telemático de </a:t>
            </a:r>
            <a:r>
              <a:rPr lang="es-ES_tradnl" sz="1200" dirty="0" smtClean="0">
                <a:solidFill>
                  <a:schemeClr val="tx1"/>
                </a:solidFill>
                <a:latin typeface="Arial"/>
                <a:cs typeface="Arial"/>
              </a:rPr>
              <a:t>EPID de </a:t>
            </a:r>
            <a:r>
              <a:rPr lang="es-ES_tradnl" sz="1200" dirty="0">
                <a:solidFill>
                  <a:schemeClr val="tx1"/>
                </a:solidFill>
                <a:latin typeface="Arial"/>
                <a:cs typeface="Arial"/>
              </a:rPr>
              <a:t>Córdoba y las decisiones adoptadas.</a:t>
            </a:r>
            <a:endParaRPr lang="es-ES" sz="12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395536" y="3003798"/>
            <a:ext cx="8568952" cy="461665"/>
          </a:xfrm>
          <a:prstGeom prst="rect">
            <a:avLst/>
          </a:prstGeom>
          <a:noFill/>
          <a:ln w="28575" cmpd="sng">
            <a:noFill/>
          </a:ln>
        </p:spPr>
        <p:txBody>
          <a:bodyPr wrap="square" rtlCol="0">
            <a:spAutoFit/>
          </a:bodyPr>
          <a:lstStyle/>
          <a:p>
            <a:r>
              <a:rPr lang="es-ES_tradnl" sz="1200" dirty="0" smtClean="0">
                <a:latin typeface="Arial"/>
                <a:cs typeface="Arial"/>
              </a:rPr>
              <a:t>Estudio </a:t>
            </a:r>
            <a:r>
              <a:rPr lang="es-ES_tradnl" sz="1200" dirty="0">
                <a:latin typeface="Arial"/>
                <a:cs typeface="Arial"/>
              </a:rPr>
              <a:t>descriptivo </a:t>
            </a:r>
            <a:r>
              <a:rPr lang="es-ES_tradnl" sz="1200" dirty="0" smtClean="0">
                <a:latin typeface="Arial"/>
                <a:cs typeface="Arial"/>
              </a:rPr>
              <a:t>retrospectivo de pacientes con FPI presentados al comité de EPID realizado </a:t>
            </a:r>
            <a:r>
              <a:rPr lang="es-ES_tradnl" sz="1200" dirty="0">
                <a:latin typeface="Arial"/>
                <a:cs typeface="Arial"/>
              </a:rPr>
              <a:t>entre Febrero de 2018 y Diciembre de 2020</a:t>
            </a:r>
            <a:r>
              <a:rPr lang="es-ES_tradnl" sz="1200" dirty="0" smtClean="0">
                <a:latin typeface="Arial"/>
                <a:cs typeface="Arial"/>
              </a:rPr>
              <a:t>.</a:t>
            </a:r>
            <a:endParaRPr lang="es-ES_tradnl" sz="1200" dirty="0">
              <a:latin typeface="Arial"/>
              <a:cs typeface="Arial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179512" y="1131590"/>
            <a:ext cx="2808312" cy="3600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INTRODUCCIÓN Y OBJETIVOS</a:t>
            </a:r>
            <a:endParaRPr lang="es-ES" sz="1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251520" y="2643758"/>
            <a:ext cx="2808312" cy="36004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 smtClean="0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MATERIAL Y MÉTODOS</a:t>
            </a:r>
            <a:endParaRPr lang="es-ES" sz="1400" b="1" dirty="0">
              <a:solidFill>
                <a:schemeClr val="accent4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683568" y="3507854"/>
            <a:ext cx="360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200" dirty="0">
                <a:latin typeface="Arial"/>
                <a:cs typeface="Arial"/>
              </a:rPr>
              <a:t>El </a:t>
            </a:r>
            <a:r>
              <a:rPr lang="es-ES_tradnl" sz="1200" b="1" dirty="0">
                <a:latin typeface="Arial"/>
                <a:cs typeface="Arial"/>
              </a:rPr>
              <a:t>comité</a:t>
            </a:r>
            <a:r>
              <a:rPr lang="es-ES_tradnl" sz="1200" dirty="0">
                <a:latin typeface="Arial"/>
                <a:cs typeface="Arial"/>
              </a:rPr>
              <a:t> </a:t>
            </a:r>
            <a:r>
              <a:rPr lang="es-ES_tradnl" sz="1200" dirty="0" smtClean="0">
                <a:latin typeface="Arial"/>
                <a:cs typeface="Arial"/>
              </a:rPr>
              <a:t>está formado por:</a:t>
            </a:r>
            <a:endParaRPr lang="es-ES_tradnl" sz="1200" dirty="0">
              <a:latin typeface="Arial"/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s-ES_tradnl" sz="1200" dirty="0" smtClean="0">
                <a:latin typeface="Arial"/>
                <a:cs typeface="Arial"/>
              </a:rPr>
              <a:t>Neumología de consulta </a:t>
            </a:r>
            <a:r>
              <a:rPr lang="es-ES_tradnl" sz="1200" dirty="0">
                <a:latin typeface="Arial"/>
                <a:cs typeface="Arial"/>
              </a:rPr>
              <a:t>EPID </a:t>
            </a:r>
            <a:r>
              <a:rPr lang="es-ES_tradnl" sz="1200" dirty="0" smtClean="0">
                <a:latin typeface="Arial"/>
                <a:cs typeface="Arial"/>
              </a:rPr>
              <a:t>y </a:t>
            </a:r>
            <a:r>
              <a:rPr lang="es-ES_tradnl" sz="1200" dirty="0">
                <a:latin typeface="Arial"/>
                <a:cs typeface="Arial"/>
              </a:rPr>
              <a:t>de trasplante</a:t>
            </a:r>
          </a:p>
          <a:p>
            <a:pPr marL="171450" indent="-171450">
              <a:buFont typeface="Arial"/>
              <a:buChar char="•"/>
            </a:pPr>
            <a:r>
              <a:rPr lang="es-ES" sz="1200" dirty="0" smtClean="0">
                <a:latin typeface="Arial"/>
                <a:cs typeface="Arial"/>
              </a:rPr>
              <a:t>R</a:t>
            </a:r>
            <a:r>
              <a:rPr lang="es-ES_tradnl" sz="1200" dirty="0" err="1" smtClean="0">
                <a:latin typeface="Arial"/>
                <a:cs typeface="Arial"/>
              </a:rPr>
              <a:t>adiología</a:t>
            </a:r>
            <a:endParaRPr lang="es-ES_tradnl" sz="1200" dirty="0">
              <a:latin typeface="Arial"/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s-ES_tradnl" sz="1200" dirty="0" smtClean="0">
                <a:latin typeface="Arial"/>
                <a:cs typeface="Arial"/>
              </a:rPr>
              <a:t>Anatomía patológica</a:t>
            </a:r>
            <a:endParaRPr lang="es-ES_tradnl" sz="1200" dirty="0">
              <a:latin typeface="Arial"/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s-ES" sz="1200" dirty="0" smtClean="0">
                <a:latin typeface="Arial"/>
                <a:cs typeface="Arial"/>
              </a:rPr>
              <a:t>R</a:t>
            </a:r>
            <a:r>
              <a:rPr lang="es-ES_tradnl" sz="1200" dirty="0" err="1" smtClean="0">
                <a:latin typeface="Arial"/>
                <a:cs typeface="Arial"/>
              </a:rPr>
              <a:t>eumatología</a:t>
            </a:r>
            <a:endParaRPr lang="es-ES_tradnl" sz="1200" dirty="0" smtClean="0">
              <a:latin typeface="Arial"/>
              <a:cs typeface="Arial"/>
            </a:endParaRPr>
          </a:p>
          <a:p>
            <a:pPr marL="171450" indent="-171450">
              <a:buFont typeface="Arial"/>
              <a:buChar char="•"/>
            </a:pPr>
            <a:r>
              <a:rPr lang="es-ES_tradnl" sz="1200" dirty="0" smtClean="0">
                <a:latin typeface="Arial"/>
                <a:cs typeface="Arial"/>
              </a:rPr>
              <a:t>Cirugía torácica</a:t>
            </a:r>
            <a:endParaRPr lang="es-ES_tradnl" sz="1200" dirty="0">
              <a:latin typeface="Arial"/>
              <a:cs typeface="Arial"/>
            </a:endParaRPr>
          </a:p>
          <a:p>
            <a:endParaRPr lang="es-ES" dirty="0"/>
          </a:p>
        </p:txBody>
      </p:sp>
      <p:sp>
        <p:nvSpPr>
          <p:cNvPr id="23" name="CuadroTexto 22"/>
          <p:cNvSpPr txBox="1"/>
          <p:nvPr/>
        </p:nvSpPr>
        <p:spPr>
          <a:xfrm>
            <a:off x="5508104" y="3363838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§"/>
            </a:pPr>
            <a:r>
              <a:rPr lang="es-ES_tradnl" sz="1200" dirty="0">
                <a:latin typeface="Arial"/>
                <a:cs typeface="Arial"/>
              </a:rPr>
              <a:t>En las sesiones participan </a:t>
            </a:r>
            <a:r>
              <a:rPr lang="es-ES_tradnl" sz="1200" b="1" dirty="0">
                <a:latin typeface="Arial"/>
                <a:cs typeface="Arial"/>
              </a:rPr>
              <a:t>5 hospitales</a:t>
            </a:r>
            <a:r>
              <a:rPr lang="es-ES_tradnl" sz="1200" dirty="0">
                <a:latin typeface="Arial"/>
                <a:cs typeface="Arial"/>
              </a:rPr>
              <a:t>: HURS conectado por videoconferencia con h</a:t>
            </a:r>
            <a:r>
              <a:rPr lang="es-ES_tradnl" sz="1200" dirty="0" smtClean="0">
                <a:latin typeface="Arial"/>
                <a:cs typeface="Arial"/>
              </a:rPr>
              <a:t>ospitales comarcales de Córdoba.</a:t>
            </a:r>
            <a:endParaRPr lang="es-ES_tradnl" sz="1200" dirty="0">
              <a:latin typeface="Arial"/>
              <a:cs typeface="Arial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5508104" y="4155926"/>
            <a:ext cx="3491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charset="2"/>
              <a:buChar char="§"/>
            </a:pPr>
            <a:r>
              <a:rPr lang="es-ES_tradnl" sz="1200" dirty="0">
                <a:latin typeface="Arial"/>
                <a:cs typeface="Arial"/>
              </a:rPr>
              <a:t>Se recogen </a:t>
            </a:r>
            <a:r>
              <a:rPr lang="es-ES_tradnl" sz="1200" b="1" dirty="0">
                <a:latin typeface="Arial"/>
                <a:cs typeface="Arial"/>
              </a:rPr>
              <a:t>variables</a:t>
            </a:r>
            <a:r>
              <a:rPr lang="es-ES_tradnl" sz="1200" dirty="0">
                <a:latin typeface="Arial"/>
                <a:cs typeface="Arial"/>
              </a:rPr>
              <a:t> demográficas, funcionales, radiológicas, histológicas, diagnóstico y tratamiento </a:t>
            </a:r>
            <a:r>
              <a:rPr lang="es-ES_tradnl" sz="1200" dirty="0" smtClean="0">
                <a:latin typeface="Arial"/>
                <a:cs typeface="Arial"/>
              </a:rPr>
              <a:t>y </a:t>
            </a:r>
            <a:r>
              <a:rPr lang="es-ES_tradnl" sz="1200" dirty="0">
                <a:latin typeface="Arial"/>
                <a:cs typeface="Arial"/>
              </a:rPr>
              <a:t>se analizan con </a:t>
            </a:r>
            <a:r>
              <a:rPr lang="es-ES_tradnl" sz="1200" dirty="0" smtClean="0">
                <a:latin typeface="Arial"/>
                <a:cs typeface="Arial"/>
              </a:rPr>
              <a:t>SPSS v25.</a:t>
            </a:r>
            <a:endParaRPr lang="es-ES" sz="1200" dirty="0">
              <a:latin typeface="Arial"/>
              <a:cs typeface="Arial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9979" y="3363838"/>
            <a:ext cx="1056117" cy="792088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7984" y="4227934"/>
            <a:ext cx="1032115" cy="7740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2283718"/>
            <a:ext cx="720080" cy="720080"/>
          </a:xfrm>
          <a:prstGeom prst="rect">
            <a:avLst/>
          </a:prstGeom>
        </p:spPr>
      </p:pic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2069329"/>
              </p:ext>
            </p:extLst>
          </p:nvPr>
        </p:nvGraphicFramePr>
        <p:xfrm>
          <a:off x="6444208" y="339502"/>
          <a:ext cx="6696744" cy="4536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Documento" r:id="rId4" imgW="5753100" imgH="3073400" progId="Word.Document.12">
                  <p:link updateAutomatic="1"/>
                </p:oleObj>
              </mc:Choice>
              <mc:Fallback>
                <p:oleObj name="Documento" r:id="rId4" imgW="5753100" imgH="30734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444208" y="339502"/>
                        <a:ext cx="6696744" cy="4536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uadroTexto 7"/>
          <p:cNvSpPr txBox="1"/>
          <p:nvPr/>
        </p:nvSpPr>
        <p:spPr>
          <a:xfrm>
            <a:off x="251520" y="1779662"/>
            <a:ext cx="5832648" cy="1584176"/>
          </a:xfrm>
          <a:prstGeom prst="rect">
            <a:avLst/>
          </a:prstGeom>
          <a:noFill/>
          <a:ln w="28575" cmpd="sng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- En 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el </a:t>
            </a:r>
            <a:r>
              <a:rPr lang="es-ES_tradnl" sz="1200" b="1" dirty="0">
                <a:latin typeface="Arial"/>
                <a:cs typeface="Arial"/>
              </a:rPr>
              <a:t>47% </a:t>
            </a: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discusión multidisciplinar </a:t>
            </a:r>
            <a:r>
              <a:rPr lang="es-ES_tradnl" sz="1200" u="sng" dirty="0">
                <a:solidFill>
                  <a:srgbClr val="000000"/>
                </a:solidFill>
                <a:latin typeface="Arial"/>
                <a:cs typeface="Arial"/>
              </a:rPr>
              <a:t>modificó la sospecha diagnóstica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inicial. </a:t>
            </a:r>
            <a:endParaRPr lang="es-ES_tradnl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- El </a:t>
            </a:r>
            <a:r>
              <a:rPr lang="es-ES_tradnl" sz="1200" b="1" dirty="0">
                <a:solidFill>
                  <a:srgbClr val="000000"/>
                </a:solidFill>
                <a:latin typeface="Arial"/>
                <a:cs typeface="Arial"/>
              </a:rPr>
              <a:t>53,4% </a:t>
            </a: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fue 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diagnosticado con </a:t>
            </a:r>
            <a:r>
              <a:rPr lang="es-ES_tradnl" sz="1200" u="sng" dirty="0">
                <a:solidFill>
                  <a:srgbClr val="000000"/>
                </a:solidFill>
                <a:latin typeface="Arial"/>
                <a:cs typeface="Arial"/>
              </a:rPr>
              <a:t>criterios clínicos y </a:t>
            </a:r>
            <a:r>
              <a:rPr lang="es-ES_tradnl" sz="1200" u="sng" dirty="0" smtClean="0">
                <a:solidFill>
                  <a:srgbClr val="000000"/>
                </a:solidFill>
                <a:latin typeface="Arial"/>
                <a:cs typeface="Arial"/>
              </a:rPr>
              <a:t>radiológicos</a:t>
            </a: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s-ES_tradnl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- El </a:t>
            </a:r>
            <a:r>
              <a:rPr lang="es-ES_tradnl" sz="1200" b="1" dirty="0">
                <a:solidFill>
                  <a:srgbClr val="000000"/>
                </a:solidFill>
                <a:latin typeface="Arial"/>
                <a:cs typeface="Arial"/>
              </a:rPr>
              <a:t>46,6% </a:t>
            </a: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precisó </a:t>
            </a:r>
            <a:r>
              <a:rPr lang="es-ES_tradnl" sz="1200" u="sng" dirty="0">
                <a:solidFill>
                  <a:srgbClr val="000000"/>
                </a:solidFill>
                <a:latin typeface="Arial"/>
                <a:cs typeface="Arial"/>
              </a:rPr>
              <a:t>biopsia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 por </a:t>
            </a:r>
            <a:r>
              <a:rPr lang="es-ES_tradnl" sz="1200" dirty="0" err="1" smtClean="0">
                <a:solidFill>
                  <a:srgbClr val="000000"/>
                </a:solidFill>
                <a:latin typeface="Arial"/>
                <a:cs typeface="Arial"/>
              </a:rPr>
              <a:t>videotoracoscopia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s-ES_tradnl" sz="12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endParaRPr lang="es-ES_tradnl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- El 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comité recomendó </a:t>
            </a:r>
            <a:r>
              <a:rPr lang="es-ES_tradnl" sz="1200" u="sng" dirty="0">
                <a:solidFill>
                  <a:srgbClr val="000000"/>
                </a:solidFill>
                <a:latin typeface="Arial"/>
                <a:cs typeface="Arial"/>
              </a:rPr>
              <a:t>tratamiento </a:t>
            </a:r>
            <a:r>
              <a:rPr lang="es-ES_tradnl" sz="1200" u="sng" dirty="0" err="1">
                <a:solidFill>
                  <a:srgbClr val="000000"/>
                </a:solidFill>
                <a:latin typeface="Arial"/>
                <a:cs typeface="Arial"/>
              </a:rPr>
              <a:t>antifibrótico</a:t>
            </a:r>
            <a:r>
              <a:rPr lang="es-ES_tradnl" sz="1200" u="sng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en el </a:t>
            </a:r>
            <a:r>
              <a:rPr lang="es-ES_tradnl" sz="1200" b="1" dirty="0">
                <a:solidFill>
                  <a:srgbClr val="000000"/>
                </a:solidFill>
                <a:latin typeface="Arial"/>
                <a:cs typeface="Arial"/>
              </a:rPr>
              <a:t>85,1% </a:t>
            </a: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de 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los </a:t>
            </a: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casos:</a:t>
            </a:r>
            <a:endParaRPr lang="es-ES_tradnl" sz="12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628650" lvl="1" indent="-171450">
              <a:buFont typeface="Wingdings" charset="2"/>
              <a:buChar char="§"/>
              <a:defRPr/>
            </a:pP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41,1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% </a:t>
            </a: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ES_tradnl" sz="1200" dirty="0" err="1">
                <a:solidFill>
                  <a:srgbClr val="000000"/>
                </a:solidFill>
                <a:latin typeface="Arial"/>
                <a:cs typeface="Arial"/>
              </a:rPr>
              <a:t>pirfenidona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 frente al 58,9% </a:t>
            </a: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de </a:t>
            </a:r>
            <a:r>
              <a:rPr lang="es-ES_tradnl" sz="1200" dirty="0" err="1" smtClean="0">
                <a:solidFill>
                  <a:srgbClr val="000000"/>
                </a:solidFill>
                <a:latin typeface="Arial"/>
                <a:cs typeface="Arial"/>
              </a:rPr>
              <a:t>nintedanib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. </a:t>
            </a:r>
            <a:endParaRPr lang="es-ES_tradnl" sz="12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endParaRPr lang="es-ES_tradnl" sz="1200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- El </a:t>
            </a:r>
            <a:r>
              <a:rPr lang="es-ES_tradnl" sz="1200" b="1" dirty="0">
                <a:solidFill>
                  <a:srgbClr val="000000"/>
                </a:solidFill>
                <a:latin typeface="Arial"/>
                <a:cs typeface="Arial"/>
              </a:rPr>
              <a:t>2,3%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fueron 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derivados a </a:t>
            </a:r>
            <a:r>
              <a:rPr lang="es-ES_tradnl" sz="1200" u="sng" dirty="0">
                <a:solidFill>
                  <a:srgbClr val="000000"/>
                </a:solidFill>
                <a:latin typeface="Arial"/>
                <a:cs typeface="Arial"/>
              </a:rPr>
              <a:t>trasplante pulmonar</a:t>
            </a: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s-ES" sz="12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07504" y="123478"/>
            <a:ext cx="2808312" cy="3600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 smtClean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RESULTADOS</a:t>
            </a:r>
            <a:endParaRPr lang="es-ES" sz="14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79512" y="771550"/>
            <a:ext cx="7617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charset="2"/>
              <a:buChar char="§"/>
            </a:pPr>
            <a:r>
              <a:rPr lang="es-ES" sz="1200" dirty="0" smtClean="0">
                <a:latin typeface="Arial"/>
                <a:cs typeface="Arial"/>
              </a:rPr>
              <a:t>N= 88 </a:t>
            </a:r>
            <a:endParaRPr lang="es-ES" sz="1200" dirty="0">
              <a:latin typeface="Arial"/>
              <a:cs typeface="Arial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3688" y="555526"/>
            <a:ext cx="216024" cy="288032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1680" y="915566"/>
            <a:ext cx="360040" cy="360040"/>
          </a:xfrm>
          <a:prstGeom prst="rect">
            <a:avLst/>
          </a:prstGeom>
        </p:spPr>
      </p:pic>
      <p:cxnSp>
        <p:nvCxnSpPr>
          <p:cNvPr id="16" name="Conector recto 15"/>
          <p:cNvCxnSpPr>
            <a:endCxn id="22" idx="1"/>
          </p:cNvCxnSpPr>
          <p:nvPr/>
        </p:nvCxnSpPr>
        <p:spPr>
          <a:xfrm flipV="1">
            <a:off x="971600" y="694026"/>
            <a:ext cx="216024" cy="22154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uadroTexto 21"/>
          <p:cNvSpPr txBox="1"/>
          <p:nvPr/>
        </p:nvSpPr>
        <p:spPr>
          <a:xfrm>
            <a:off x="1187624" y="555526"/>
            <a:ext cx="621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latin typeface="Arial"/>
                <a:cs typeface="Arial"/>
              </a:rPr>
              <a:t>74,7%</a:t>
            </a:r>
            <a:endParaRPr lang="es-ES" sz="1200" dirty="0">
              <a:latin typeface="Arial"/>
              <a:cs typeface="Arial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1187624" y="915566"/>
            <a:ext cx="621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dirty="0" smtClean="0">
                <a:latin typeface="Arial"/>
                <a:cs typeface="Arial"/>
              </a:rPr>
              <a:t>25,3%</a:t>
            </a:r>
            <a:endParaRPr lang="es-ES" sz="1200" dirty="0">
              <a:latin typeface="Arial"/>
              <a:cs typeface="Arial"/>
            </a:endParaRPr>
          </a:p>
        </p:txBody>
      </p:sp>
      <p:sp>
        <p:nvSpPr>
          <p:cNvPr id="24" name="CuadroTexto 23"/>
          <p:cNvSpPr txBox="1"/>
          <p:nvPr/>
        </p:nvSpPr>
        <p:spPr>
          <a:xfrm>
            <a:off x="179512" y="1203598"/>
            <a:ext cx="2198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charset="2"/>
              <a:buChar char="§"/>
            </a:pPr>
            <a:r>
              <a:rPr lang="es-ES" sz="1200" dirty="0" smtClean="0">
                <a:latin typeface="Arial"/>
                <a:cs typeface="Arial"/>
              </a:rPr>
              <a:t>Edad media 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70,7±</a:t>
            </a: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6,1 años</a:t>
            </a:r>
            <a:endParaRPr lang="es-ES" sz="1200" dirty="0">
              <a:latin typeface="Arial"/>
              <a:cs typeface="Arial"/>
            </a:endParaRPr>
          </a:p>
        </p:txBody>
      </p:sp>
      <p:pic>
        <p:nvPicPr>
          <p:cNvPr id="26" name="Imagen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9752" y="555526"/>
            <a:ext cx="535044" cy="432048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11760" y="1059582"/>
            <a:ext cx="360040" cy="444502"/>
          </a:xfrm>
          <a:prstGeom prst="rect">
            <a:avLst/>
          </a:prstGeom>
        </p:spPr>
      </p:pic>
      <p:sp>
        <p:nvSpPr>
          <p:cNvPr id="28" name="CuadroTexto 27"/>
          <p:cNvSpPr txBox="1"/>
          <p:nvPr/>
        </p:nvSpPr>
        <p:spPr>
          <a:xfrm>
            <a:off x="2843808" y="699542"/>
            <a:ext cx="24545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charset="2"/>
              <a:buChar char="§"/>
            </a:pPr>
            <a:r>
              <a:rPr lang="es-ES" sz="1200" dirty="0" smtClean="0">
                <a:latin typeface="Arial"/>
                <a:cs typeface="Arial"/>
              </a:rPr>
              <a:t>El 52,9% pertenecían al HURS</a:t>
            </a:r>
            <a:endParaRPr lang="es-ES" sz="1200" dirty="0">
              <a:latin typeface="Arial"/>
              <a:cs typeface="Arial"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2843808" y="1203598"/>
            <a:ext cx="22878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Wingdings" charset="2"/>
              <a:buChar char="§"/>
            </a:pPr>
            <a:r>
              <a:rPr lang="es-ES_tradnl" sz="1200" dirty="0" smtClean="0">
                <a:solidFill>
                  <a:srgbClr val="000000"/>
                </a:solidFill>
                <a:latin typeface="Arial"/>
                <a:cs typeface="Arial"/>
              </a:rPr>
              <a:t>El 47,1</a:t>
            </a:r>
            <a:r>
              <a:rPr lang="es-ES_tradnl" sz="1200" dirty="0">
                <a:solidFill>
                  <a:srgbClr val="000000"/>
                </a:solidFill>
                <a:latin typeface="Arial"/>
                <a:cs typeface="Arial"/>
              </a:rPr>
              <a:t>% al resto de centros</a:t>
            </a:r>
            <a:endParaRPr lang="es-ES" sz="1200" dirty="0">
              <a:latin typeface="Arial"/>
              <a:cs typeface="Arial"/>
            </a:endParaRPr>
          </a:p>
        </p:txBody>
      </p:sp>
      <p:cxnSp>
        <p:nvCxnSpPr>
          <p:cNvPr id="44" name="Conector recto 43"/>
          <p:cNvCxnSpPr/>
          <p:nvPr/>
        </p:nvCxnSpPr>
        <p:spPr>
          <a:xfrm flipH="1" flipV="1">
            <a:off x="971600" y="915566"/>
            <a:ext cx="216024" cy="210508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ángulo 54"/>
          <p:cNvSpPr/>
          <p:nvPr/>
        </p:nvSpPr>
        <p:spPr>
          <a:xfrm>
            <a:off x="107504" y="3507854"/>
            <a:ext cx="2808312" cy="36004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400" b="1" dirty="0" smtClean="0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CONCLUSIONES</a:t>
            </a:r>
            <a:endParaRPr lang="es-ES" sz="1400" b="1" dirty="0">
              <a:solidFill>
                <a:schemeClr val="accent4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7" name="Rectángulo 56"/>
          <p:cNvSpPr/>
          <p:nvPr/>
        </p:nvSpPr>
        <p:spPr>
          <a:xfrm>
            <a:off x="323528" y="3867894"/>
            <a:ext cx="61926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200" dirty="0" smtClean="0">
                <a:latin typeface="Arial"/>
                <a:cs typeface="Arial"/>
              </a:rPr>
              <a:t>- Las </a:t>
            </a:r>
            <a:r>
              <a:rPr lang="es-ES_tradnl" sz="1200" dirty="0">
                <a:latin typeface="Arial"/>
                <a:cs typeface="Arial"/>
              </a:rPr>
              <a:t>nuevas TIC son útiles para conectar centros periféricos con expertos en EPID de </a:t>
            </a:r>
            <a:r>
              <a:rPr lang="es-ES_tradnl" sz="1200" dirty="0" smtClean="0">
                <a:latin typeface="Arial"/>
                <a:cs typeface="Arial"/>
              </a:rPr>
              <a:t>      referencia </a:t>
            </a:r>
            <a:r>
              <a:rPr lang="es-ES_tradnl" sz="1200" dirty="0">
                <a:latin typeface="Arial"/>
                <a:cs typeface="Arial"/>
              </a:rPr>
              <a:t>que ofrecen apoyo en la toma de decisiones diagnóstico-</a:t>
            </a:r>
            <a:r>
              <a:rPr lang="es-ES_tradnl" sz="1200" dirty="0" smtClean="0">
                <a:latin typeface="Arial"/>
                <a:cs typeface="Arial"/>
              </a:rPr>
              <a:t>terapéuticas.</a:t>
            </a:r>
            <a:endParaRPr lang="es-ES_tradnl" sz="1200" dirty="0">
              <a:latin typeface="Arial"/>
              <a:cs typeface="Arial"/>
            </a:endParaRPr>
          </a:p>
          <a:p>
            <a:r>
              <a:rPr lang="es-ES_tradnl" sz="1200" dirty="0">
                <a:latin typeface="Arial"/>
                <a:cs typeface="Arial"/>
              </a:rPr>
              <a:t> </a:t>
            </a:r>
          </a:p>
        </p:txBody>
      </p:sp>
      <p:sp>
        <p:nvSpPr>
          <p:cNvPr id="58" name="Rectángulo 57"/>
          <p:cNvSpPr/>
          <p:nvPr/>
        </p:nvSpPr>
        <p:spPr>
          <a:xfrm>
            <a:off x="755576" y="4371950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1200" dirty="0" smtClean="0">
                <a:latin typeface="Arial"/>
                <a:cs typeface="Arial"/>
              </a:rPr>
              <a:t>- Estas </a:t>
            </a:r>
            <a:r>
              <a:rPr lang="es-ES_tradnl" sz="1200" dirty="0">
                <a:latin typeface="Arial"/>
                <a:cs typeface="Arial"/>
              </a:rPr>
              <a:t>reuniones </a:t>
            </a:r>
            <a:r>
              <a:rPr lang="es-ES_tradnl" sz="1200" dirty="0" smtClean="0">
                <a:latin typeface="Arial"/>
                <a:cs typeface="Arial"/>
              </a:rPr>
              <a:t>pueden </a:t>
            </a:r>
            <a:r>
              <a:rPr lang="es-ES_tradnl" sz="1200" dirty="0">
                <a:latin typeface="Arial"/>
                <a:cs typeface="Arial"/>
              </a:rPr>
              <a:t>reducir la necesidad de biopsia </a:t>
            </a:r>
            <a:r>
              <a:rPr lang="es-ES_tradnl" sz="1200" dirty="0" smtClean="0">
                <a:latin typeface="Arial"/>
                <a:cs typeface="Arial"/>
              </a:rPr>
              <a:t>quirúrgica.</a:t>
            </a:r>
          </a:p>
          <a:p>
            <a:r>
              <a:rPr lang="es-ES_tradnl" sz="1200" dirty="0" smtClean="0">
                <a:latin typeface="Arial"/>
                <a:cs typeface="Arial"/>
              </a:rPr>
              <a:t>- Es </a:t>
            </a:r>
            <a:r>
              <a:rPr lang="es-ES_tradnl" sz="1200" dirty="0">
                <a:latin typeface="Arial"/>
                <a:cs typeface="Arial"/>
              </a:rPr>
              <a:t>necesario que se presenten los pacientes precozmente, con menos afectación </a:t>
            </a:r>
            <a:r>
              <a:rPr lang="es-ES_tradnl" sz="1200" dirty="0" smtClean="0">
                <a:latin typeface="Arial"/>
                <a:cs typeface="Arial"/>
              </a:rPr>
              <a:t>      funcional </a:t>
            </a:r>
            <a:r>
              <a:rPr lang="es-ES_tradnl" sz="1200" dirty="0">
                <a:latin typeface="Arial"/>
                <a:cs typeface="Arial"/>
              </a:rPr>
              <a:t>para optimizar el tratamiento </a:t>
            </a:r>
            <a:r>
              <a:rPr lang="es-ES_tradnl" sz="1200" dirty="0" err="1">
                <a:latin typeface="Arial"/>
                <a:cs typeface="Arial"/>
              </a:rPr>
              <a:t>antifibrótico</a:t>
            </a:r>
            <a:r>
              <a:rPr lang="es-ES_tradnl" sz="1200" dirty="0">
                <a:latin typeface="Arial"/>
                <a:cs typeface="Arial"/>
              </a:rPr>
              <a:t>.</a:t>
            </a:r>
          </a:p>
        </p:txBody>
      </p:sp>
      <p:sp>
        <p:nvSpPr>
          <p:cNvPr id="59" name="Rectángulo 58"/>
          <p:cNvSpPr/>
          <p:nvPr/>
        </p:nvSpPr>
        <p:spPr>
          <a:xfrm>
            <a:off x="6300192" y="267494"/>
            <a:ext cx="1944216" cy="288032"/>
          </a:xfrm>
          <a:prstGeom prst="rect">
            <a:avLst/>
          </a:prstGeom>
          <a:noFill/>
          <a:ln w="28575" cmpd="sng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Rectángulo 59"/>
          <p:cNvSpPr/>
          <p:nvPr/>
        </p:nvSpPr>
        <p:spPr>
          <a:xfrm>
            <a:off x="6300192" y="2571750"/>
            <a:ext cx="1944216" cy="288032"/>
          </a:xfrm>
          <a:prstGeom prst="rect">
            <a:avLst/>
          </a:prstGeom>
          <a:noFill/>
          <a:ln w="28575" cmpd="sng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Rectángulo 60"/>
          <p:cNvSpPr/>
          <p:nvPr/>
        </p:nvSpPr>
        <p:spPr>
          <a:xfrm>
            <a:off x="6300192" y="3651870"/>
            <a:ext cx="1944216" cy="288032"/>
          </a:xfrm>
          <a:prstGeom prst="rect">
            <a:avLst/>
          </a:prstGeom>
          <a:noFill/>
          <a:ln w="28575" cmpd="sng">
            <a:solidFill>
              <a:srgbClr val="7793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Flecha derecha 61"/>
          <p:cNvSpPr/>
          <p:nvPr/>
        </p:nvSpPr>
        <p:spPr>
          <a:xfrm>
            <a:off x="6372200" y="627534"/>
            <a:ext cx="288032" cy="144016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Flecha derecha 63"/>
          <p:cNvSpPr/>
          <p:nvPr/>
        </p:nvSpPr>
        <p:spPr>
          <a:xfrm>
            <a:off x="6372200" y="1707654"/>
            <a:ext cx="288032" cy="144016"/>
          </a:xfrm>
          <a:prstGeom prst="rightArrow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87824" y="3435846"/>
            <a:ext cx="360040" cy="447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349</Words>
  <Application>Microsoft Macintosh PowerPoint</Application>
  <PresentationFormat>Presentación en pantalla (16:9)</PresentationFormat>
  <Paragraphs>39</Paragraphs>
  <Slides>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Vínculos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Tema de Office</vt:lpstr>
      <vt:lpstr>\\localhost\Users\Mel\Documents\RESIDENCIA 4\ BASE DATOS EPID\Macintosh HD:Users:Mel:Documents:RESIDENCIA 4: BASE DATOS EPID:ABSTRACT FPI NEUMOSUR modificado ARJ.docx!OLE_LINK2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MARIA</cp:lastModifiedBy>
  <cp:revision>36</cp:revision>
  <dcterms:created xsi:type="dcterms:W3CDTF">2021-06-21T11:13:42Z</dcterms:created>
  <dcterms:modified xsi:type="dcterms:W3CDTF">2021-09-04T08:54:46Z</dcterms:modified>
</cp:coreProperties>
</file>