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FFD60B"/>
    <a:srgbClr val="4B80E3"/>
    <a:srgbClr val="F27939"/>
    <a:srgbClr val="19A63F"/>
    <a:srgbClr val="E0B6F4"/>
    <a:srgbClr val="4F46FF"/>
    <a:srgbClr val="FF2600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8"/>
    <p:restoredTop sz="95516"/>
  </p:normalViewPr>
  <p:slideViewPr>
    <p:cSldViewPr>
      <p:cViewPr varScale="1">
        <p:scale>
          <a:sx n="146" d="100"/>
          <a:sy n="146" d="100"/>
        </p:scale>
        <p:origin x="62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ES_tradnl" sz="1000" b="0" i="0" baseline="0" dirty="0">
                <a:solidFill>
                  <a:schemeClr val="tx1"/>
                </a:solidFill>
                <a:effectLst/>
              </a:rPr>
              <a:t>Indicaciones de FBC</a:t>
            </a:r>
            <a:endParaRPr lang="es-ES" sz="1000" dirty="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9A6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E7-6341-AAD9-FAA32AE37384}"/>
              </c:ext>
            </c:extLst>
          </c:dPt>
          <c:dPt>
            <c:idx val="1"/>
            <c:bubble3D val="0"/>
            <c:spPr>
              <a:solidFill>
                <a:srgbClr val="F2793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E7-6341-AAD9-FAA32AE37384}"/>
              </c:ext>
            </c:extLst>
          </c:dPt>
          <c:dPt>
            <c:idx val="2"/>
            <c:bubble3D val="0"/>
            <c:spPr>
              <a:solidFill>
                <a:srgbClr val="4B80E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E7-6341-AAD9-FAA32AE37384}"/>
              </c:ext>
            </c:extLst>
          </c:dPt>
          <c:dPt>
            <c:idx val="3"/>
            <c:bubble3D val="0"/>
            <c:spPr>
              <a:solidFill>
                <a:srgbClr val="FFD60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E7-6341-AAD9-FAA32AE37384}"/>
              </c:ext>
            </c:extLst>
          </c:dPt>
          <c:dPt>
            <c:idx val="4"/>
            <c:bubble3D val="0"/>
            <c:spPr>
              <a:solidFill>
                <a:srgbClr val="00B050">
                  <a:alpha val="31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DE7-6341-AAD9-FAA32AE37384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DE7-6341-AAD9-FAA32AE37384}"/>
              </c:ext>
            </c:extLst>
          </c:dPt>
          <c:dLbls>
            <c:dLbl>
              <c:idx val="0"/>
              <c:layout>
                <c:manualLayout>
                  <c:x val="-0.11638106948927864"/>
                  <c:y val="-2.183566905264494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7-6341-AAD9-FAA32AE37384}"/>
                </c:ext>
              </c:extLst>
            </c:dLbl>
            <c:dLbl>
              <c:idx val="1"/>
              <c:layout>
                <c:manualLayout>
                  <c:x val="9.3876120884115635E-2"/>
                  <c:y val="-0.1298593807037313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E7-6341-AAD9-FAA32AE37384}"/>
                </c:ext>
              </c:extLst>
            </c:dLbl>
            <c:dLbl>
              <c:idx val="5"/>
              <c:layout>
                <c:manualLayout>
                  <c:x val="3.5544483661359566E-2"/>
                  <c:y val="0.1091114374894165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DE7-6341-AAD9-FAA32AE373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Hoja1!$J$32:$J$37</c:f>
              <c:strCache>
                <c:ptCount val="6"/>
                <c:pt idx="0">
                  <c:v>Co-infección </c:v>
                </c:pt>
                <c:pt idx="1">
                  <c:v>Sospecha de COVID no confirmado</c:v>
                </c:pt>
                <c:pt idx="2">
                  <c:v>Atelectasia</c:v>
                </c:pt>
                <c:pt idx="3">
                  <c:v>Diagnóstico alternativo</c:v>
                </c:pt>
                <c:pt idx="4">
                  <c:v>Decanulación</c:v>
                </c:pt>
                <c:pt idx="5">
                  <c:v>Hemoptisis</c:v>
                </c:pt>
              </c:strCache>
            </c:strRef>
          </c:cat>
          <c:val>
            <c:numRef>
              <c:f>Hoja1!$K$32:$K$37</c:f>
              <c:numCache>
                <c:formatCode>General</c:formatCode>
                <c:ptCount val="6"/>
                <c:pt idx="0">
                  <c:v>54</c:v>
                </c:pt>
                <c:pt idx="1">
                  <c:v>18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DE7-6341-AAD9-FAA32AE37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553593839367647"/>
          <c:y val="0.14816877377157955"/>
          <c:w val="0.40446396269360385"/>
          <c:h val="0.851831365602087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ES_tradnl" sz="1000" b="0" i="0" baseline="0" dirty="0">
                <a:solidFill>
                  <a:schemeClr val="tx1"/>
                </a:solidFill>
                <a:effectLst/>
              </a:rPr>
              <a:t>Distribución de FBC realizadas (n=100)</a:t>
            </a:r>
            <a:endParaRPr lang="es-ES" sz="1000" b="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6694693641994185"/>
          <c:y val="2.39021929791542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0840558681047278"/>
          <c:y val="0.14909740449110528"/>
          <c:w val="0.76103907188752773"/>
          <c:h val="0.61842815163902543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9051"/>
              </a:solidFill>
              <a:round/>
            </a:ln>
            <a:effectLst/>
          </c:spPr>
          <c:marker>
            <c:symbol val="none"/>
          </c:marker>
          <c:cat>
            <c:strRef>
              <c:f>Hoja1!$A$4:$A$6</c:f>
              <c:strCache>
                <c:ptCount val="3"/>
                <c:pt idx="0">
                  <c:v>Abr-Jun 20</c:v>
                </c:pt>
                <c:pt idx="1">
                  <c:v>Oct-Dic 20</c:v>
                </c:pt>
                <c:pt idx="2">
                  <c:v>Enr-Feb 21</c:v>
                </c:pt>
              </c:strCache>
            </c:strRef>
          </c:cat>
          <c:val>
            <c:numRef>
              <c:f>Hoja1!$B$4:$B$6</c:f>
              <c:numCache>
                <c:formatCode>General</c:formatCode>
                <c:ptCount val="3"/>
                <c:pt idx="0">
                  <c:v>11</c:v>
                </c:pt>
                <c:pt idx="1">
                  <c:v>45</c:v>
                </c:pt>
                <c:pt idx="2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0B-1E41-AD2F-62EA287D3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3377104"/>
        <c:axId val="2108123744"/>
      </c:lineChart>
      <c:catAx>
        <c:axId val="209337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08123744"/>
        <c:crosses val="autoZero"/>
        <c:auto val="1"/>
        <c:lblAlgn val="ctr"/>
        <c:lblOffset val="100"/>
        <c:noMultiLvlLbl val="0"/>
      </c:catAx>
      <c:valAx>
        <c:axId val="21081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337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A266C-F536-7143-8B6B-49D8E33C9E5D}" type="datetimeFigureOut">
              <a:rPr lang="es-ES" smtClean="0"/>
              <a:t>10/9/21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6985D-2BF4-9E49-A915-31CBD05759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3833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6985D-2BF4-9E49-A915-31CBD05759D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621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10/9/21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B6C2965-0D30-1840-B115-7006FDDD4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19" y="277766"/>
            <a:ext cx="8229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rgbClr val="009051"/>
                </a:solidFill>
              </a:rPr>
              <a:t>PAPEL DE LA BRONCOSCOPIA EN PACIENTES CON INFECCIÓN POR SARS-COV2: EXPERIENCIA EN UN HOSPITAL DE TERCER NIVEL</a:t>
            </a:r>
            <a:endParaRPr lang="es-ES" altLang="es-ES" sz="2200" dirty="0">
              <a:solidFill>
                <a:srgbClr val="00905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D02635-995A-7648-8098-BB6E710EA660}"/>
              </a:ext>
            </a:extLst>
          </p:cNvPr>
          <p:cNvSpPr txBox="1"/>
          <p:nvPr/>
        </p:nvSpPr>
        <p:spPr>
          <a:xfrm>
            <a:off x="457199" y="1025351"/>
            <a:ext cx="807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000" dirty="0"/>
              <a:t>M. Barca Hernando, S. Ruiz López, E. Márquez Martín, B. Romero Romero, J. Martín Juan</a:t>
            </a:r>
          </a:p>
          <a:p>
            <a:pPr algn="ctr"/>
            <a:r>
              <a:rPr lang="es-ES" altLang="es-ES" sz="1000" dirty="0"/>
              <a:t>Unidad Médico Quirúrgica de Enfermedades Respiratorias, Hospital Universitario Virgen del Rocío, Sevilla, Sevilla, España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EA3FAC6E-F994-9D44-B866-4F0E3067A0E2}"/>
              </a:ext>
            </a:extLst>
          </p:cNvPr>
          <p:cNvSpPr/>
          <p:nvPr/>
        </p:nvSpPr>
        <p:spPr>
          <a:xfrm>
            <a:off x="874456" y="1625517"/>
            <a:ext cx="3672408" cy="300873"/>
          </a:xfrm>
          <a:prstGeom prst="roundRect">
            <a:avLst/>
          </a:prstGeom>
          <a:solidFill>
            <a:srgbClr val="009051">
              <a:alpha val="30980"/>
            </a:srgbClr>
          </a:solidFill>
          <a:ln>
            <a:solidFill>
              <a:srgbClr val="009051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051"/>
                </a:solidFill>
              </a:rPr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D811D9B-7254-3445-B88B-B6B7936AA907}"/>
              </a:ext>
            </a:extLst>
          </p:cNvPr>
          <p:cNvSpPr txBox="1"/>
          <p:nvPr/>
        </p:nvSpPr>
        <p:spPr>
          <a:xfrm>
            <a:off x="874456" y="2025627"/>
            <a:ext cx="3672408" cy="2308324"/>
          </a:xfrm>
          <a:prstGeom prst="rect">
            <a:avLst/>
          </a:prstGeom>
          <a:noFill/>
          <a:ln>
            <a:solidFill>
              <a:srgbClr val="009051">
                <a:alpha val="31000"/>
              </a:srgb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/>
              <a:t>El manejo de la infección por SARS-CoV2 es complejo debido a la gran diversidad de complicaciones asociadas, siendo la presencia de </a:t>
            </a:r>
            <a:r>
              <a:rPr lang="es-ES" sz="1200" dirty="0" err="1"/>
              <a:t>co</a:t>
            </a:r>
            <a:r>
              <a:rPr lang="es-ES" sz="1200" dirty="0"/>
              <a:t>-infecciones respiratorias un desafío médico. Estudios recientes señalan el papel determinante de la broncoscopia en el diagnóstico de confecciones en pacientes con SARS-CoV2.</a:t>
            </a:r>
            <a:br>
              <a:rPr lang="es-ES" sz="1200" dirty="0"/>
            </a:br>
            <a:br>
              <a:rPr lang="es-ES" sz="1200" dirty="0"/>
            </a:br>
            <a:r>
              <a:rPr lang="es-ES" sz="1200" dirty="0"/>
              <a:t>El objetivo del estudio fue valorar la utilidad de la broncoscopia en las distintas etapas de la pandemia por SARS-CoV2 y analizar la presencia de confecciones asociadas.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19A0C38-A575-254E-8D0D-80049F3C49EE}"/>
              </a:ext>
            </a:extLst>
          </p:cNvPr>
          <p:cNvSpPr txBox="1"/>
          <p:nvPr/>
        </p:nvSpPr>
        <p:spPr>
          <a:xfrm>
            <a:off x="4860031" y="2025627"/>
            <a:ext cx="3672408" cy="2308324"/>
          </a:xfrm>
          <a:prstGeom prst="rect">
            <a:avLst/>
          </a:prstGeom>
          <a:noFill/>
          <a:ln>
            <a:solidFill>
              <a:srgbClr val="009051">
                <a:alpha val="31000"/>
              </a:srgb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/>
              <a:t>Estudio retrospectivo en el Hospital Virgen del Rocío que incluye pacientes con infección por SARS-CoV2 sometidos a broncoscopia desde abril de 2020 hasta Febrero de 2021. Los pacientes fueron divididos en diferentes periodos según el momento de realización de la técnica: primero (Abril-Junio 2020), segundo (Octubre-Diciembre 2020) y tercero (Enero-Febrero 2021).</a:t>
            </a:r>
          </a:p>
          <a:p>
            <a:pPr algn="just"/>
            <a:r>
              <a:rPr lang="es-ES" sz="1200" dirty="0"/>
              <a:t>Todos los procedimientos se realizaron con broncoscopio flexible desechable (Ambu® aScope™ 4 Broncho Regular 5.0). Se incluyeron diferentes aspectos epidemiológicos, clínicos y microbiológicos.</a:t>
            </a: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D86B77E6-7D92-1340-83C2-92B1588FBD59}"/>
              </a:ext>
            </a:extLst>
          </p:cNvPr>
          <p:cNvSpPr/>
          <p:nvPr/>
        </p:nvSpPr>
        <p:spPr>
          <a:xfrm>
            <a:off x="4833702" y="1625516"/>
            <a:ext cx="3672407" cy="300873"/>
          </a:xfrm>
          <a:prstGeom prst="roundRect">
            <a:avLst/>
          </a:prstGeom>
          <a:solidFill>
            <a:srgbClr val="009051">
              <a:alpha val="30980"/>
            </a:srgbClr>
          </a:solidFill>
          <a:ln>
            <a:solidFill>
              <a:srgbClr val="009051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9051"/>
                </a:solidFill>
              </a:rPr>
              <a:t>MATERIAL Y MÉTODOS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84A22EDF-83B2-814E-98DE-B3B82BF041D7}"/>
              </a:ext>
            </a:extLst>
          </p:cNvPr>
          <p:cNvSpPr/>
          <p:nvPr/>
        </p:nvSpPr>
        <p:spPr>
          <a:xfrm>
            <a:off x="311298" y="120734"/>
            <a:ext cx="8521404" cy="287398"/>
          </a:xfrm>
          <a:prstGeom prst="roundRect">
            <a:avLst/>
          </a:prstGeom>
          <a:solidFill>
            <a:srgbClr val="009051">
              <a:alpha val="30980"/>
            </a:srgbClr>
          </a:solidFill>
          <a:ln>
            <a:solidFill>
              <a:srgbClr val="009051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9051"/>
                </a:solidFill>
              </a:rPr>
              <a:t>RESULTADOS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E732D75-AE54-A04A-A0AA-5E4BF1578DCE}"/>
              </a:ext>
            </a:extLst>
          </p:cNvPr>
          <p:cNvSpPr txBox="1"/>
          <p:nvPr/>
        </p:nvSpPr>
        <p:spPr>
          <a:xfrm>
            <a:off x="3203848" y="548159"/>
            <a:ext cx="5628854" cy="1015663"/>
          </a:xfrm>
          <a:prstGeom prst="rect">
            <a:avLst/>
          </a:prstGeom>
          <a:noFill/>
          <a:ln>
            <a:solidFill>
              <a:srgbClr val="009051">
                <a:alpha val="31000"/>
              </a:srgb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/>
              <a:t>Se realizaron un total de 100 broncoscopias. El 65% de las broncoscopias se realizaron en pacientes con intubación orotraqueal en el ámbito de la UCI y el 35% en pacientes con terapia de alto flujo nasal en planta de hospitalización. La edad media del estudio fue de 60,27 + 12.78 años y el 64% eran hombres.</a:t>
            </a:r>
          </a:p>
          <a:p>
            <a:pPr algn="just"/>
            <a:r>
              <a:rPr lang="es-ES" sz="1000" dirty="0"/>
              <a:t>En el 54% de los casos, la broncoscopia se realizó ante la sospecha de coinfección. En 90/100 pacientes se realizó lavado broncoalveolar (LBA) para estudio microbiológico, siendo 46 (51.1%) muestras positivas para diferentes microorganismos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62EE9AAF-1A0D-954E-9747-CD86B405F6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2953941"/>
              </p:ext>
            </p:extLst>
          </p:nvPr>
        </p:nvGraphicFramePr>
        <p:xfrm>
          <a:off x="0" y="2179268"/>
          <a:ext cx="2808312" cy="2061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636E99D0-D5E4-7D40-B86F-4015B49507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215670"/>
              </p:ext>
            </p:extLst>
          </p:nvPr>
        </p:nvGraphicFramePr>
        <p:xfrm>
          <a:off x="132879" y="541006"/>
          <a:ext cx="2634119" cy="1601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D09D4C84-CE9C-F942-B33F-638E65526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082953"/>
              </p:ext>
            </p:extLst>
          </p:nvPr>
        </p:nvGraphicFramePr>
        <p:xfrm>
          <a:off x="6057257" y="1670440"/>
          <a:ext cx="2748534" cy="2440342"/>
        </p:xfrm>
        <a:graphic>
          <a:graphicData uri="http://schemas.openxmlformats.org/drawingml/2006/table">
            <a:tbl>
              <a:tblPr/>
              <a:tblGrid>
                <a:gridCol w="2061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144"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Características clínicas de los pacientes con asilamiento de Aspergillus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Pacientes (n=17)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48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Sexo masculino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(70.5)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715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  <a:cs typeface="Times New Roman" panose="02020603050405020304" pitchFamily="18" charset="0"/>
                        </a:rPr>
                        <a:t>Obesidad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(58.8)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715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Patología pulmonar previa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(17.6)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715">
                <a:tc>
                  <a:txBody>
                    <a:bodyPr/>
                    <a:lstStyle/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Neoplasia hematológica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(11.7)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247592"/>
                  </a:ext>
                </a:extLst>
              </a:tr>
              <a:tr h="325430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Tratamiento inmunosupresor previo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6 (29.4)</a:t>
                      </a: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430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Tratamiento COVID inmunosupresor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(47.1)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490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430">
                <a:tc>
                  <a:txBody>
                    <a:bodyPr/>
                    <a:lstStyle/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Aislamiento de </a:t>
                      </a:r>
                      <a:r>
                        <a:rPr kumimoji="0" lang="es-ES_tradnl" altLang="es-ES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Asp.Fumigatus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(82.3)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164136"/>
                  </a:ext>
                </a:extLst>
              </a:tr>
              <a:tr h="162715">
                <a:tc>
                  <a:txBody>
                    <a:bodyPr/>
                    <a:lstStyle>
                      <a:lvl1pPr marL="17463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17463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34" charset="-128"/>
                        </a:rPr>
                        <a:t>Exitus</a:t>
                      </a:r>
                      <a:endParaRPr kumimoji="0" lang="es-ES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34" charset="-128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3810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(58.8)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796F599C-5C52-5745-919D-FF624940F7BE}"/>
              </a:ext>
            </a:extLst>
          </p:cNvPr>
          <p:cNvSpPr/>
          <p:nvPr/>
        </p:nvSpPr>
        <p:spPr>
          <a:xfrm>
            <a:off x="871057" y="4491549"/>
            <a:ext cx="74018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solidFill>
                  <a:srgbClr val="009051"/>
                </a:solidFill>
              </a:rPr>
              <a:t>Conclusión</a:t>
            </a:r>
            <a:r>
              <a:rPr lang="es-ES" sz="1000" dirty="0"/>
              <a:t>: La broncoscopia es una herramienta imprescindible en el manejo de SARS-CoV2 y las coinfeciones asociadas. La coinfección por hongos en pacientes con infección por SARS-CoV2 que han recibido previamente tratamiento inmunosupresor es un hallazgo frecuente por lo que en estos pacientes se debe realizar un diagnóstico precoz</a:t>
            </a: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8E09EDF8-D5FC-624F-B696-199069175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745767"/>
              </p:ext>
            </p:extLst>
          </p:nvPr>
        </p:nvGraphicFramePr>
        <p:xfrm>
          <a:off x="3228298" y="1670440"/>
          <a:ext cx="2301468" cy="2714491"/>
        </p:xfrm>
        <a:graphic>
          <a:graphicData uri="http://schemas.openxmlformats.org/drawingml/2006/table">
            <a:tbl>
              <a:tblPr/>
              <a:tblGrid>
                <a:gridCol w="1826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075"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Asilamientos microbiológicos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1768475">
                        <a:spcBef>
                          <a:spcPct val="20000"/>
                        </a:spcBef>
                        <a:defRPr sz="14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defTabSz="1768475">
                        <a:spcBef>
                          <a:spcPct val="20000"/>
                        </a:spcBef>
                        <a:defRPr sz="1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defTabSz="1768475">
                        <a:spcBef>
                          <a:spcPct val="20000"/>
                        </a:spcBef>
                        <a:defRPr sz="10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defTabSz="1768475">
                        <a:spcBef>
                          <a:spcPct val="20000"/>
                        </a:spcBef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39957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44529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49101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5367338" indent="-1709738" defTabSz="17684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3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1768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_tradnl" alt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743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Pseudomona aerugionsa 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21156"/>
                  </a:ext>
                </a:extLst>
              </a:tr>
              <a:tr h="261743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Pseudomona aerugionsa MR​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351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Klebsiella pneumoniae​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351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Serratia marcenses​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247592"/>
                  </a:ext>
                </a:extLst>
              </a:tr>
              <a:tr h="262050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E. Coli​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050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SAMS​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2​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050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Micobacterias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278227"/>
                  </a:ext>
                </a:extLst>
              </a:tr>
              <a:tr h="262050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dirty="0">
                          <a:effectLst/>
                        </a:rPr>
                        <a:t>Aspergillus spp </a:t>
                      </a:r>
                      <a:endParaRPr lang="es-ES" sz="10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556004"/>
                  </a:ext>
                </a:extLst>
              </a:tr>
              <a:tr h="262050">
                <a:tc>
                  <a:txBody>
                    <a:bodyPr/>
                    <a:lstStyle/>
                    <a:p>
                      <a:pPr algn="l" rtl="0" fontAlgn="base"/>
                      <a:r>
                        <a:rPr lang="es-ES" sz="1000" dirty="0">
                          <a:effectLst/>
                        </a:rPr>
                        <a:t>Pneumocystis jirovecii</a:t>
                      </a:r>
                      <a:endParaRPr lang="es-ES" sz="10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10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051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0196"/>
                  </a:ext>
                </a:extLst>
              </a:tr>
            </a:tbl>
          </a:graphicData>
        </a:graphic>
      </p:graphicFrame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DAB12F34-CC64-034B-A49D-DBB456F58830}"/>
              </a:ext>
            </a:extLst>
          </p:cNvPr>
          <p:cNvCxnSpPr>
            <a:cxnSpLocks/>
          </p:cNvCxnSpPr>
          <p:nvPr/>
        </p:nvCxnSpPr>
        <p:spPr>
          <a:xfrm>
            <a:off x="2915816" y="541006"/>
            <a:ext cx="0" cy="3871484"/>
          </a:xfrm>
          <a:prstGeom prst="line">
            <a:avLst/>
          </a:prstGeom>
          <a:ln>
            <a:solidFill>
              <a:srgbClr val="0090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3246</TotalTime>
  <Words>496</Words>
  <Application>Microsoft Macintosh PowerPoint</Application>
  <PresentationFormat>Presentación en pantalla (16:9)</PresentationFormat>
  <Paragraphs>55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Juan Delgado Sánchez-Mateos</cp:lastModifiedBy>
  <cp:revision>34</cp:revision>
  <dcterms:created xsi:type="dcterms:W3CDTF">2021-06-21T11:13:42Z</dcterms:created>
  <dcterms:modified xsi:type="dcterms:W3CDTF">2021-09-10T09:15:29Z</dcterms:modified>
</cp:coreProperties>
</file>