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me\AppData\Roaming\Microsoft\Excel\Graficas%20pulsioximetrias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me\Desktop\Base%20pulsioximetrias\Graficas%20pulsioximetria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me\Desktop\Base%20pulsioximetrias\Graficas%20pulsioximetrias(Recuperado%20autom&#225;ticamente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me\Desktop\Base%20pulsioximetrias\Graficas%20pulsioximetria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me\Desktop\Base%20pulsioximetrias\Graficas%20pulsioximetrias(Recuperado%20autom&#225;ticamente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9167166666141536"/>
          <c:w val="0.92590150735004539"/>
          <c:h val="0.7111491405785470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35B-4F3A-97A8-73AAFBB87616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35B-4F3A-97A8-73AAFBB87616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35B-4F3A-97A8-73AAFBB87616}"/>
              </c:ext>
            </c:extLst>
          </c:dPt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1100" dirty="0"/>
                      <a:t>02 desde </a:t>
                    </a:r>
                    <a:fld id="{7B1BB65C-0B62-49C3-B247-89AAAE5DA87D}" type="CATEGORYNAME">
                      <a:rPr lang="es-ES" sz="1100" smtClean="0"/>
                      <a:pPr>
                        <a:defRPr sz="1100"/>
                      </a:pPr>
                      <a:t>[NOMBRE DE CATEGORÍA]</a:t>
                    </a:fld>
                    <a:r>
                      <a:rPr lang="es-ES" sz="1100" baseline="0" dirty="0"/>
                      <a:t>
27(</a:t>
                    </a:r>
                    <a:fld id="{6C5E2A75-B458-4B25-8805-776210B2F490}" type="PERCENTAGE">
                      <a:rPr lang="es-ES" sz="1100" baseline="0" smtClean="0"/>
                      <a:pPr>
                        <a:defRPr sz="1100"/>
                      </a:pPr>
                      <a:t>[PORCENTAJE]</a:t>
                    </a:fld>
                    <a:r>
                      <a:rPr lang="es-ES" sz="1100" baseline="0" dirty="0"/>
                      <a:t>)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35B-4F3A-97A8-73AAFBB87616}"/>
                </c:ext>
              </c:extLst>
            </c:dLbl>
            <c:dLbl>
              <c:idx val="1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O2</a:t>
                    </a:r>
                    <a:r>
                      <a:rPr lang="en-US" sz="1100" baseline="0" dirty="0"/>
                      <a:t> </a:t>
                    </a:r>
                    <a:r>
                      <a:rPr lang="en-US" sz="1100" baseline="0" dirty="0" err="1"/>
                      <a:t>tras</a:t>
                    </a:r>
                    <a:r>
                      <a:rPr lang="en-US" sz="1100" baseline="0" dirty="0"/>
                      <a:t> </a:t>
                    </a:r>
                    <a:fld id="{71358DDC-2548-4383-AC05-BE657A26E4C8}" type="CATEGORYNAME">
                      <a:rPr lang="en-US" sz="1100" smtClean="0"/>
                      <a:pPr>
                        <a:defRPr sz="1100">
                          <a:solidFill>
                            <a:schemeClr val="accent1"/>
                          </a:solidFill>
                        </a:defRPr>
                      </a:pPr>
                      <a:t>[NOMBRE DE CATEGORÍA]</a:t>
                    </a:fld>
                    <a:r>
                      <a:rPr lang="en-US" sz="1100" baseline="0" dirty="0"/>
                      <a:t>
34(</a:t>
                    </a:r>
                    <a:fld id="{9B56294E-0EF0-4714-B677-2836319A98AB}" type="PERCENTAGE">
                      <a:rPr lang="en-US" sz="1100" baseline="0" smtClean="0"/>
                      <a:pPr>
                        <a:defRPr sz="1100">
                          <a:solidFill>
                            <a:schemeClr val="accent1"/>
                          </a:solidFill>
                        </a:defRPr>
                      </a:pPr>
                      <a:t>[PORCENTAJE]</a:t>
                    </a:fld>
                    <a:r>
                      <a:rPr lang="en-US" sz="1100" baseline="0" dirty="0"/>
                      <a:t>)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35B-4F3A-97A8-73AAFBB87616}"/>
                </c:ext>
              </c:extLst>
            </c:dLbl>
            <c:dLbl>
              <c:idx val="2"/>
              <c:layout>
                <c:manualLayout>
                  <c:x val="8.2089009952376987E-2"/>
                  <c:y val="0.13612446318510996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baseline="0" dirty="0"/>
                      <a:t>Sin 02 9(</a:t>
                    </a:r>
                    <a:fld id="{DED4C79F-A12E-42A6-99F0-9FAD2B94804C}" type="PERCENTAGE">
                      <a:rPr lang="en-US" sz="1100" baseline="0" smtClean="0"/>
                      <a:pPr>
                        <a:defRPr sz="1100">
                          <a:solidFill>
                            <a:schemeClr val="accent1"/>
                          </a:solidFill>
                        </a:defRPr>
                      </a:pPr>
                      <a:t>[PORCENTAJE]</a:t>
                    </a:fld>
                    <a:r>
                      <a:rPr lang="en-US" sz="1100" baseline="0" dirty="0"/>
                      <a:t>)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155801495601426"/>
                      <c:h val="0.1852692727854599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35B-4F3A-97A8-73AAFBB87616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(Sheet1!$B$20,Sheet1!$B$21,Sheet1!$B$25)</c:f>
              <c:strCache>
                <c:ptCount val="3"/>
                <c:pt idx="0">
                  <c:v>Estudio sueño</c:v>
                </c:pt>
                <c:pt idx="1">
                  <c:v>IRCA</c:v>
                </c:pt>
                <c:pt idx="2">
                  <c:v>sin O2</c:v>
                </c:pt>
              </c:strCache>
            </c:strRef>
          </c:cat>
          <c:val>
            <c:numRef>
              <c:f>(Sheet1!$C$20,Sheet1!$C$21,Sheet1!$C$25)</c:f>
              <c:numCache>
                <c:formatCode>General</c:formatCode>
                <c:ptCount val="3"/>
                <c:pt idx="0">
                  <c:v>27</c:v>
                </c:pt>
                <c:pt idx="1">
                  <c:v>34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5B-4F3A-97A8-73AAFBB8761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1800" dirty="0">
                <a:solidFill>
                  <a:schemeClr val="tx1"/>
                </a:solidFill>
              </a:rPr>
              <a:t>TIPO DE TERAPIA</a:t>
            </a:r>
          </a:p>
        </c:rich>
      </c:tx>
      <c:layout>
        <c:manualLayout>
          <c:xMode val="edge"/>
          <c:yMode val="edge"/>
          <c:x val="0.52298279359222788"/>
          <c:y val="2.36939745942756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35426465786205796"/>
          <c:y val="0.21638522298222254"/>
          <c:w val="0.93340531470398258"/>
          <c:h val="0.70068586593781268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2B-4E6F-97FE-482AF51527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2B-4E6F-97FE-482AF515275D}"/>
              </c:ext>
            </c:extLst>
          </c:dPt>
          <c:dLbls>
            <c:dLbl>
              <c:idx val="0"/>
              <c:layout>
                <c:manualLayout>
                  <c:x val="6.7277316572638024E-2"/>
                  <c:y val="0.338236582163615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0E117BF-9455-45F9-A715-B7F127648E84}" type="CATEGORYNAME">
                      <a:rPr lang="en-US"/>
                      <a:pPr>
                        <a:defRPr/>
                      </a:pPr>
                      <a:t>[NOMBRE DE CATEGORÍA]</a:t>
                    </a:fld>
                    <a:r>
                      <a:rPr lang="en-US"/>
                      <a:t> 26(37%)</a:t>
                    </a: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D2B-4E6F-97FE-482AF515275D}"/>
                </c:ext>
              </c:extLst>
            </c:dLbl>
            <c:dLbl>
              <c:idx val="1"/>
              <c:layout>
                <c:manualLayout>
                  <c:x val="-3.4891658503216516E-2"/>
                  <c:y val="-0.3848925101447677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3EEFC2A-C5AA-49EF-AEBE-A365C68B2809}" type="CATEGORYNAME">
                      <a:rPr lang="en-US" smtClean="0"/>
                      <a:pPr>
                        <a:defRPr/>
                      </a:pPr>
                      <a:t>[NOMBRE DE CATEGORÍA]</a:t>
                    </a:fld>
                    <a:r>
                      <a:rPr lang="en-US" dirty="0"/>
                      <a:t> </a:t>
                    </a:r>
                  </a:p>
                  <a:p>
                    <a:pPr>
                      <a:defRPr/>
                    </a:pPr>
                    <a:r>
                      <a:rPr lang="en-US" dirty="0"/>
                      <a:t>44 (63%)</a:t>
                    </a: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D2B-4E6F-97FE-482AF51527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(Sheet1!$B$68,Sheet1!$B$71)</c:f>
              <c:strCache>
                <c:ptCount val="2"/>
                <c:pt idx="0">
                  <c:v>CPAP</c:v>
                </c:pt>
                <c:pt idx="1">
                  <c:v>VMNI</c:v>
                </c:pt>
              </c:strCache>
            </c:strRef>
          </c:cat>
          <c:val>
            <c:numRef>
              <c:f>(Sheet1!$C$68,Sheet1!$C$71)</c:f>
              <c:numCache>
                <c:formatCode>General</c:formatCode>
                <c:ptCount val="2"/>
                <c:pt idx="0">
                  <c:v>26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2B-4E6F-97FE-482AF515275D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1800" dirty="0">
                <a:solidFill>
                  <a:schemeClr val="tx1"/>
                </a:solidFill>
              </a:rPr>
              <a:t>COMORBILIDADES RESPIRATORIAS</a:t>
            </a:r>
          </a:p>
        </c:rich>
      </c:tx>
      <c:layout>
        <c:manualLayout>
          <c:xMode val="edge"/>
          <c:yMode val="edge"/>
          <c:x val="0.15922139232653787"/>
          <c:y val="6.26635203329554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5.8341848067788409E-2"/>
          <c:y val="0.20642407989681077"/>
          <c:w val="0.69175714533557042"/>
          <c:h val="0.693323333485469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Sheet1!$A$102</c:f>
              <c:strCache>
                <c:ptCount val="1"/>
                <c:pt idx="0">
                  <c:v>SOH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4E3C5CC-40EC-4FA5-AFFC-1A744E856984}" type="VALUE">
                      <a:rPr lang="en-US"/>
                      <a:pPr/>
                      <a:t>[VALOR]</a:t>
                    </a:fld>
                    <a:r>
                      <a:rPr lang="en-US"/>
                      <a:t> (1,5%)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B25-4F76-B55E-6A0EEB350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Sheet1!$B$102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25-4F76-B55E-6A0EEB3503DA}"/>
            </c:ext>
          </c:extLst>
        </c:ser>
        <c:ser>
          <c:idx val="1"/>
          <c:order val="1"/>
          <c:tx>
            <c:strRef>
              <c:f>Sheet1!$A$103</c:f>
              <c:strCache>
                <c:ptCount val="1"/>
                <c:pt idx="0">
                  <c:v>EPOC + SOH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E902538-0973-4325-AE50-C478C10CC6EC}" type="VALUE">
                      <a:rPr lang="en-US"/>
                      <a:pPr/>
                      <a:t>[VALOR]</a:t>
                    </a:fld>
                    <a:r>
                      <a:rPr lang="en-US"/>
                      <a:t> (3%)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B25-4F76-B55E-6A0EEB350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Sheet1!$B$103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25-4F76-B55E-6A0EEB3503DA}"/>
            </c:ext>
          </c:extLst>
        </c:ser>
        <c:ser>
          <c:idx val="2"/>
          <c:order val="2"/>
          <c:tx>
            <c:strRef>
              <c:f>Sheet1!$A$104</c:f>
              <c:strCache>
                <c:ptCount val="1"/>
                <c:pt idx="0">
                  <c:v>EPOC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4ACC444-6301-4843-9772-1E6C52E4844C}" type="VALUE">
                      <a:rPr lang="en-US"/>
                      <a:pPr/>
                      <a:t>[VALOR]</a:t>
                    </a:fld>
                    <a:r>
                      <a:rPr lang="en-US"/>
                      <a:t> (4%)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B25-4F76-B55E-6A0EEB350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Sheet1!$B$104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B25-4F76-B55E-6A0EEB3503DA}"/>
            </c:ext>
          </c:extLst>
        </c:ser>
        <c:ser>
          <c:idx val="3"/>
          <c:order val="3"/>
          <c:tx>
            <c:strRef>
              <c:f>Sheet1!$A$105</c:f>
              <c:strCache>
                <c:ptCount val="1"/>
                <c:pt idx="0">
                  <c:v>SAHS + EPOC + SOH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AD13961-DB36-4F33-AF3D-954D49D4DDEE}" type="VALUE">
                      <a:rPr lang="en-US"/>
                      <a:pPr/>
                      <a:t>[VALOR]</a:t>
                    </a:fld>
                    <a:r>
                      <a:rPr lang="en-US"/>
                      <a:t> (10%)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B25-4F76-B55E-6A0EEB350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Sheet1!$B$105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B25-4F76-B55E-6A0EEB3503DA}"/>
            </c:ext>
          </c:extLst>
        </c:ser>
        <c:ser>
          <c:idx val="4"/>
          <c:order val="4"/>
          <c:tx>
            <c:strRef>
              <c:f>Sheet1!$A$106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35A8C85-8F06-428F-90FD-815ED09851E4}" type="VALUE">
                      <a:rPr lang="en-US"/>
                      <a:pPr/>
                      <a:t>[VALOR]</a:t>
                    </a:fld>
                    <a:r>
                      <a:rPr lang="en-US"/>
                      <a:t> (13%)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B25-4F76-B55E-6A0EEB350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Sheet1!$B$106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B25-4F76-B55E-6A0EEB3503DA}"/>
            </c:ext>
          </c:extLst>
        </c:ser>
        <c:ser>
          <c:idx val="5"/>
          <c:order val="5"/>
          <c:tx>
            <c:strRef>
              <c:f>Sheet1!$A$107</c:f>
              <c:strCache>
                <c:ptCount val="1"/>
                <c:pt idx="0">
                  <c:v>SAHS + EPOC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EB3E312-16CB-4FA4-958E-34BC1CB6C726}" type="VALUE">
                      <a:rPr lang="en-US"/>
                      <a:pPr/>
                      <a:t>[VALOR]</a:t>
                    </a:fld>
                    <a:r>
                      <a:rPr lang="en-US"/>
                      <a:t> (15%)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5B25-4F76-B55E-6A0EEB350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Sheet1!$B$107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B25-4F76-B55E-6A0EEB3503DA}"/>
            </c:ext>
          </c:extLst>
        </c:ser>
        <c:ser>
          <c:idx val="6"/>
          <c:order val="6"/>
          <c:tx>
            <c:strRef>
              <c:f>Sheet1!$A$108</c:f>
              <c:strCache>
                <c:ptCount val="1"/>
                <c:pt idx="0">
                  <c:v>SAHS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23DCDE6-6687-4BA7-994D-EB781DFF24A8}" type="VALUE">
                      <a:rPr lang="en-US"/>
                      <a:pPr/>
                      <a:t>[VALOR]</a:t>
                    </a:fld>
                    <a:r>
                      <a:rPr lang="en-US"/>
                      <a:t> (18</a:t>
                    </a:r>
                    <a:r>
                      <a:rPr lang="en-US" sz="800" b="0" i="0" u="none" strike="noStrike" kern="1200" baseline="0">
                        <a:solidFill>
                          <a:sysClr val="windowText" lastClr="000000">
                            <a:lumMod val="50000"/>
                            <a:lumOff val="50000"/>
                          </a:sysClr>
                        </a:solidFill>
                      </a:rPr>
                      <a:t>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5B25-4F76-B55E-6A0EEB350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Sheet1!$B$108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B25-4F76-B55E-6A0EEB3503DA}"/>
            </c:ext>
          </c:extLst>
        </c:ser>
        <c:ser>
          <c:idx val="7"/>
          <c:order val="7"/>
          <c:tx>
            <c:strRef>
              <c:f>Sheet1!$A$109</c:f>
              <c:strCache>
                <c:ptCount val="1"/>
                <c:pt idx="0">
                  <c:v>SAHS + SOH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1041275693019022E-2"/>
                  <c:y val="-8.3551360443940612E-2"/>
                </c:manualLayout>
              </c:layout>
              <c:tx>
                <c:rich>
                  <a:bodyPr/>
                  <a:lstStyle/>
                  <a:p>
                    <a:fld id="{B415341D-BF72-4C2E-98A4-04D7F01A25CE}" type="VALUE">
                      <a:rPr lang="en-US"/>
                      <a:pPr/>
                      <a:t>[VALOR]</a:t>
                    </a:fld>
                    <a:r>
                      <a:rPr lang="en-US"/>
                      <a:t> (34%)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5B25-4F76-B55E-6A0EEB350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Sheet1!$B$109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B25-4F76-B55E-6A0EEB3503D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15452912"/>
        <c:axId val="1615453328"/>
      </c:barChart>
      <c:catAx>
        <c:axId val="16154529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15453328"/>
        <c:crosses val="autoZero"/>
        <c:auto val="1"/>
        <c:lblAlgn val="ctr"/>
        <c:lblOffset val="100"/>
        <c:noMultiLvlLbl val="0"/>
      </c:catAx>
      <c:valAx>
        <c:axId val="1615453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545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455233088340934"/>
          <c:y val="0.263782171077167"/>
          <c:w val="0.34440639342357182"/>
          <c:h val="0.6475279775759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1800" b="0">
                <a:solidFill>
                  <a:schemeClr val="tx1"/>
                </a:solidFill>
              </a:rPr>
              <a:t>ACTITUD TRAS PULSIOXIMETRIA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4536712335471764"/>
          <c:w val="0.85537451308393986"/>
          <c:h val="0.7546331204934482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E9AE-42ED-B998-493B1365559D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E9AE-42ED-B998-493B136555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E9AE-42ED-B998-493B1365559D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E9AE-42ED-B998-493B136555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9-E9AE-42ED-B998-493B136555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45 (65%)</a:t>
                    </a:r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9AE-42ED-B998-493B1365559D}"/>
                </c:ext>
              </c:extLst>
            </c:dLbl>
            <c:dLbl>
              <c:idx val="1"/>
              <c:layout>
                <c:manualLayout>
                  <c:x val="0.10205830888071256"/>
                  <c:y val="-0.1160948823967090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 (</a:t>
                    </a:r>
                    <a:fld id="{B379D2F5-98A4-4822-9A76-4E9D6EBDFA45}" type="PERCENTAGE">
                      <a:rPr lang="en-US"/>
                      <a:pPr/>
                      <a:t>[PORCENTAJE]</a:t>
                    </a:fld>
                    <a:r>
                      <a:rPr lang="en-US" dirty="0"/>
                      <a:t>)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AE-42ED-B998-493B1365559D}"/>
                </c:ext>
              </c:extLst>
            </c:dLbl>
            <c:dLbl>
              <c:idx val="2"/>
              <c:layout>
                <c:manualLayout>
                  <c:x val="0.11727169203421837"/>
                  <c:y val="8.011332070164689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15 (</a:t>
                    </a:r>
                    <a:fld id="{1C789AED-A0C3-4B1D-8E90-C93F276FC722}" type="PERCENTAGE">
                      <a:rPr lang="en-US"/>
                      <a:pPr/>
                      <a:t>[PORCENTAJE]</a:t>
                    </a:fld>
                    <a:r>
                      <a:rPr lang="en-US"/>
                      <a:t>)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AE-42ED-B998-493B1365559D}"/>
                </c:ext>
              </c:extLst>
            </c:dLbl>
            <c:dLbl>
              <c:idx val="3"/>
              <c:layout>
                <c:manualLayout>
                  <c:x val="5.5622496193233381E-2"/>
                  <c:y val="0.1410052343917186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5(7%)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9AE-42ED-B998-493B1365559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20 (</a:t>
                    </a:r>
                    <a:fld id="{10C473AD-D63D-412D-916D-124570B246AE}" type="PERCENTAGE">
                      <a:rPr lang="en-US"/>
                      <a:pPr/>
                      <a:t>[PORCENTAJE]</a:t>
                    </a:fld>
                    <a:r>
                      <a:rPr lang="en-US"/>
                      <a:t>)</a:t>
                    </a:r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AE-42ED-B998-493B136555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Sheet1!$B$52:$B$55</c:f>
              <c:strCache>
                <c:ptCount val="4"/>
                <c:pt idx="0">
                  <c:v>Retirada 02 </c:v>
                </c:pt>
                <c:pt idx="1">
                  <c:v>Añade 02</c:v>
                </c:pt>
                <c:pt idx="2">
                  <c:v>Mantiene con 02</c:v>
                </c:pt>
                <c:pt idx="3">
                  <c:v>Mantiene SIN 02</c:v>
                </c:pt>
              </c:strCache>
            </c:strRef>
          </c:cat>
          <c:val>
            <c:numRef>
              <c:f>Sheet1!$C$52:$C$55</c:f>
              <c:numCache>
                <c:formatCode>General</c:formatCode>
                <c:ptCount val="4"/>
                <c:pt idx="0">
                  <c:v>45</c:v>
                </c:pt>
                <c:pt idx="1">
                  <c:v>5</c:v>
                </c:pt>
                <c:pt idx="2">
                  <c:v>15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AE-42ED-B998-493B1365559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blurRad="889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cene3d>
                      <a:camera prst="orthographicFront"/>
                      <a:lightRig rig="threePt" dir="t"/>
                    </a:scene3d>
                    <a:sp3d prstMaterial="matte"/>
                  </c:spPr>
                  <c:extLst>
                    <c:ext xmlns:c16="http://schemas.microsoft.com/office/drawing/2014/chart" uri="{C3380CC4-5D6E-409C-BE32-E72D297353CC}">
                      <c16:uniqueId val="{0000000C-E9AE-42ED-B998-493B1365559D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>
                      <a:outerShdw blurRad="889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cene3d>
                      <a:camera prst="orthographicFront"/>
                      <a:lightRig rig="threePt" dir="t"/>
                    </a:scene3d>
                    <a:sp3d prstMaterial="matte"/>
                  </c:spPr>
                  <c:extLst>
                    <c:ext xmlns:c16="http://schemas.microsoft.com/office/drawing/2014/chart" uri="{C3380CC4-5D6E-409C-BE32-E72D297353CC}">
                      <c16:uniqueId val="{0000000E-E9AE-42ED-B998-493B1365559D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>
                      <a:outerShdw blurRad="889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cene3d>
                      <a:camera prst="orthographicFront"/>
                      <a:lightRig rig="threePt" dir="t"/>
                    </a:scene3d>
                    <a:sp3d prstMaterial="matte"/>
                  </c:spPr>
                  <c:extLst>
                    <c:ext xmlns:c16="http://schemas.microsoft.com/office/drawing/2014/chart" uri="{C3380CC4-5D6E-409C-BE32-E72D297353CC}">
                      <c16:uniqueId val="{00000010-E9AE-42ED-B998-493B1365559D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>
                      <a:outerShdw blurRad="889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cene3d>
                      <a:camera prst="orthographicFront"/>
                      <a:lightRig rig="threePt" dir="t"/>
                    </a:scene3d>
                    <a:sp3d prstMaterial="matte"/>
                  </c:spPr>
                  <c:extLst>
                    <c:ext xmlns:c16="http://schemas.microsoft.com/office/drawing/2014/chart" uri="{C3380CC4-5D6E-409C-BE32-E72D297353CC}">
                      <c16:uniqueId val="{00000012-E9AE-42ED-B998-493B1365559D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>
                      <a:outerShdw blurRad="889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cene3d>
                      <a:camera prst="orthographicFront"/>
                      <a:lightRig rig="threePt" dir="t"/>
                    </a:scene3d>
                    <a:sp3d prstMaterial="matte"/>
                  </c:spPr>
                  <c:extLst>
                    <c:ext xmlns:c16="http://schemas.microsoft.com/office/drawing/2014/chart" uri="{C3380CC4-5D6E-409C-BE32-E72D297353CC}">
                      <c16:uniqueId val="{00000014-E9AE-42ED-B998-493B1365559D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inEnd"/>
                  <c:showLegendKey val="0"/>
                  <c:showVal val="0"/>
                  <c:showCatName val="1"/>
                  <c:showSerName val="0"/>
                  <c:showPercent val="1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dk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Sheet1!$B$52:$B$55</c15:sqref>
                        </c15:formulaRef>
                      </c:ext>
                    </c:extLst>
                    <c:strCache>
                      <c:ptCount val="4"/>
                      <c:pt idx="0">
                        <c:v>Retirada 02 </c:v>
                      </c:pt>
                      <c:pt idx="1">
                        <c:v>Añade 02</c:v>
                      </c:pt>
                      <c:pt idx="2">
                        <c:v>Mantiene con 02</c:v>
                      </c:pt>
                      <c:pt idx="3">
                        <c:v>Mantiene SIN 02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Sheet1!$D$52:$D$55</c15:sqref>
                        </c15:formulaRef>
                      </c:ext>
                    </c:extLst>
                    <c:numCache>
                      <c:formatCode>0.00%</c:formatCode>
                      <c:ptCount val="4"/>
                      <c:pt idx="0">
                        <c:v>0.625</c:v>
                      </c:pt>
                      <c:pt idx="1">
                        <c:v>6.9000000000000006E-2</c:v>
                      </c:pt>
                      <c:pt idx="2">
                        <c:v>0.222</c:v>
                      </c:pt>
                      <c:pt idx="3">
                        <c:v>8.3000000000000004E-2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E9AE-42ED-B998-493B1365559D}"/>
                  </c:ext>
                </c:extLst>
              </c15:ser>
            </c15:filteredPieSeries>
          </c:ext>
        </c:extLst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245453119588023"/>
          <c:y val="0.34790715450176951"/>
          <c:w val="0.24336981348477621"/>
          <c:h val="0.51038052825025104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1800" b="0" dirty="0">
                <a:solidFill>
                  <a:schemeClr val="tx1"/>
                </a:solidFill>
              </a:rPr>
              <a:t>RETIRADA DE 02</a:t>
            </a:r>
          </a:p>
        </c:rich>
      </c:tx>
      <c:layout>
        <c:manualLayout>
          <c:xMode val="edge"/>
          <c:yMode val="edge"/>
          <c:x val="0.33436111111111111"/>
          <c:y val="5.59139658704674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all" spc="5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BA9-4279-AD27-782151AD5E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BA9-4279-AD27-782151AD5E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BA9-4279-AD27-782151AD5E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BA9-4279-AD27-782151AD5E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BA9-4279-AD27-782151AD5E2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BA9-4279-AD27-782151AD5E2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BA9-4279-AD27-782151AD5E2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6BA9-4279-AD27-782151AD5E21}"/>
              </c:ext>
            </c:extLst>
          </c:dPt>
          <c:dLbls>
            <c:dLbl>
              <c:idx val="0"/>
              <c:layout>
                <c:manualLayout>
                  <c:x val="1.4616797900262365E-2"/>
                  <c:y val="-8.160724034493487E-2"/>
                </c:manualLayout>
              </c:layout>
              <c:tx>
                <c:rich>
                  <a:bodyPr/>
                  <a:lstStyle/>
                  <a:p>
                    <a:fld id="{9C8CD613-0C15-49B1-BEF1-545D7536B505}" type="CATEGORYNAME">
                      <a:rPr lang="en-US"/>
                      <a:pPr/>
                      <a:t>[NOMBRE DE CATEGORÍA]</a:t>
                    </a:fld>
                    <a:r>
                      <a:rPr lang="en-US" baseline="0"/>
                      <a:t>: 16(35%)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BA9-4279-AD27-782151AD5E21}"/>
                </c:ext>
              </c:extLst>
            </c:dLbl>
            <c:dLbl>
              <c:idx val="1"/>
              <c:layout>
                <c:manualLayout>
                  <c:x val="0.13472244094488189"/>
                  <c:y val="-8.3512314280514935E-2"/>
                </c:manualLayout>
              </c:layout>
              <c:tx>
                <c:rich>
                  <a:bodyPr/>
                  <a:lstStyle/>
                  <a:p>
                    <a:fld id="{6814CF8B-9907-46C6-8816-4A6A884753D0}" type="CATEGORYNAME">
                      <a:rPr lang="en-US"/>
                      <a:pPr/>
                      <a:t>[NOMBRE DE CATEGORÍA]</a:t>
                    </a:fld>
                    <a:r>
                      <a:rPr lang="en-US" baseline="0" dirty="0"/>
                      <a:t>
8(18%)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192104111986002"/>
                      <c:h val="0.15197151763124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BA9-4279-AD27-782151AD5E21}"/>
                </c:ext>
              </c:extLst>
            </c:dLbl>
            <c:dLbl>
              <c:idx val="2"/>
              <c:layout>
                <c:manualLayout>
                  <c:x val="-8.3333333333333356E-2"/>
                  <c:y val="-6.9862739285357883E-2"/>
                </c:manualLayout>
              </c:layout>
              <c:tx>
                <c:rich>
                  <a:bodyPr/>
                  <a:lstStyle/>
                  <a:p>
                    <a:fld id="{97BFB6F4-EC0F-4B25-87F3-E718B051E076}" type="CATEGORYNAME">
                      <a:rPr lang="en-US"/>
                      <a:pPr/>
                      <a:t>[NOMBRE DE CATEGORÍA]</a:t>
                    </a:fld>
                    <a:r>
                      <a:rPr lang="en-US" baseline="0"/>
                      <a:t>
4(9%)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BA9-4279-AD27-782151AD5E21}"/>
                </c:ext>
              </c:extLst>
            </c:dLbl>
            <c:dLbl>
              <c:idx val="3"/>
              <c:layout>
                <c:manualLayout>
                  <c:x val="-8.0555555555555561E-2"/>
                  <c:y val="-0.1446535388697455"/>
                </c:manualLayout>
              </c:layout>
              <c:tx>
                <c:rich>
                  <a:bodyPr/>
                  <a:lstStyle/>
                  <a:p>
                    <a:fld id="{24DCC0FA-2D5E-49B8-B1A9-616B332A4415}" type="CATEGORYNAME">
                      <a:rPr lang="en-US"/>
                      <a:pPr/>
                      <a:t>[NOMBRE DE CATEGORÍA]</a:t>
                    </a:fld>
                    <a:r>
                      <a:rPr lang="en-US" baseline="0"/>
                      <a:t> 6(13%)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23753280839891"/>
                      <c:h val="0.2208997892586483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BA9-4279-AD27-782151AD5E21}"/>
                </c:ext>
              </c:extLst>
            </c:dLbl>
            <c:dLbl>
              <c:idx val="4"/>
              <c:layout>
                <c:manualLayout>
                  <c:x val="-5.2777777777777805E-2"/>
                  <c:y val="2.3297669224131352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OTROS
11(</a:t>
                    </a:r>
                    <a:fld id="{03A17676-84C2-4494-AAF9-93FD1825AF5F}" type="PERCENTAGE">
                      <a:rPr lang="en-US" baseline="0" smtClean="0"/>
                      <a:pPr/>
                      <a:t>[PORCENTAJE]</a:t>
                    </a:fld>
                    <a:r>
                      <a:rPr lang="en-US" baseline="0" dirty="0"/>
                      <a:t>)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28346456692914"/>
                      <c:h val="0.15197151763124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BA9-4279-AD27-782151AD5E21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Sheet1!$Q$102:$Q$109</c:f>
              <c:strCache>
                <c:ptCount val="5"/>
                <c:pt idx="0">
                  <c:v>SAHS + SOH</c:v>
                </c:pt>
                <c:pt idx="1">
                  <c:v>SAHS</c:v>
                </c:pt>
                <c:pt idx="2">
                  <c:v>SAHS + EPOC</c:v>
                </c:pt>
                <c:pt idx="3">
                  <c:v>SAHS + EPOC + SOH</c:v>
                </c:pt>
                <c:pt idx="4">
                  <c:v>Otros </c:v>
                </c:pt>
              </c:strCache>
            </c:strRef>
          </c:cat>
          <c:val>
            <c:numRef>
              <c:f>Sheet1!$R$102:$R$109</c:f>
              <c:numCache>
                <c:formatCode>General</c:formatCode>
                <c:ptCount val="8"/>
                <c:pt idx="0">
                  <c:v>16</c:v>
                </c:pt>
                <c:pt idx="1">
                  <c:v>8</c:v>
                </c:pt>
                <c:pt idx="2">
                  <c:v>4</c:v>
                </c:pt>
                <c:pt idx="3">
                  <c:v>6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BA9-4279-AD27-782151AD5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21AA87-B9F2-4162-B6E3-C632CAC8DC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A854CE1-2CD6-49D0-836D-4197A9058D2D}">
      <dgm:prSet phldrT="[Texto]" custT="1"/>
      <dgm:spPr/>
      <dgm:t>
        <a:bodyPr/>
        <a:lstStyle/>
        <a:p>
          <a:pPr algn="ctr"/>
          <a:r>
            <a:rPr lang="es-ES_tradnl" sz="1400" b="1" dirty="0"/>
            <a:t>INTRODUCCI</a:t>
          </a:r>
          <a:r>
            <a:rPr lang="es-ES" sz="1400" b="1" dirty="0"/>
            <a:t>ON</a:t>
          </a:r>
        </a:p>
      </dgm:t>
    </dgm:pt>
    <dgm:pt modelId="{264985BA-E8D9-4D36-83E9-B404B8403541}" type="parTrans" cxnId="{6AA1C0C5-0086-4B22-AD5E-BF7FF0806276}">
      <dgm:prSet/>
      <dgm:spPr/>
      <dgm:t>
        <a:bodyPr/>
        <a:lstStyle/>
        <a:p>
          <a:endParaRPr lang="es-ES" sz="1400"/>
        </a:p>
      </dgm:t>
    </dgm:pt>
    <dgm:pt modelId="{6A50E391-C9D3-4066-BD21-E53B8A285869}" type="sibTrans" cxnId="{6AA1C0C5-0086-4B22-AD5E-BF7FF0806276}">
      <dgm:prSet/>
      <dgm:spPr/>
      <dgm:t>
        <a:bodyPr/>
        <a:lstStyle/>
        <a:p>
          <a:endParaRPr lang="es-ES" sz="1400"/>
        </a:p>
      </dgm:t>
    </dgm:pt>
    <dgm:pt modelId="{68F309A6-BE29-4C92-9191-065B5E245C76}" type="pres">
      <dgm:prSet presAssocID="{7D21AA87-B9F2-4162-B6E3-C632CAC8DCAD}" presName="linear" presStyleCnt="0">
        <dgm:presLayoutVars>
          <dgm:animLvl val="lvl"/>
          <dgm:resizeHandles val="exact"/>
        </dgm:presLayoutVars>
      </dgm:prSet>
      <dgm:spPr/>
    </dgm:pt>
    <dgm:pt modelId="{78A8697B-2CF8-4D10-8DE6-A703968D4773}" type="pres">
      <dgm:prSet presAssocID="{EA854CE1-2CD6-49D0-836D-4197A9058D2D}" presName="parentText" presStyleLbl="node1" presStyleIdx="0" presStyleCnt="1" custScaleX="95758" custScaleY="76815" custLinFactNeighborX="-2472" custLinFactNeighborY="4508">
        <dgm:presLayoutVars>
          <dgm:chMax val="0"/>
          <dgm:bulletEnabled val="1"/>
        </dgm:presLayoutVars>
      </dgm:prSet>
      <dgm:spPr/>
    </dgm:pt>
  </dgm:ptLst>
  <dgm:cxnLst>
    <dgm:cxn modelId="{876CCA9A-6709-4182-AB36-92D2ECB41CE5}" type="presOf" srcId="{EA854CE1-2CD6-49D0-836D-4197A9058D2D}" destId="{78A8697B-2CF8-4D10-8DE6-A703968D4773}" srcOrd="0" destOrd="0" presId="urn:microsoft.com/office/officeart/2005/8/layout/vList2"/>
    <dgm:cxn modelId="{6AA1C0C5-0086-4B22-AD5E-BF7FF0806276}" srcId="{7D21AA87-B9F2-4162-B6E3-C632CAC8DCAD}" destId="{EA854CE1-2CD6-49D0-836D-4197A9058D2D}" srcOrd="0" destOrd="0" parTransId="{264985BA-E8D9-4D36-83E9-B404B8403541}" sibTransId="{6A50E391-C9D3-4066-BD21-E53B8A285869}"/>
    <dgm:cxn modelId="{5E80CFD0-3E1D-4EF6-A6A0-F16915487A80}" type="presOf" srcId="{7D21AA87-B9F2-4162-B6E3-C632CAC8DCAD}" destId="{68F309A6-BE29-4C92-9191-065B5E245C76}" srcOrd="0" destOrd="0" presId="urn:microsoft.com/office/officeart/2005/8/layout/vList2"/>
    <dgm:cxn modelId="{1098BA73-DF9F-4DF5-9F2B-3B14ADA38B01}" type="presParOf" srcId="{68F309A6-BE29-4C92-9191-065B5E245C76}" destId="{78A8697B-2CF8-4D10-8DE6-A703968D477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A8697B-2CF8-4D10-8DE6-A703968D4773}">
      <dsp:nvSpPr>
        <dsp:cNvPr id="0" name=""/>
        <dsp:cNvSpPr/>
      </dsp:nvSpPr>
      <dsp:spPr>
        <a:xfrm>
          <a:off x="0" y="251"/>
          <a:ext cx="1432378" cy="578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dirty="0"/>
            <a:t>INTRODUCCI</a:t>
          </a:r>
          <a:r>
            <a:rPr lang="es-ES" sz="1400" b="1" kern="1200" dirty="0"/>
            <a:t>ON</a:t>
          </a:r>
        </a:p>
      </dsp:txBody>
      <dsp:txXfrm>
        <a:off x="28243" y="28494"/>
        <a:ext cx="1375892" cy="522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FF2E9-7725-45E3-904C-5EEF42E95211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B7846-320E-4DA4-BF26-94D136825B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676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B7846-320E-4DA4-BF26-94D136825B4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758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chart" Target="../charts/chart3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0FBCB54-930E-412B-A96D-A3CE6F956B19}"/>
              </a:ext>
            </a:extLst>
          </p:cNvPr>
          <p:cNvSpPr txBox="1">
            <a:spLocks/>
          </p:cNvSpPr>
          <p:nvPr/>
        </p:nvSpPr>
        <p:spPr>
          <a:xfrm>
            <a:off x="120572" y="91543"/>
            <a:ext cx="8928992" cy="861357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b="1" dirty="0">
                <a:solidFill>
                  <a:schemeClr val="bg1"/>
                </a:solidFill>
                <a:effectLst/>
                <a:latin typeface="Times" panose="02020603050405020304" pitchFamily="18" charset="0"/>
                <a:ea typeface="Times" panose="02020603050405020304" pitchFamily="18" charset="0"/>
              </a:rPr>
              <a:t>¿ES UTIL LA PULSIOXIMETRÍA NOCTURNA (PN) DOMICILIARIA EN UNA CONSULTA MONOGRÁFICA DE SUEÑO-VENTILACIÓN NO INVASIVA (VMNI)?</a:t>
            </a:r>
            <a:endParaRPr lang="es-ES" sz="16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1625529">
              <a:defRPr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Adriano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Asuero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Llanes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(1),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Ángela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C. Reina González (1),  Zulema Palacios Hidalgo (1), Luis M. Reyes Rodríguez (2), Antonio J. Cruz Medina (1).</a:t>
            </a:r>
            <a:r>
              <a:rPr lang="es-E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UGC. Neumología. Hospital de </a:t>
            </a:r>
            <a:r>
              <a:rPr lang="es-ES" sz="14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Valme</a:t>
            </a:r>
            <a:r>
              <a:rPr lang="es-E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Vivisol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Ibérica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SLU.</a:t>
            </a:r>
            <a:endParaRPr lang="es-ES_tradnl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E25CE27-368D-4C02-BB5C-26E1A25C0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727799"/>
              </p:ext>
            </p:extLst>
          </p:nvPr>
        </p:nvGraphicFramePr>
        <p:xfrm>
          <a:off x="5385360" y="1015021"/>
          <a:ext cx="3562010" cy="1798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5123">
                  <a:extLst>
                    <a:ext uri="{9D8B030D-6E8A-4147-A177-3AD203B41FA5}">
                      <a16:colId xmlns:a16="http://schemas.microsoft.com/office/drawing/2014/main" val="182692295"/>
                    </a:ext>
                  </a:extLst>
                </a:gridCol>
                <a:gridCol w="836887">
                  <a:extLst>
                    <a:ext uri="{9D8B030D-6E8A-4147-A177-3AD203B41FA5}">
                      <a16:colId xmlns:a16="http://schemas.microsoft.com/office/drawing/2014/main" val="3095316737"/>
                    </a:ext>
                  </a:extLst>
                </a:gridCol>
              </a:tblGrid>
              <a:tr h="135751"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</a:t>
                      </a: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ÍSTICAS DE LA MUESTRA</a:t>
                      </a:r>
                      <a:endParaRPr lang="es-ES_tradnl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8" marR="51438" marT="25718" marB="25718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075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Tamaño muestral </a:t>
                      </a: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4244811172"/>
                  </a:ext>
                </a:extLst>
              </a:tr>
              <a:tr h="135751"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masculino </a:t>
                      </a: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(48%)</a:t>
                      </a: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1871427286"/>
                  </a:ext>
                </a:extLst>
              </a:tr>
              <a:tr h="135751">
                <a:tc>
                  <a:txBody>
                    <a:bodyPr/>
                    <a:lstStyle/>
                    <a:p>
                      <a:pPr algn="ctr"/>
                      <a:r>
                        <a:rPr lang="es-ES_tradnl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endParaRPr lang="es-ES_tradnl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 (63-81)</a:t>
                      </a:r>
                      <a:endParaRPr lang="es-ES_tradnl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2626924608"/>
                  </a:ext>
                </a:extLst>
              </a:tr>
              <a:tr h="135751"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 </a:t>
                      </a: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 (33-43)</a:t>
                      </a:r>
                      <a:endParaRPr lang="es-ES_tradnl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1206844352"/>
                  </a:ext>
                </a:extLst>
              </a:tr>
              <a:tr h="135751"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(63%)</a:t>
                      </a: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3623618494"/>
                  </a:ext>
                </a:extLst>
              </a:tr>
              <a:tr h="13575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 insuficiencia respiratoria global</a:t>
                      </a: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(78%)</a:t>
                      </a: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3882573242"/>
                  </a:ext>
                </a:extLst>
              </a:tr>
              <a:tr h="135751"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Patología Restrictiva</a:t>
                      </a: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(64%)</a:t>
                      </a: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1119768397"/>
                  </a:ext>
                </a:extLst>
              </a:tr>
            </a:tbl>
          </a:graphicData>
        </a:graphic>
      </p:graphicFrame>
      <p:sp>
        <p:nvSpPr>
          <p:cNvPr id="6" name="CuadroTexto 11">
            <a:extLst>
              <a:ext uri="{FF2B5EF4-FFF2-40B4-BE49-F238E27FC236}">
                <a16:creationId xmlns:a16="http://schemas.microsoft.com/office/drawing/2014/main" id="{6A284EDE-C317-4DD3-8939-A26C7BEDD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1693" y="1023264"/>
            <a:ext cx="375723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ES" sz="1100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La hipoxemia nocturna es una complicación relacionada a enfermedades respiratorias crónicas, aumentando la prescripción de oxigenoterapia nocturna</a:t>
            </a:r>
            <a:endParaRPr lang="es-ES" alt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0599EFD-D7F0-4003-B918-C5B3F546E0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3327022"/>
              </p:ext>
            </p:extLst>
          </p:nvPr>
        </p:nvGraphicFramePr>
        <p:xfrm>
          <a:off x="210313" y="1036381"/>
          <a:ext cx="1432378" cy="578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13">
            <a:extLst>
              <a:ext uri="{FF2B5EF4-FFF2-40B4-BE49-F238E27FC236}">
                <a16:creationId xmlns:a16="http://schemas.microsoft.com/office/drawing/2014/main" id="{D7FB701E-3F94-44D3-898B-F1DAF5476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1693" y="1627281"/>
            <a:ext cx="366920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ES" sz="1100" dirty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V</a:t>
            </a:r>
            <a:r>
              <a:rPr lang="es-ES" sz="1100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alorar la utilidad de la pulsioximetria nocturna para la indicación de oxigenoterapia nocturna</a:t>
            </a:r>
            <a:endParaRPr lang="es-ES" alt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19">
            <a:extLst>
              <a:ext uri="{FF2B5EF4-FFF2-40B4-BE49-F238E27FC236}">
                <a16:creationId xmlns:a16="http://schemas.microsoft.com/office/drawing/2014/main" id="{F2F07EF7-B661-401C-BB9B-3ACA5B0A2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0036" y="2058168"/>
            <a:ext cx="3669207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ES" sz="1100" dirty="0"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Estudio observacional retrospectivo de una cohorte de pacientes atendidos en la consulta de sueño-ventilación del área Sur de Sevilla, realizando una pulsioximetría nocturna domiciliaria sin oxígeno (O2) suplementario a la CPAP/VMNI </a:t>
            </a:r>
            <a:endParaRPr lang="es-ES" alt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upo 29">
            <a:extLst>
              <a:ext uri="{FF2B5EF4-FFF2-40B4-BE49-F238E27FC236}">
                <a16:creationId xmlns:a16="http://schemas.microsoft.com/office/drawing/2014/main" id="{4C1EBE15-205E-4C4B-ABB7-E834AD22D4D2}"/>
              </a:ext>
            </a:extLst>
          </p:cNvPr>
          <p:cNvGrpSpPr>
            <a:grpSpLocks/>
          </p:cNvGrpSpPr>
          <p:nvPr/>
        </p:nvGrpSpPr>
        <p:grpSpPr bwMode="auto">
          <a:xfrm>
            <a:off x="196630" y="1698037"/>
            <a:ext cx="1432378" cy="488992"/>
            <a:chOff x="110449" y="372666"/>
            <a:chExt cx="2493272" cy="934684"/>
          </a:xfrm>
        </p:grpSpPr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FBD40DCC-8C65-418A-91CA-75032A4EFBFF}"/>
                </a:ext>
              </a:extLst>
            </p:cNvPr>
            <p:cNvSpPr/>
            <p:nvPr/>
          </p:nvSpPr>
          <p:spPr>
            <a:xfrm>
              <a:off x="110449" y="372666"/>
              <a:ext cx="2493272" cy="93468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ángulo: esquinas redondeadas 4">
              <a:extLst>
                <a:ext uri="{FF2B5EF4-FFF2-40B4-BE49-F238E27FC236}">
                  <a16:creationId xmlns:a16="http://schemas.microsoft.com/office/drawing/2014/main" id="{D5C6C947-190D-4581-86D2-6B4D04B9DA7B}"/>
                </a:ext>
              </a:extLst>
            </p:cNvPr>
            <p:cNvSpPr txBox="1"/>
            <p:nvPr/>
          </p:nvSpPr>
          <p:spPr>
            <a:xfrm>
              <a:off x="156473" y="418687"/>
              <a:ext cx="2401223" cy="8426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b="1" dirty="0"/>
                <a:t>OBJETIVOS</a:t>
              </a:r>
            </a:p>
          </p:txBody>
        </p:sp>
      </p:grpSp>
      <p:grpSp>
        <p:nvGrpSpPr>
          <p:cNvPr id="13" name="Grupo 35">
            <a:extLst>
              <a:ext uri="{FF2B5EF4-FFF2-40B4-BE49-F238E27FC236}">
                <a16:creationId xmlns:a16="http://schemas.microsoft.com/office/drawing/2014/main" id="{CCFF2064-F37D-43E9-82A3-7534A7ED5474}"/>
              </a:ext>
            </a:extLst>
          </p:cNvPr>
          <p:cNvGrpSpPr>
            <a:grpSpLocks/>
          </p:cNvGrpSpPr>
          <p:nvPr/>
        </p:nvGrpSpPr>
        <p:grpSpPr bwMode="auto">
          <a:xfrm>
            <a:off x="47004" y="2264083"/>
            <a:ext cx="1654689" cy="468446"/>
            <a:chOff x="110449" y="372666"/>
            <a:chExt cx="2493272" cy="934684"/>
          </a:xfrm>
        </p:grpSpPr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4B171FA7-D6CC-4E43-B514-F935A58910EB}"/>
                </a:ext>
              </a:extLst>
            </p:cNvPr>
            <p:cNvSpPr/>
            <p:nvPr/>
          </p:nvSpPr>
          <p:spPr>
            <a:xfrm>
              <a:off x="110449" y="372666"/>
              <a:ext cx="2493272" cy="93468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ángulo: esquinas redondeadas 4">
              <a:extLst>
                <a:ext uri="{FF2B5EF4-FFF2-40B4-BE49-F238E27FC236}">
                  <a16:creationId xmlns:a16="http://schemas.microsoft.com/office/drawing/2014/main" id="{72B8E34B-E143-43A2-BCDF-0243926DED04}"/>
                </a:ext>
              </a:extLst>
            </p:cNvPr>
            <p:cNvSpPr txBox="1"/>
            <p:nvPr/>
          </p:nvSpPr>
          <p:spPr>
            <a:xfrm>
              <a:off x="156475" y="418687"/>
              <a:ext cx="2297608" cy="8426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METODOLOGIA</a:t>
              </a:r>
            </a:p>
          </p:txBody>
        </p:sp>
      </p:grp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003EFC23-EFA2-43B8-9B47-B1051231B4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2120174"/>
              </p:ext>
            </p:extLst>
          </p:nvPr>
        </p:nvGraphicFramePr>
        <p:xfrm>
          <a:off x="5899478" y="2966569"/>
          <a:ext cx="3770657" cy="2221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22926C22-F60D-4688-8D0F-1589197716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8968590"/>
              </p:ext>
            </p:extLst>
          </p:nvPr>
        </p:nvGraphicFramePr>
        <p:xfrm>
          <a:off x="3248434" y="2864206"/>
          <a:ext cx="4195530" cy="2249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E658B54A-A411-431C-BA6B-FAA3B00500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953388"/>
              </p:ext>
            </p:extLst>
          </p:nvPr>
        </p:nvGraphicFramePr>
        <p:xfrm>
          <a:off x="539552" y="2762470"/>
          <a:ext cx="4225029" cy="2432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68EC3FC-581E-46B1-8CD6-9E7654C8D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935478"/>
              </p:ext>
            </p:extLst>
          </p:nvPr>
        </p:nvGraphicFramePr>
        <p:xfrm>
          <a:off x="683568" y="203404"/>
          <a:ext cx="3372678" cy="1567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9529">
                  <a:extLst>
                    <a:ext uri="{9D8B030D-6E8A-4147-A177-3AD203B41FA5}">
                      <a16:colId xmlns:a16="http://schemas.microsoft.com/office/drawing/2014/main" val="2270478475"/>
                    </a:ext>
                  </a:extLst>
                </a:gridCol>
                <a:gridCol w="1053149">
                  <a:extLst>
                    <a:ext uri="{9D8B030D-6E8A-4147-A177-3AD203B41FA5}">
                      <a16:colId xmlns:a16="http://schemas.microsoft.com/office/drawing/2014/main" val="1363032387"/>
                    </a:ext>
                  </a:extLst>
                </a:gridCol>
              </a:tblGrid>
              <a:tr h="263456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 (mediana p25-p75)</a:t>
                      </a:r>
                      <a:endParaRPr lang="es-ES_tradnl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8" marR="51438" marT="25718" marB="25718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582440"/>
                  </a:ext>
                </a:extLst>
              </a:tr>
              <a:tr h="415084"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90 pulsioximetría</a:t>
                      </a: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2,8% (0,5-21,9)</a:t>
                      </a:r>
                      <a:endParaRPr lang="es-ES_tradnl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ES_tradnl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2663426278"/>
                  </a:ext>
                </a:extLst>
              </a:tr>
              <a:tr h="233130"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Sat02 min Pulsioximetria</a:t>
                      </a: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83% (79-86)</a:t>
                      </a:r>
                      <a:endParaRPr lang="es-ES_tradnl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1158974480"/>
                  </a:ext>
                </a:extLst>
              </a:tr>
              <a:tr h="233130"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Sat02 media Pulsioximetria</a:t>
                      </a: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93% (91-94)</a:t>
                      </a:r>
                      <a:endParaRPr lang="es-ES_tradnl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2864457528"/>
                  </a:ext>
                </a:extLst>
              </a:tr>
              <a:tr h="233130"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CT90 pacientes que se retira 02</a:t>
                      </a:r>
                    </a:p>
                  </a:txBody>
                  <a:tcPr marL="51438" marR="51438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1,2% </a:t>
                      </a: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(0,25-5) </a:t>
                      </a:r>
                      <a:endParaRPr lang="es-ES_tradnl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8" marR="51438" marT="25718" marB="25718"/>
                </a:tc>
                <a:extLst>
                  <a:ext uri="{0D108BD9-81ED-4DB2-BD59-A6C34878D82A}">
                    <a16:rowId xmlns:a16="http://schemas.microsoft.com/office/drawing/2014/main" val="27411638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D03488C-B0D0-41C3-8385-743D55CE55E6}"/>
              </a:ext>
            </a:extLst>
          </p:cNvPr>
          <p:cNvSpPr txBox="1"/>
          <p:nvPr/>
        </p:nvSpPr>
        <p:spPr>
          <a:xfrm>
            <a:off x="971600" y="4528886"/>
            <a:ext cx="7200800" cy="4924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" panose="02020603050405020304" pitchFamily="18" charset="0"/>
              </a:rPr>
              <a:t>- A más de la mitad de los pacientes se les pudo retirar la oxigenoterapia nocturna durante el seguimiento </a:t>
            </a:r>
          </a:p>
          <a:p>
            <a:pPr>
              <a:defRPr/>
            </a:pPr>
            <a:r>
              <a:rPr lang="es-ES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" panose="02020603050405020304" pitchFamily="18" charset="0"/>
              </a:rPr>
              <a:t>- La realización de una PN nos permite valorar la correcta indicación del O2 nocturno suplementario.</a:t>
            </a:r>
            <a:endParaRPr lang="es-ES" sz="1200" dirty="0">
              <a:latin typeface="+mn-lt"/>
            </a:endParaRPr>
          </a:p>
        </p:txBody>
      </p:sp>
      <p:grpSp>
        <p:nvGrpSpPr>
          <p:cNvPr id="5" name="Grupo 13">
            <a:extLst>
              <a:ext uri="{FF2B5EF4-FFF2-40B4-BE49-F238E27FC236}">
                <a16:creationId xmlns:a16="http://schemas.microsoft.com/office/drawing/2014/main" id="{83A3969F-2A23-48FF-BB63-4071CB561AB5}"/>
              </a:ext>
            </a:extLst>
          </p:cNvPr>
          <p:cNvGrpSpPr>
            <a:grpSpLocks/>
          </p:cNvGrpSpPr>
          <p:nvPr/>
        </p:nvGrpSpPr>
        <p:grpSpPr bwMode="auto">
          <a:xfrm>
            <a:off x="971600" y="4222523"/>
            <a:ext cx="1708271" cy="306363"/>
            <a:chOff x="110449" y="372666"/>
            <a:chExt cx="2493272" cy="934684"/>
          </a:xfrm>
        </p:grpSpPr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27ADFBC3-9371-4630-9AF3-7D9334E87FB7}"/>
                </a:ext>
              </a:extLst>
            </p:cNvPr>
            <p:cNvSpPr/>
            <p:nvPr/>
          </p:nvSpPr>
          <p:spPr>
            <a:xfrm>
              <a:off x="110449" y="372666"/>
              <a:ext cx="2493272" cy="93468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ángulo: esquinas redondeadas 4">
              <a:extLst>
                <a:ext uri="{FF2B5EF4-FFF2-40B4-BE49-F238E27FC236}">
                  <a16:creationId xmlns:a16="http://schemas.microsoft.com/office/drawing/2014/main" id="{1B73C6EA-AE7F-42C2-AB67-9751C30F1123}"/>
                </a:ext>
              </a:extLst>
            </p:cNvPr>
            <p:cNvSpPr txBox="1"/>
            <p:nvPr/>
          </p:nvSpPr>
          <p:spPr>
            <a:xfrm>
              <a:off x="156473" y="418303"/>
              <a:ext cx="2401223" cy="8434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b="1" dirty="0"/>
                <a:t>CONCLUSIONES</a:t>
              </a:r>
            </a:p>
          </p:txBody>
        </p:sp>
      </p:grp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D386CDF9-77C8-4804-AC38-13E43B4CFB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7497683"/>
              </p:ext>
            </p:extLst>
          </p:nvPr>
        </p:nvGraphicFramePr>
        <p:xfrm>
          <a:off x="3779912" y="100935"/>
          <a:ext cx="4896544" cy="1920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8C7F86DB-6A80-4EAF-8D27-ED429FA66F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462717"/>
              </p:ext>
            </p:extLst>
          </p:nvPr>
        </p:nvGraphicFramePr>
        <p:xfrm>
          <a:off x="2286000" y="1747185"/>
          <a:ext cx="4572000" cy="2725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64597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370</Words>
  <Application>Microsoft Office PowerPoint</Application>
  <PresentationFormat>Presentación en pantalla (16:9)</PresentationFormat>
  <Paragraphs>64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asumedicina@gmail.com</cp:lastModifiedBy>
  <cp:revision>27</cp:revision>
  <cp:lastPrinted>2021-09-03T22:36:36Z</cp:lastPrinted>
  <dcterms:created xsi:type="dcterms:W3CDTF">2021-06-21T11:13:42Z</dcterms:created>
  <dcterms:modified xsi:type="dcterms:W3CDTF">2021-09-08T06:33:13Z</dcterms:modified>
</cp:coreProperties>
</file>