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68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7/7/21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ChangeArrowheads="1"/>
          </p:cNvSpPr>
          <p:nvPr/>
        </p:nvSpPr>
        <p:spPr bwMode="auto">
          <a:xfrm>
            <a:off x="1187624" y="339502"/>
            <a:ext cx="7128933" cy="1000567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3">
                <a:lumMod val="50000"/>
              </a:schemeClr>
            </a:solidFill>
          </a:ln>
        </p:spPr>
        <p:txBody>
          <a:bodyPr wrap="square" lIns="30770" tIns="15385" rIns="30770" bIns="15385">
            <a:spAutoFit/>
          </a:bodyPr>
          <a:lstStyle/>
          <a:p>
            <a:pPr algn="ctr"/>
            <a:r>
              <a:rPr lang="es-ES" sz="1400" b="1" dirty="0"/>
              <a:t>ACTIVIDAD FÍSICA EN PACIENTES CON EPOC GRAVE DE ALTO RIESGO.ESTUDIO PROSPECTIVO.</a:t>
            </a:r>
            <a:endParaRPr lang="es-ES_tradnl" sz="1400" dirty="0"/>
          </a:p>
          <a:p>
            <a:pPr algn="ctr"/>
            <a:r>
              <a:rPr lang="es-ES" sz="2000" b="1" dirty="0"/>
              <a:t> </a:t>
            </a:r>
            <a:r>
              <a:rPr lang="es-ES_tradnl" sz="1050" dirty="0"/>
              <a:t>Francisco </a:t>
            </a:r>
            <a:r>
              <a:rPr lang="es-ES_tradnl" sz="1050" dirty="0" smtClean="0"/>
              <a:t>Marín Sánchez, </a:t>
            </a:r>
            <a:r>
              <a:rPr lang="es-ES_tradnl" sz="1050" dirty="0"/>
              <a:t>Eva </a:t>
            </a:r>
            <a:r>
              <a:rPr lang="es-ES_tradnl" sz="1050" dirty="0" smtClean="0"/>
              <a:t>Cabrera C</a:t>
            </a:r>
            <a:r>
              <a:rPr lang="es-ES_tradnl" sz="1050" dirty="0" smtClean="0"/>
              <a:t>ésar</a:t>
            </a:r>
            <a:r>
              <a:rPr lang="es-ES_tradnl" sz="1050" dirty="0" smtClean="0"/>
              <a:t>, </a:t>
            </a:r>
            <a:r>
              <a:rPr lang="es-ES_tradnl" sz="1050" dirty="0"/>
              <a:t>Esther Sánchez, Alba Toro López, </a:t>
            </a:r>
            <a:r>
              <a:rPr lang="es-ES" sz="1050" dirty="0"/>
              <a:t> </a:t>
            </a:r>
            <a:r>
              <a:rPr lang="es-ES" sz="1050" dirty="0"/>
              <a:t>Ana Aguilar </a:t>
            </a:r>
            <a:r>
              <a:rPr lang="es-ES" sz="1050" dirty="0"/>
              <a:t>Gálvez, Álvaro Martínez Mesa, José </a:t>
            </a:r>
            <a:r>
              <a:rPr lang="es-ES" sz="1050" dirty="0"/>
              <a:t>Luis Velasco </a:t>
            </a:r>
            <a:r>
              <a:rPr lang="es-ES" sz="1050" dirty="0"/>
              <a:t>Garrido</a:t>
            </a:r>
            <a:endParaRPr lang="es-ES_tradnl" sz="1050" dirty="0"/>
          </a:p>
          <a:p>
            <a:pPr algn="ctr"/>
            <a:r>
              <a:rPr lang="es-ES_tradnl" sz="1050" dirty="0" smtClean="0"/>
              <a:t>H. Universitario Virgen de la Victoria</a:t>
            </a:r>
            <a:r>
              <a:rPr lang="es-ES_tradnl" sz="1050" dirty="0"/>
              <a:t> </a:t>
            </a:r>
          </a:p>
          <a:p>
            <a:pPr marL="457200" indent="-457200" algn="ctr" defTabSz="2837637">
              <a:buFontTx/>
              <a:buAutoNum type="arabicParenBoth"/>
              <a:defRPr/>
            </a:pPr>
            <a:endParaRPr lang="es-ES_tradnl" sz="800" b="1" i="1" dirty="0"/>
          </a:p>
        </p:txBody>
      </p:sp>
      <p:sp>
        <p:nvSpPr>
          <p:cNvPr id="3" name="CuadroTexto 6"/>
          <p:cNvSpPr txBox="1">
            <a:spLocks noChangeArrowheads="1"/>
          </p:cNvSpPr>
          <p:nvPr/>
        </p:nvSpPr>
        <p:spPr bwMode="auto">
          <a:xfrm>
            <a:off x="1043608" y="1635646"/>
            <a:ext cx="1825682" cy="538902"/>
          </a:xfrm>
          <a:prstGeom prst="rect">
            <a:avLst/>
          </a:prstGeom>
          <a:solidFill>
            <a:srgbClr val="FFFFFF"/>
          </a:solidFill>
          <a:ln w="9525">
            <a:solidFill>
              <a:srgbClr val="4F6228"/>
            </a:solidFill>
            <a:miter lim="800000"/>
            <a:headEnd/>
            <a:tailEnd/>
          </a:ln>
        </p:spPr>
        <p:txBody>
          <a:bodyPr wrap="square" lIns="30770" tIns="15385" rIns="30770" bIns="15385">
            <a:spAutoFit/>
          </a:bodyPr>
          <a:lstStyle>
            <a:lvl1pPr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s-ES" sz="1200" b="1" dirty="0"/>
          </a:p>
          <a:p>
            <a:pPr algn="ctr" eaLnBrk="1" hangingPunct="1"/>
            <a:r>
              <a:rPr lang="es-ES" sz="1200" b="1" dirty="0"/>
              <a:t>INTRODUCCIÓN</a:t>
            </a:r>
          </a:p>
          <a:p>
            <a:pPr algn="ctr" eaLnBrk="1" hangingPunct="1"/>
            <a:endParaRPr lang="es-ES" sz="900" b="1" dirty="0"/>
          </a:p>
        </p:txBody>
      </p:sp>
      <p:sp>
        <p:nvSpPr>
          <p:cNvPr id="4" name="Rectángulo 3"/>
          <p:cNvSpPr/>
          <p:nvPr/>
        </p:nvSpPr>
        <p:spPr>
          <a:xfrm>
            <a:off x="827584" y="2355726"/>
            <a:ext cx="2304256" cy="2369880"/>
          </a:xfrm>
          <a:prstGeom prst="rect">
            <a:avLst/>
          </a:prstGeom>
          <a:solidFill>
            <a:srgbClr val="FFFFFF"/>
          </a:solidFill>
          <a:ln>
            <a:solidFill>
              <a:srgbClr val="4F6228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La actividad física hoy en día tiene gran relevancia por sus resultados positivos en la </a:t>
            </a:r>
            <a:r>
              <a:rPr lang="es-ES" sz="1200" dirty="0" smtClean="0"/>
              <a:t>salud. </a:t>
            </a:r>
          </a:p>
          <a:p>
            <a:pPr algn="just"/>
            <a:endParaRPr lang="es-ES" sz="1200" dirty="0"/>
          </a:p>
          <a:p>
            <a:pPr algn="just"/>
            <a:r>
              <a:rPr lang="es-ES" sz="1400" dirty="0" smtClean="0"/>
              <a:t>El </a:t>
            </a:r>
            <a:r>
              <a:rPr lang="es-ES" sz="1400" b="1" dirty="0"/>
              <a:t>objetivo</a:t>
            </a:r>
            <a:r>
              <a:rPr lang="es-ES" sz="1200" dirty="0"/>
              <a:t> de este estudio es analizar la actividad física (AF) en pacientes con EPOC grave que están en fase de estabilidad clínica y estudiar las posibles asociaciones con variables pronóstico de la EPOC. </a:t>
            </a:r>
            <a:endParaRPr lang="es-ES_tradnl" sz="1200" dirty="0"/>
          </a:p>
          <a:p>
            <a:r>
              <a:rPr lang="es-ES" sz="1400" dirty="0"/>
              <a:t> </a:t>
            </a:r>
            <a:endParaRPr lang="es-ES_tradnl" sz="1400" dirty="0"/>
          </a:p>
        </p:txBody>
      </p:sp>
      <p:sp>
        <p:nvSpPr>
          <p:cNvPr id="5" name="CuadroTexto 15"/>
          <p:cNvSpPr txBox="1">
            <a:spLocks noChangeArrowheads="1"/>
          </p:cNvSpPr>
          <p:nvPr/>
        </p:nvSpPr>
        <p:spPr bwMode="auto">
          <a:xfrm>
            <a:off x="4932040" y="1635646"/>
            <a:ext cx="2880683" cy="538902"/>
          </a:xfrm>
          <a:prstGeom prst="rect">
            <a:avLst/>
          </a:prstGeom>
          <a:solidFill>
            <a:srgbClr val="FFFFFF"/>
          </a:solidFill>
          <a:ln w="9525">
            <a:solidFill>
              <a:srgbClr val="4F6228"/>
            </a:solidFill>
            <a:miter lim="800000"/>
            <a:headEnd/>
            <a:tailEnd/>
          </a:ln>
        </p:spPr>
        <p:txBody>
          <a:bodyPr lIns="30770" tIns="15385" rIns="30770" bIns="15385">
            <a:spAutoFit/>
          </a:bodyPr>
          <a:lstStyle>
            <a:lvl1pPr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836863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endParaRPr lang="es-ES" sz="1200" b="1" dirty="0"/>
          </a:p>
          <a:p>
            <a:pPr algn="ctr" eaLnBrk="1" hangingPunct="1"/>
            <a:r>
              <a:rPr lang="es-ES" sz="1200" b="1" dirty="0"/>
              <a:t>MATERIAL Y MÉTODOS</a:t>
            </a:r>
          </a:p>
          <a:p>
            <a:pPr algn="ctr" eaLnBrk="1" hangingPunct="1"/>
            <a:endParaRPr lang="es-ES" sz="900" b="1" dirty="0"/>
          </a:p>
        </p:txBody>
      </p:sp>
      <p:sp>
        <p:nvSpPr>
          <p:cNvPr id="6" name="Rectángulo 5"/>
          <p:cNvSpPr/>
          <p:nvPr/>
        </p:nvSpPr>
        <p:spPr>
          <a:xfrm>
            <a:off x="4067944" y="2355726"/>
            <a:ext cx="4320480" cy="2308324"/>
          </a:xfrm>
          <a:prstGeom prst="rect">
            <a:avLst/>
          </a:prstGeom>
          <a:solidFill>
            <a:schemeClr val="bg1"/>
          </a:solidFill>
          <a:ln>
            <a:solidFill>
              <a:srgbClr val="4F6228"/>
            </a:solidFill>
          </a:ln>
        </p:spPr>
        <p:txBody>
          <a:bodyPr wrap="square">
            <a:spAutoFit/>
          </a:bodyPr>
          <a:lstStyle/>
          <a:p>
            <a:pPr marL="171450" indent="-171450" algn="just">
              <a:buFont typeface="Wingdings" charset="2"/>
              <a:buChar char="Ø"/>
            </a:pPr>
            <a:r>
              <a:rPr lang="es-ES" sz="1200" dirty="0"/>
              <a:t>Estudio </a:t>
            </a:r>
            <a:r>
              <a:rPr lang="es-ES" sz="1200" b="1" dirty="0"/>
              <a:t>observacional prospectivo entre los meses de noviembre de 2019 y febrero de 2020</a:t>
            </a:r>
            <a:r>
              <a:rPr lang="es-ES" sz="1200" dirty="0"/>
              <a:t> en pacientes diagnosticados de EPOC grave según la Guía Española de la EPOC (</a:t>
            </a:r>
            <a:r>
              <a:rPr lang="es-ES" sz="1200" dirty="0" err="1"/>
              <a:t>GesEPOC</a:t>
            </a:r>
            <a:r>
              <a:rPr lang="es-ES" sz="1200" dirty="0"/>
              <a:t>), dispongan o no de oxígeno domiciliario, en fase de estabilidad clínica. </a:t>
            </a:r>
            <a:endParaRPr lang="es-ES" sz="1200" dirty="0" smtClean="0"/>
          </a:p>
          <a:p>
            <a:pPr algn="just"/>
            <a:endParaRPr lang="es-ES" sz="1200" dirty="0"/>
          </a:p>
          <a:p>
            <a:pPr marL="171450" indent="-171450" algn="just">
              <a:buFont typeface="Wingdings" charset="2"/>
              <a:buChar char="Ø"/>
            </a:pPr>
            <a:r>
              <a:rPr lang="es-ES" sz="1200" dirty="0" smtClean="0"/>
              <a:t>Los </a:t>
            </a:r>
            <a:r>
              <a:rPr lang="es-ES" sz="1200" dirty="0"/>
              <a:t>pacientes han sido incluidos de forma aleatoria desde la consulta externa de EPOC del Servicio de Neumología. </a:t>
            </a:r>
            <a:endParaRPr lang="es-ES" sz="1200" dirty="0" smtClean="0"/>
          </a:p>
          <a:p>
            <a:pPr algn="just"/>
            <a:endParaRPr lang="es-ES" sz="1200" dirty="0"/>
          </a:p>
          <a:p>
            <a:pPr marL="171450" indent="-171450" algn="just">
              <a:buFont typeface="Wingdings" charset="2"/>
              <a:buChar char="Ø"/>
            </a:pPr>
            <a:r>
              <a:rPr lang="es-ES" sz="1200" dirty="0" smtClean="0"/>
              <a:t>La </a:t>
            </a:r>
            <a:r>
              <a:rPr lang="es-ES" sz="1200" dirty="0"/>
              <a:t>actividad física se medió mediante el cuestionario de AF de Minnesota. Todos ellos han firmado el consentimiento informado y el estudio ha sido aprobado por el comité de ética</a:t>
            </a:r>
            <a:r>
              <a:rPr lang="es-ES" sz="1200" dirty="0" smtClean="0"/>
              <a:t>.</a:t>
            </a:r>
            <a:endParaRPr lang="es-ES_tradnl" sz="1200" dirty="0"/>
          </a:p>
        </p:txBody>
      </p:sp>
      <p:sp>
        <p:nvSpPr>
          <p:cNvPr id="7" name="CuadroTexto 6"/>
          <p:cNvSpPr txBox="1"/>
          <p:nvPr/>
        </p:nvSpPr>
        <p:spPr>
          <a:xfrm>
            <a:off x="8723580" y="0"/>
            <a:ext cx="4186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dirty="0" smtClean="0"/>
              <a:t>44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932040" y="2643758"/>
            <a:ext cx="4032448" cy="2185214"/>
          </a:xfrm>
          <a:prstGeom prst="rect">
            <a:avLst/>
          </a:prstGeom>
          <a:solidFill>
            <a:schemeClr val="bg1"/>
          </a:solidFill>
          <a:ln>
            <a:solidFill>
              <a:srgbClr val="4F6228"/>
            </a:solidFill>
          </a:ln>
        </p:spPr>
        <p:txBody>
          <a:bodyPr wrap="square">
            <a:spAutoFit/>
          </a:bodyPr>
          <a:lstStyle/>
          <a:p>
            <a:pPr algn="ctr" defTabSz="2837637">
              <a:defRPr/>
            </a:pPr>
            <a:r>
              <a:rPr lang="es-ES" sz="1400" b="1" dirty="0" smtClean="0">
                <a:solidFill>
                  <a:schemeClr val="accent3">
                    <a:lumMod val="50000"/>
                  </a:schemeClr>
                </a:solidFill>
              </a:rPr>
              <a:t>CONCLUSIONES</a:t>
            </a:r>
          </a:p>
          <a:p>
            <a:pPr algn="ctr" defTabSz="2837637">
              <a:defRPr/>
            </a:pPr>
            <a:endParaRPr lang="es-ES" sz="14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r>
              <a:rPr lang="es-ES" sz="1200" dirty="0"/>
              <a:t>-Este estudio permite </a:t>
            </a:r>
            <a:r>
              <a:rPr lang="es-ES" sz="1200" b="1" dirty="0"/>
              <a:t>mejorar el conocimiento </a:t>
            </a:r>
            <a:r>
              <a:rPr lang="es-ES" sz="1200" dirty="0"/>
              <a:t>del nivel de AF de nuestros pacientes. </a:t>
            </a:r>
            <a:endParaRPr lang="es-ES_tradnl" sz="1200" dirty="0"/>
          </a:p>
          <a:p>
            <a:pPr algn="just"/>
            <a:r>
              <a:rPr lang="es-ES" sz="1200" dirty="0"/>
              <a:t>-Se evidencia una baja AF se asocia con </a:t>
            </a:r>
            <a:r>
              <a:rPr lang="es-ES" sz="1200" b="1" dirty="0"/>
              <a:t>mayor </a:t>
            </a:r>
            <a:r>
              <a:rPr lang="es-ES" sz="1200" b="1" dirty="0" smtClean="0"/>
              <a:t>exacerbaciones</a:t>
            </a:r>
            <a:r>
              <a:rPr lang="es-ES" sz="1200" b="1" dirty="0"/>
              <a:t>, </a:t>
            </a:r>
            <a:r>
              <a:rPr lang="es-ES" sz="1200" b="1" dirty="0" smtClean="0"/>
              <a:t>mayor </a:t>
            </a:r>
            <a:r>
              <a:rPr lang="es-ES" sz="1200" b="1" dirty="0"/>
              <a:t>grado de disnea y al EPOC fenotipo enfisema. </a:t>
            </a:r>
            <a:endParaRPr lang="es-ES_tradnl" sz="1200" b="1" dirty="0"/>
          </a:p>
          <a:p>
            <a:pPr algn="just"/>
            <a:r>
              <a:rPr lang="es-ES" sz="1200" dirty="0" smtClean="0"/>
              <a:t>-La </a:t>
            </a:r>
            <a:r>
              <a:rPr lang="es-ES" sz="1200" dirty="0"/>
              <a:t>inactividad física </a:t>
            </a:r>
            <a:r>
              <a:rPr lang="es-ES" sz="1200" dirty="0" smtClean="0"/>
              <a:t>origina </a:t>
            </a:r>
            <a:r>
              <a:rPr lang="es-ES" sz="1200" dirty="0"/>
              <a:t>más limitaciones y </a:t>
            </a:r>
            <a:r>
              <a:rPr lang="es-ES" sz="1200" dirty="0" smtClean="0"/>
              <a:t>probablemente un </a:t>
            </a:r>
            <a:r>
              <a:rPr lang="es-ES" sz="1200" dirty="0"/>
              <a:t>empeoramiento de su calidad de vida. </a:t>
            </a:r>
            <a:r>
              <a:rPr lang="es-ES" sz="1200" dirty="0" smtClean="0"/>
              <a:t>La actividad física </a:t>
            </a:r>
            <a:r>
              <a:rPr lang="es-ES" sz="1200" dirty="0"/>
              <a:t>debe considerarse </a:t>
            </a:r>
            <a:r>
              <a:rPr lang="es-ES" sz="1200" dirty="0" smtClean="0"/>
              <a:t>un </a:t>
            </a:r>
            <a:r>
              <a:rPr lang="es-ES" sz="1200" dirty="0"/>
              <a:t>objetivo terapéutico que debe ser abordado desde las fases iniciales de la enfermedad.</a:t>
            </a:r>
            <a:endParaRPr lang="es-ES_tradnl" sz="1200" dirty="0"/>
          </a:p>
        </p:txBody>
      </p:sp>
      <p:pic>
        <p:nvPicPr>
          <p:cNvPr id="6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478"/>
            <a:ext cx="4680520" cy="489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3479"/>
            <a:ext cx="4316110" cy="2304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241</Words>
  <Application>Microsoft Macintosh PowerPoint</Application>
  <PresentationFormat>Presentación en pantalla (16:9)</PresentationFormat>
  <Paragraphs>22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Eva Cabrera</cp:lastModifiedBy>
  <cp:revision>4</cp:revision>
  <dcterms:created xsi:type="dcterms:W3CDTF">2021-06-21T11:13:42Z</dcterms:created>
  <dcterms:modified xsi:type="dcterms:W3CDTF">2021-07-07T17:12:46Z</dcterms:modified>
</cp:coreProperties>
</file>