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8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8" d="100"/>
          <a:sy n="148" d="100"/>
        </p:scale>
        <p:origin x="552" y="8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5132232335398913"/>
          <c:y val="0.16554412850036904"/>
          <c:w val="0.73806070885311348"/>
          <c:h val="0.76936323314503519"/>
        </c:manualLayout>
      </c:layout>
      <c:bar3D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Exitus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0.34297251656482841"/>
                  <c:y val="-6.7834343192636716E-3"/>
                </c:manualLayout>
              </c:layout>
              <c:tx>
                <c:rich>
                  <a:bodyPr/>
                  <a:lstStyle/>
                  <a:p>
                    <a:fld id="{CEA1B82C-7E0B-4C54-991B-2B0B04285FF0}" type="VALUE">
                      <a:rPr lang="en-US">
                        <a:solidFill>
                          <a:schemeClr val="bg1"/>
                        </a:solidFill>
                      </a:rPr>
                      <a:pPr/>
                      <a:t>[VALOR]</a:t>
                    </a:fld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0.13958333333333336"/>
                  <c:y val="-3.1250000000001147E-3"/>
                </c:manualLayout>
              </c:layout>
              <c:tx>
                <c:rich>
                  <a:bodyPr/>
                  <a:lstStyle/>
                  <a:p>
                    <a:fld id="{50EA5113-69F5-40FF-A469-AFBA840316FD}" type="VALUE">
                      <a:rPr lang="en-US">
                        <a:solidFill>
                          <a:schemeClr val="bg1"/>
                        </a:solidFill>
                      </a:rPr>
                      <a:pPr/>
                      <a:t>[VALOR]</a:t>
                    </a:fld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0.15070402822742524"/>
                  <c:y val="-7.3170288771333717E-3"/>
                </c:manualLayout>
              </c:layout>
              <c:tx>
                <c:rich>
                  <a:bodyPr/>
                  <a:lstStyle/>
                  <a:p>
                    <a:fld id="{EC0490E5-83F2-438F-A342-2160ED3E8CB9}" type="VALUE">
                      <a:rPr lang="en-US">
                        <a:solidFill>
                          <a:schemeClr val="bg1"/>
                        </a:solidFill>
                      </a:rPr>
                      <a:pPr/>
                      <a:t>[VALOR]</a:t>
                    </a:fld>
                    <a:endParaRPr lang="es-E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Hoja1!$A$2:$A$5</c:f>
              <c:strCache>
                <c:ptCount val="3"/>
                <c:pt idx="0">
                  <c:v>Seguimiento</c:v>
                </c:pt>
                <c:pt idx="1">
                  <c:v>&lt; 90 días</c:v>
                </c:pt>
                <c:pt idx="2">
                  <c:v>&lt;30 dias</c:v>
                </c:pt>
              </c:strCache>
            </c:strRef>
          </c:cat>
          <c:val>
            <c:numRef>
              <c:f>Hoja1!$B$2:$B$5</c:f>
              <c:numCache>
                <c:formatCode>0.00%</c:formatCode>
                <c:ptCount val="4"/>
                <c:pt idx="0">
                  <c:v>0.55300000000000005</c:v>
                </c:pt>
                <c:pt idx="1">
                  <c:v>0.25879999999999997</c:v>
                </c:pt>
                <c:pt idx="2">
                  <c:v>0.15290000000000001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247386624"/>
        <c:axId val="247383360"/>
        <c:axId val="0"/>
      </c:bar3DChart>
      <c:catAx>
        <c:axId val="2473866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s-ES"/>
          </a:p>
        </c:txPr>
        <c:crossAx val="247383360"/>
        <c:crosses val="autoZero"/>
        <c:auto val="1"/>
        <c:lblAlgn val="ctr"/>
        <c:lblOffset val="100"/>
        <c:noMultiLvlLbl val="0"/>
      </c:catAx>
      <c:valAx>
        <c:axId val="247383360"/>
        <c:scaling>
          <c:orientation val="minMax"/>
        </c:scaling>
        <c:delete val="1"/>
        <c:axPos val="b"/>
        <c:numFmt formatCode="0.00%" sourceLinked="1"/>
        <c:majorTickMark val="out"/>
        <c:minorTickMark val="none"/>
        <c:tickLblPos val="nextTo"/>
        <c:crossAx val="2473866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516BF-FF47-4B7F-876A-290924C29869}" type="datetimeFigureOut">
              <a:rPr lang="es-ES" smtClean="0"/>
              <a:t>13/09/2021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5C7F51-E0D1-4301-805A-2DBBB854605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3810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5C7F51-E0D1-4301-805A-2DBBB854605A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354203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13/09/2021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13/09/2021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13/09/2021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13/09/2021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13/09/2021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13/09/2021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13/09/2021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13/09/2021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13/09/2021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13/09/2021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t>13/09/2021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t>13/09/2021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0" y="30171"/>
            <a:ext cx="91440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SUPERVIVENCIA A LARGO PLAZO DE PACIENTES CON FALLO RESPIRATORIO AGUDO QUE HAN RECIBIDO VENTILACIÓN NO INVASIVA POR CAUSA CON BAJA EVIDENCIA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0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M.Mar</a:t>
            </a:r>
            <a:r>
              <a:rPr lang="es-E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 Ignacio Expósito  Elena </a:t>
            </a:r>
            <a:r>
              <a:rPr lang="es-ES" sz="10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Viciana</a:t>
            </a:r>
            <a:r>
              <a:rPr lang="es-E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Martín, </a:t>
            </a:r>
            <a:r>
              <a:rPr lang="es-ES" sz="1050" dirty="0" err="1">
                <a:latin typeface="Arial" panose="020B0604020202020204" pitchFamily="34" charset="0"/>
                <a:cs typeface="Arial" panose="020B0604020202020204" pitchFamily="34" charset="0"/>
              </a:rPr>
              <a:t>Jose</a:t>
            </a:r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 Antonio Delgado </a:t>
            </a:r>
            <a:r>
              <a:rPr lang="es-ES" sz="10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Torralbo</a:t>
            </a:r>
            <a:r>
              <a:rPr lang="es-E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Jesús F Sánchez </a:t>
            </a:r>
            <a:r>
              <a:rPr lang="es-E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Gómez, </a:t>
            </a:r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Lucía Marín </a:t>
            </a:r>
            <a:r>
              <a:rPr lang="es-E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Barrera, </a:t>
            </a:r>
            <a:r>
              <a:rPr lang="es-E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Rafael </a:t>
            </a:r>
            <a:r>
              <a:rPr lang="es-E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Perera </a:t>
            </a:r>
            <a:r>
              <a:rPr lang="es-ES" sz="105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Louvier</a:t>
            </a:r>
            <a:r>
              <a:rPr lang="es-E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</a:t>
            </a:r>
            <a:r>
              <a:rPr lang="es-E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Rut </a:t>
            </a:r>
            <a:r>
              <a:rPr lang="es-ES" sz="1050" dirty="0" err="1">
                <a:latin typeface="Arial" panose="020B0604020202020204" pitchFamily="34" charset="0"/>
                <a:cs typeface="Arial" panose="020B0604020202020204" pitchFamily="34" charset="0"/>
              </a:rPr>
              <a:t>Ayerbe</a:t>
            </a:r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García</a:t>
            </a:r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105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1050" baseline="30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1050" baseline="30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1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11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upo 2"/>
          <p:cNvGrpSpPr/>
          <p:nvPr/>
        </p:nvGrpSpPr>
        <p:grpSpPr>
          <a:xfrm>
            <a:off x="97102" y="996758"/>
            <a:ext cx="8837912" cy="1295327"/>
            <a:chOff x="252208" y="901848"/>
            <a:chExt cx="4440301" cy="1727101"/>
          </a:xfrm>
        </p:grpSpPr>
        <p:sp>
          <p:nvSpPr>
            <p:cNvPr id="4" name="CuadroTexto 3"/>
            <p:cNvSpPr txBox="1"/>
            <p:nvPr/>
          </p:nvSpPr>
          <p:spPr>
            <a:xfrm>
              <a:off x="263732" y="901848"/>
              <a:ext cx="861972" cy="43266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txBody>
            <a:bodyPr wrap="square" lIns="54000" tIns="54000" rIns="54000" bIns="54000" rtlCol="0" anchor="ctr" anchorCtr="0">
              <a:spAutoFit/>
            </a:bodyPr>
            <a:lstStyle/>
            <a:p>
              <a:r>
                <a:rPr lang="es-E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Introducción</a:t>
              </a:r>
              <a:endParaRPr lang="es-E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" name="CuadroTexto 4"/>
            <p:cNvSpPr txBox="1"/>
            <p:nvPr/>
          </p:nvSpPr>
          <p:spPr>
            <a:xfrm>
              <a:off x="252208" y="1334512"/>
              <a:ext cx="4440301" cy="1294437"/>
            </a:xfrm>
            <a:prstGeom prst="rect">
              <a:avLst/>
            </a:prstGeom>
            <a:noFill/>
          </p:spPr>
          <p:txBody>
            <a:bodyPr wrap="square" lIns="54000" tIns="54000" rIns="54000" bIns="54000" rtlCol="0" anchor="ctr" anchorCtr="0">
              <a:spAutoFit/>
            </a:bodyPr>
            <a:lstStyle/>
            <a:p>
              <a:r>
                <a:rPr lang="es-E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La Ventilación no invasiva (VNI) tiene indicaciones reconocidas en algunas enfermedades respiratorias crónicas que ingresan por fallo respiratorio </a:t>
              </a:r>
              <a:r>
                <a:rPr lang="es-ES" sz="14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hipercápnico</a:t>
              </a:r>
              <a:r>
                <a:rPr lang="es-ES" sz="14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(FRHC). En la práctica habitual también se utiliza este soporte ventilatorio en Insuficiencia respiratoria (IR) aguda de otras causas aunque la evidencia no es tan clara. </a:t>
              </a:r>
              <a:endParaRPr lang="es-ES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" name="CuadroTexto 5"/>
          <p:cNvSpPr txBox="1"/>
          <p:nvPr/>
        </p:nvSpPr>
        <p:spPr>
          <a:xfrm>
            <a:off x="106537" y="2291554"/>
            <a:ext cx="1729160" cy="32449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lIns="54000" tIns="54000" rIns="54000" bIns="54000" rtlCol="0" anchor="ctr" anchorCtr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751057"/>
              </p:ext>
            </p:extLst>
          </p:nvPr>
        </p:nvGraphicFramePr>
        <p:xfrm>
          <a:off x="827584" y="4046220"/>
          <a:ext cx="6768753" cy="109728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256251"/>
                <a:gridCol w="2256251"/>
                <a:gridCol w="2256251"/>
              </a:tblGrid>
              <a:tr h="534978">
                <a:tc>
                  <a:txBody>
                    <a:bodyPr/>
                    <a:lstStyle/>
                    <a:p>
                      <a:pPr algn="ctr"/>
                      <a:endParaRPr lang="es-ES" sz="1200" b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50800" dist="50800" dir="5400000" algn="ctr" rotWithShape="0">
                            <a:schemeClr val="bg1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ES" sz="1200" b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50800" dist="50800" dir="5400000" algn="ctr" rotWithShape="0">
                              <a:schemeClr val="bg1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Recogida de </a:t>
                      </a:r>
                      <a:r>
                        <a:rPr lang="es-ES" sz="1200" b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50800" dist="50800" dir="5400000" algn="ctr" rotWithShape="0">
                              <a:schemeClr val="bg1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pacientes</a:t>
                      </a:r>
                      <a:r>
                        <a:rPr lang="es-ES" sz="1200" b="0" baseline="0" dirty="0" err="1" smtClean="0">
                          <a:ln>
                            <a:noFill/>
                          </a:ln>
                          <a:noFill/>
                          <a:effectLst>
                            <a:outerShdw blurRad="50800" dist="50800" dir="5400000" algn="ctr" rotWithShape="0">
                              <a:schemeClr val="bg1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</a:t>
                      </a:r>
                      <a:r>
                        <a:rPr lang="es-ES" sz="1200" b="0" baseline="0" dirty="0" smtClean="0">
                          <a:ln>
                            <a:noFill/>
                          </a:ln>
                          <a:noFill/>
                          <a:effectLst>
                            <a:outerShdw blurRad="50800" dist="50800" dir="5400000" algn="ctr" rotWithShape="0">
                              <a:schemeClr val="bg1"/>
                            </a:outerShdw>
                          </a:effectLst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Pacientes</a:t>
                      </a:r>
                      <a:endParaRPr lang="es-ES" sz="1200" b="0" dirty="0">
                        <a:ln>
                          <a:noFill/>
                        </a:ln>
                        <a:noFill/>
                        <a:effectLst>
                          <a:outerShdw blurRad="50800" dist="50800" dir="5400000" algn="ctr" rotWithShape="0">
                            <a:schemeClr val="bg1"/>
                          </a:outerShdw>
                        </a:effectLst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200" b="0" dirty="0" smtClean="0">
                          <a:ln>
                            <a:noFill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Evolución</a:t>
                      </a:r>
                      <a:endParaRPr lang="es-ES" sz="1200" b="0" dirty="0">
                        <a:ln>
                          <a:noFill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b="0" dirty="0" smtClean="0">
                          <a:ln>
                            <a:noFill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 de seguimiento</a:t>
                      </a:r>
                      <a:endParaRPr lang="es-ES" sz="1200" b="0" dirty="0">
                        <a:ln>
                          <a:noFill/>
                        </a:ln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6466">
                <a:tc>
                  <a:txBody>
                    <a:bodyPr/>
                    <a:lstStyle/>
                    <a:p>
                      <a:pPr algn="ctr"/>
                      <a:r>
                        <a:rPr lang="es-ES" sz="1200" baseline="0" dirty="0" smtClean="0">
                          <a:ln>
                            <a:noFill/>
                          </a:ln>
                          <a:noFill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</a:t>
                      </a:r>
                      <a:r>
                        <a:rPr lang="es-ES" sz="120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enero 2017-</a:t>
                      </a:r>
                    </a:p>
                    <a:p>
                      <a:pPr algn="ctr"/>
                      <a:r>
                        <a:rPr lang="es-ES" sz="120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31 agosto 2018</a:t>
                      </a:r>
                      <a:endParaRPr lang="es-ES" sz="1200" dirty="0">
                        <a:ln>
                          <a:noFill/>
                        </a:ln>
                        <a:noFill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s-ES" sz="1200" dirty="0">
                        <a:ln>
                          <a:solidFill>
                            <a:schemeClr val="accent1"/>
                          </a:solidFill>
                        </a:ln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s-ES" sz="1200" dirty="0" smtClean="0">
                          <a:ln>
                            <a:solidFill>
                              <a:schemeClr val="accent1"/>
                            </a:solidFill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s-ES" sz="1200" dirty="0" smtClean="0">
                          <a:ln>
                            <a:noFill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</a:t>
                      </a:r>
                      <a:r>
                        <a:rPr lang="es-ES" sz="1200" baseline="0" dirty="0" smtClean="0">
                          <a:ln>
                            <a:noFill/>
                          </a:ln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Octubre 2019</a:t>
                      </a:r>
                      <a:endParaRPr lang="es-ES" sz="1200" dirty="0">
                        <a:ln>
                          <a:solidFill>
                            <a:schemeClr val="accent1"/>
                          </a:solidFill>
                        </a:ln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cxnSp>
        <p:nvCxnSpPr>
          <p:cNvPr id="8" name="Conector recto de flecha 7"/>
          <p:cNvCxnSpPr/>
          <p:nvPr/>
        </p:nvCxnSpPr>
        <p:spPr>
          <a:xfrm>
            <a:off x="3700748" y="6170035"/>
            <a:ext cx="1716374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ángulo 8"/>
          <p:cNvSpPr/>
          <p:nvPr/>
        </p:nvSpPr>
        <p:spPr>
          <a:xfrm>
            <a:off x="58444" y="2664486"/>
            <a:ext cx="8813854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Estudiar la Supervivencia a medio plazo de pacientes ingresados por fracaso respiratorio de causa distinta a enfermedad respiratoria crónica (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FRnoERC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) que han precisado VNI.</a:t>
            </a:r>
          </a:p>
          <a:p>
            <a:endParaRPr lang="es-ES" sz="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107631" y="3221579"/>
            <a:ext cx="1728065" cy="36085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lIns="72000" tIns="72000" rIns="72000" bIns="72000" rtlCol="0" anchor="ctr" anchorCtr="0">
            <a:spAutoFit/>
          </a:bodyPr>
          <a:lstStyle/>
          <a:p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76580" y="3582429"/>
            <a:ext cx="8777581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Estudio observacional prospectivo el que se han  incluido pacientes que han necesitado VNI durante su ingreso por </a:t>
            </a:r>
            <a:r>
              <a:rPr lang="es-ES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FRnoERC</a:t>
            </a: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y que fueron dados de alta</a:t>
            </a:r>
            <a:r>
              <a:rPr lang="es-ES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0808" indent="-90808">
              <a:buFont typeface="Arial" panose="020B0604020202020204" pitchFamily="34" charset="0"/>
              <a:buChar char="•"/>
            </a:pP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15593" y="67907"/>
            <a:ext cx="1144040" cy="2706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lIns="54000" tIns="54000" rIns="54000" bIns="54000" rtlCol="0" anchor="ctr" anchorCtr="0">
            <a:spAutoFit/>
          </a:bodyPr>
          <a:lstStyle/>
          <a:p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559196" y="405077"/>
            <a:ext cx="1756998" cy="253916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s-ES" sz="5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Total de pacientes: 85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426127" y="1094672"/>
            <a:ext cx="228152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Edad media 79.6 años  (32-94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6396001" y="116886"/>
            <a:ext cx="1898533" cy="253916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50" dirty="0" err="1">
                <a:latin typeface="Arial" panose="020B0604020202020204" pitchFamily="34" charset="0"/>
                <a:cs typeface="Arial" panose="020B0604020202020204" pitchFamily="34" charset="0"/>
              </a:rPr>
              <a:t>Exitus</a:t>
            </a:r>
            <a:endParaRPr lang="es-E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959" y="706701"/>
            <a:ext cx="239015" cy="229012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753961" y="844743"/>
            <a:ext cx="57857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63.5%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1815182" y="821673"/>
            <a:ext cx="13122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36.5%</a:t>
            </a:r>
          </a:p>
        </p:txBody>
      </p:sp>
      <p:sp>
        <p:nvSpPr>
          <p:cNvPr id="9" name="Más 8"/>
          <p:cNvSpPr/>
          <p:nvPr/>
        </p:nvSpPr>
        <p:spPr>
          <a:xfrm>
            <a:off x="556724" y="909144"/>
            <a:ext cx="68516" cy="183281"/>
          </a:xfrm>
          <a:prstGeom prst="mathPlus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lipse 9"/>
          <p:cNvSpPr/>
          <p:nvPr/>
        </p:nvSpPr>
        <p:spPr>
          <a:xfrm>
            <a:off x="1515391" y="817136"/>
            <a:ext cx="208122" cy="227105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Conector recto de flecha 10"/>
          <p:cNvCxnSpPr/>
          <p:nvPr/>
        </p:nvCxnSpPr>
        <p:spPr>
          <a:xfrm flipV="1">
            <a:off x="1678033" y="745954"/>
            <a:ext cx="130888" cy="99712"/>
          </a:xfrm>
          <a:prstGeom prst="straightConnector1">
            <a:avLst/>
          </a:prstGeom>
          <a:ln w="22225">
            <a:solidFill>
              <a:srgbClr val="92D050"/>
            </a:solidFill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2" name="CuadroTexto 11"/>
          <p:cNvSpPr txBox="1"/>
          <p:nvPr/>
        </p:nvSpPr>
        <p:spPr>
          <a:xfrm>
            <a:off x="567029" y="1415535"/>
            <a:ext cx="210484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 err="1">
                <a:latin typeface="Arial" panose="020B0604020202020204" pitchFamily="34" charset="0"/>
                <a:cs typeface="Arial" panose="020B0604020202020204" pitchFamily="34" charset="0"/>
              </a:rPr>
              <a:t>Charlson</a:t>
            </a:r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 3.48 </a:t>
            </a:r>
            <a:r>
              <a:rPr lang="es-ES" sz="1050" dirty="0" err="1">
                <a:latin typeface="Arial" panose="020B0604020202020204" pitchFamily="34" charset="0"/>
                <a:cs typeface="Arial" panose="020B0604020202020204" pitchFamily="34" charset="0"/>
              </a:rPr>
              <a:t>ptos</a:t>
            </a:r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 (0 -13)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491959" y="1826644"/>
            <a:ext cx="1891473" cy="253916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Causa de inicio de VNI</a:t>
            </a:r>
          </a:p>
        </p:txBody>
      </p:sp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8637529"/>
              </p:ext>
            </p:extLst>
          </p:nvPr>
        </p:nvGraphicFramePr>
        <p:xfrm>
          <a:off x="483621" y="2164126"/>
          <a:ext cx="1865632" cy="170032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61499"/>
                <a:gridCol w="604133"/>
              </a:tblGrid>
              <a:tr h="420161">
                <a:tc>
                  <a:txBody>
                    <a:bodyPr/>
                    <a:lstStyle/>
                    <a:p>
                      <a:r>
                        <a:rPr lang="es-ES" sz="11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IC</a:t>
                      </a:r>
                      <a:r>
                        <a:rPr lang="es-ES" sz="11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 hipercapnia </a:t>
                      </a:r>
                      <a:endParaRPr lang="es-ES" sz="11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47%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Hipoxemia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31.76%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EAP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9.41%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</a:tr>
              <a:tr h="388620"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Broncoespasmo</a:t>
                      </a:r>
                      <a:r>
                        <a:rPr lang="es-ES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con hipercapnia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8.2%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Otras</a:t>
                      </a:r>
                      <a:r>
                        <a:rPr lang="es-ES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causas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3.53%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/>
                </a:tc>
              </a:tr>
            </a:tbl>
          </a:graphicData>
        </a:graphic>
      </p:graphicFrame>
      <p:graphicFrame>
        <p:nvGraphicFramePr>
          <p:cNvPr id="15" name="Tabl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9743088"/>
              </p:ext>
            </p:extLst>
          </p:nvPr>
        </p:nvGraphicFramePr>
        <p:xfrm>
          <a:off x="6396001" y="1403317"/>
          <a:ext cx="1913097" cy="4038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3835"/>
                <a:gridCol w="699262"/>
              </a:tblGrid>
              <a:tr h="388620"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Causa</a:t>
                      </a:r>
                      <a:r>
                        <a:rPr lang="es-ES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respiratoria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19%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</a:tr>
            </a:tbl>
          </a:graphicData>
        </a:graphic>
      </p:graphicFrame>
      <p:sp>
        <p:nvSpPr>
          <p:cNvPr id="16" name="CuadroTexto 15"/>
          <p:cNvSpPr txBox="1"/>
          <p:nvPr/>
        </p:nvSpPr>
        <p:spPr>
          <a:xfrm>
            <a:off x="3210981" y="185214"/>
            <a:ext cx="1891473" cy="253916"/>
          </a:xfrm>
          <a:prstGeom prst="rect">
            <a:avLst/>
          </a:prstGeom>
          <a:solidFill>
            <a:schemeClr val="bg1"/>
          </a:solidFill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Ingresos </a:t>
            </a:r>
          </a:p>
        </p:txBody>
      </p:sp>
      <p:graphicFrame>
        <p:nvGraphicFramePr>
          <p:cNvPr id="17" name="Tabl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2974348"/>
              </p:ext>
            </p:extLst>
          </p:nvPr>
        </p:nvGraphicFramePr>
        <p:xfrm>
          <a:off x="3208037" y="579606"/>
          <a:ext cx="1891473" cy="12115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67479"/>
                <a:gridCol w="723994"/>
              </a:tblGrid>
              <a:tr h="388620">
                <a:tc>
                  <a:txBody>
                    <a:bodyPr/>
                    <a:lstStyle/>
                    <a:p>
                      <a:r>
                        <a:rPr lang="es-ES" sz="11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 el seguimiento </a:t>
                      </a:r>
                      <a:endParaRPr lang="es-ES" sz="11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50.58%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Antes</a:t>
                      </a:r>
                      <a:r>
                        <a:rPr lang="es-ES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30 días 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17.64%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</a:tr>
              <a:tr h="228600"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Antes</a:t>
                      </a:r>
                      <a:r>
                        <a:rPr lang="es-ES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80 días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29.41%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</a:tr>
            </a:tbl>
          </a:graphicData>
        </a:graphic>
      </p:graphicFrame>
      <p:sp>
        <p:nvSpPr>
          <p:cNvPr id="18" name="CuadroTexto 17"/>
          <p:cNvSpPr txBox="1"/>
          <p:nvPr/>
        </p:nvSpPr>
        <p:spPr>
          <a:xfrm>
            <a:off x="3005513" y="2066093"/>
            <a:ext cx="2296519" cy="253916"/>
          </a:xfrm>
          <a:prstGeom prst="rect">
            <a:avLst/>
          </a:prstGeom>
          <a:noFill/>
          <a:ln w="1905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s-ES" sz="1050" dirty="0">
                <a:latin typeface="Arial" panose="020B0604020202020204" pitchFamily="34" charset="0"/>
                <a:cs typeface="Arial" panose="020B0604020202020204" pitchFamily="34" charset="0"/>
              </a:rPr>
              <a:t>Significación </a:t>
            </a:r>
            <a:r>
              <a:rPr lang="es-ES" sz="1050" dirty="0" smtClean="0">
                <a:latin typeface="Arial" panose="020B0604020202020204" pitchFamily="34" charset="0"/>
                <a:cs typeface="Arial" panose="020B0604020202020204" pitchFamily="34" charset="0"/>
              </a:rPr>
              <a:t>estadística </a:t>
            </a:r>
            <a:endParaRPr lang="es-E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" name="Tab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4321232"/>
              </p:ext>
            </p:extLst>
          </p:nvPr>
        </p:nvGraphicFramePr>
        <p:xfrm>
          <a:off x="3005513" y="2592402"/>
          <a:ext cx="2282252" cy="987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28687"/>
                <a:gridCol w="953565"/>
              </a:tblGrid>
              <a:tr h="519378">
                <a:tc>
                  <a:txBody>
                    <a:bodyPr/>
                    <a:lstStyle/>
                    <a:p>
                      <a:r>
                        <a:rPr lang="es-ES" sz="11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Días hasta el</a:t>
                      </a:r>
                    </a:p>
                    <a:p>
                      <a:r>
                        <a:rPr lang="es-ES" sz="1100" b="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1º Ingreso</a:t>
                      </a:r>
                      <a:endParaRPr lang="es-ES" sz="11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149 </a:t>
                      </a:r>
                    </a:p>
                    <a:p>
                      <a:r>
                        <a:rPr lang="es-ES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(1- 654)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</a:tr>
              <a:tr h="468082"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Nº</a:t>
                      </a:r>
                      <a:r>
                        <a:rPr lang="es-ES" sz="11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 ingresos hospitalarios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1.09</a:t>
                      </a:r>
                    </a:p>
                    <a:p>
                      <a:r>
                        <a:rPr lang="es-ES" sz="11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(0-10)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90" marB="34290" anchor="ctr"/>
                </a:tc>
              </a:tr>
            </a:tbl>
          </a:graphicData>
        </a:graphic>
      </p:graphicFrame>
      <p:sp>
        <p:nvSpPr>
          <p:cNvPr id="23" name="CuadroTexto 22"/>
          <p:cNvSpPr txBox="1"/>
          <p:nvPr/>
        </p:nvSpPr>
        <p:spPr>
          <a:xfrm>
            <a:off x="911337" y="4017248"/>
            <a:ext cx="1311102" cy="29372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lIns="54000" tIns="54000" rIns="54000" bIns="54000" rtlCol="0" anchor="ctr" anchorCtr="0">
            <a:spAutoFit/>
          </a:bodyPr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sp>
        <p:nvSpPr>
          <p:cNvPr id="24" name="Rectángulo 23"/>
          <p:cNvSpPr/>
          <p:nvPr/>
        </p:nvSpPr>
        <p:spPr>
          <a:xfrm>
            <a:off x="884063" y="4354823"/>
            <a:ext cx="687590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1. En nuestra serie,  los pacientes que sufren fallo respiratorio por causas no relacionadas con enfermedades pulmonares crónicas y que han precisado VNI la mortalidad a medio plazo es muy elevada.</a:t>
            </a:r>
          </a:p>
          <a:p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s-ES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. Este grupo de pacientes durante su evolución tiene alta probabilidad de necesitar atenciones en Urgencias y de reingresar.</a:t>
            </a:r>
          </a:p>
        </p:txBody>
      </p:sp>
      <p:graphicFrame>
        <p:nvGraphicFramePr>
          <p:cNvPr id="25" name="Gráfico 24"/>
          <p:cNvGraphicFramePr/>
          <p:nvPr>
            <p:extLst>
              <p:ext uri="{D42A27DB-BD31-4B8C-83A1-F6EECF244321}">
                <p14:modId xmlns:p14="http://schemas.microsoft.com/office/powerpoint/2010/main" val="2586243799"/>
              </p:ext>
            </p:extLst>
          </p:nvPr>
        </p:nvGraphicFramePr>
        <p:xfrm>
          <a:off x="4860032" y="148784"/>
          <a:ext cx="4716509" cy="1333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0" name="Imagen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114" y="1995687"/>
            <a:ext cx="2912806" cy="165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600024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285</Words>
  <Application>Microsoft Office PowerPoint</Application>
  <PresentationFormat>Presentación en pantalla (16:9)</PresentationFormat>
  <Paragraphs>57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Usuario de Windows</cp:lastModifiedBy>
  <cp:revision>10</cp:revision>
  <dcterms:created xsi:type="dcterms:W3CDTF">2021-06-21T11:13:42Z</dcterms:created>
  <dcterms:modified xsi:type="dcterms:W3CDTF">2021-09-13T15:51:41Z</dcterms:modified>
</cp:coreProperties>
</file>