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Estilo medio 4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63"/>
    <p:restoredTop sz="94578"/>
  </p:normalViewPr>
  <p:slideViewPr>
    <p:cSldViewPr>
      <p:cViewPr varScale="1">
        <p:scale>
          <a:sx n="95" d="100"/>
          <a:sy n="95" d="100"/>
        </p:scale>
        <p:origin x="176" y="51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9/9/21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9/9/21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9/9/21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9/9/21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9/9/21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9/9/21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9/9/21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9/9/21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9/9/21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9/9/21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9/9/21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7E5782-D618-4F66-A7C6-94FB11F89930}" type="datetimeFigureOut">
              <a:rPr lang="es-ES" smtClean="0"/>
              <a:t>9/9/21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1A5C3808-A888-6344-9E3D-583F7DAEF090}"/>
              </a:ext>
            </a:extLst>
          </p:cNvPr>
          <p:cNvSpPr txBox="1"/>
          <p:nvPr/>
        </p:nvSpPr>
        <p:spPr>
          <a:xfrm>
            <a:off x="-1016" y="-20538"/>
            <a:ext cx="9145016" cy="1107996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75000"/>
                  <a:tint val="66000"/>
                  <a:satMod val="160000"/>
                </a:schemeClr>
              </a:gs>
              <a:gs pos="50000">
                <a:schemeClr val="accent3">
                  <a:lumMod val="75000"/>
                  <a:tint val="44500"/>
                  <a:satMod val="160000"/>
                </a:schemeClr>
              </a:gs>
              <a:gs pos="100000">
                <a:schemeClr val="accent3">
                  <a:lumMod val="75000"/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>
              <a:spcBef>
                <a:spcPts val="400"/>
              </a:spcBef>
            </a:pPr>
            <a:r>
              <a:rPr lang="es-ES" sz="22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Características clínicas, adherencia terapéutica y comorbilidades asociadas a un mal cumplimiento en pacientes con síndrome de apnea-</a:t>
            </a:r>
            <a:r>
              <a:rPr lang="es-ES" sz="2200" dirty="0" err="1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hipopnea</a:t>
            </a:r>
            <a:r>
              <a:rPr lang="es-ES" sz="22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del sueño (SAHS) grave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76E62B2-029A-F54E-8167-06A5148A31D4}"/>
              </a:ext>
            </a:extLst>
          </p:cNvPr>
          <p:cNvSpPr txBox="1"/>
          <p:nvPr/>
        </p:nvSpPr>
        <p:spPr>
          <a:xfrm>
            <a:off x="35496" y="2249008"/>
            <a:ext cx="17657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Introducción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E1D66E8-CA17-A94A-8E67-999C86C2248B}"/>
              </a:ext>
            </a:extLst>
          </p:cNvPr>
          <p:cNvSpPr txBox="1"/>
          <p:nvPr/>
        </p:nvSpPr>
        <p:spPr>
          <a:xfrm>
            <a:off x="1763688" y="1803469"/>
            <a:ext cx="74888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- El SAHS se caracteriza por episodios de obstrucción completa (apnea) o parcial (</a:t>
            </a:r>
            <a:r>
              <a:rPr lang="es-ES" dirty="0" err="1">
                <a:latin typeface="Arial" panose="020B0604020202020204" pitchFamily="34" charset="0"/>
                <a:cs typeface="Arial" panose="020B0604020202020204" pitchFamily="34" charset="0"/>
              </a:rPr>
              <a:t>hipopnea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) de la vía aérea superior durante el sueño. </a:t>
            </a:r>
          </a:p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- SAHS grave: índice apnea-</a:t>
            </a:r>
            <a:r>
              <a:rPr lang="es-ES" dirty="0" err="1">
                <a:latin typeface="Arial" panose="020B0604020202020204" pitchFamily="34" charset="0"/>
                <a:cs typeface="Arial" panose="020B0604020202020204" pitchFamily="34" charset="0"/>
              </a:rPr>
              <a:t>hipopnea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 (IAH) &gt; 30 eventos/hora. </a:t>
            </a:r>
          </a:p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- Tratamiento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 presión positiva continua vía aérea (CPAP).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D01D200-DB20-664C-86C4-D9D350959832}"/>
              </a:ext>
            </a:extLst>
          </p:cNvPr>
          <p:cNvSpPr txBox="1"/>
          <p:nvPr/>
        </p:nvSpPr>
        <p:spPr>
          <a:xfrm>
            <a:off x="116360" y="3119425"/>
            <a:ext cx="8712968" cy="92333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Objetivo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 análisis de las características clínicas, adherencia al tratamiento y factores que pueden disminuirla, al año de seguimiento, en pacientes con SAHS grave de nuestro centro.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Abrir llave 6">
            <a:extLst>
              <a:ext uri="{FF2B5EF4-FFF2-40B4-BE49-F238E27FC236}">
                <a16:creationId xmlns:a16="http://schemas.microsoft.com/office/drawing/2014/main" id="{D0379ABD-966A-1D42-A4D4-F98A2B86D875}"/>
              </a:ext>
            </a:extLst>
          </p:cNvPr>
          <p:cNvSpPr/>
          <p:nvPr/>
        </p:nvSpPr>
        <p:spPr>
          <a:xfrm>
            <a:off x="1547664" y="1803469"/>
            <a:ext cx="253140" cy="1200329"/>
          </a:xfrm>
          <a:prstGeom prst="leftBrace">
            <a:avLst>
              <a:gd name="adj1" fmla="val 36552"/>
              <a:gd name="adj2" fmla="val 54016"/>
            </a:avLst>
          </a:prstGeom>
          <a:ln w="1905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8F1EAA6-8475-474D-8719-111334516679}"/>
              </a:ext>
            </a:extLst>
          </p:cNvPr>
          <p:cNvSpPr txBox="1"/>
          <p:nvPr/>
        </p:nvSpPr>
        <p:spPr>
          <a:xfrm>
            <a:off x="1115616" y="4214780"/>
            <a:ext cx="1728192" cy="707886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s-ES" sz="20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Material y métodos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EB67B96-2D9D-9845-A8B4-F6090DB1329C}"/>
              </a:ext>
            </a:extLst>
          </p:cNvPr>
          <p:cNvSpPr txBox="1"/>
          <p:nvPr/>
        </p:nvSpPr>
        <p:spPr>
          <a:xfrm>
            <a:off x="2739038" y="4107058"/>
            <a:ext cx="77768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Estudio observacional, descriptivo y transversal.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138 Pacientes SAHS grave con CPAP domiciliaria.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Marzo 2018 a marzo 2020.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0BCBBC6-C4FF-014F-A6CB-168CB50F7A1C}"/>
              </a:ext>
            </a:extLst>
          </p:cNvPr>
          <p:cNvSpPr txBox="1"/>
          <p:nvPr/>
        </p:nvSpPr>
        <p:spPr>
          <a:xfrm>
            <a:off x="116360" y="1100745"/>
            <a:ext cx="84969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J. Romero López, J.I. Hilares Vera, J. Lancha Domínguez, I. </a:t>
            </a:r>
            <a:r>
              <a:rPr lang="es-ES" sz="1400" dirty="0" err="1">
                <a:latin typeface="Arial" panose="020B0604020202020204" pitchFamily="34" charset="0"/>
                <a:cs typeface="Arial" panose="020B0604020202020204" pitchFamily="34" charset="0"/>
              </a:rPr>
              <a:t>Asschert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 Agüero, C. </a:t>
            </a:r>
            <a:r>
              <a:rPr lang="es-ES" sz="1400" dirty="0" err="1">
                <a:latin typeface="Arial" panose="020B0604020202020204" pitchFamily="34" charset="0"/>
                <a:cs typeface="Arial" panose="020B0604020202020204" pitchFamily="34" charset="0"/>
              </a:rPr>
              <a:t>Puchaes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 Manchón. Servicio de Neumología Hospital Juan Ramón Jiménez, Huelva.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CA0E81D7-FB9E-DD4E-8FA8-D8FE99E2F372}"/>
              </a:ext>
            </a:extLst>
          </p:cNvPr>
          <p:cNvSpPr txBox="1"/>
          <p:nvPr/>
        </p:nvSpPr>
        <p:spPr>
          <a:xfrm>
            <a:off x="189228" y="124639"/>
            <a:ext cx="173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28A827B-9D8B-A649-9CDE-85123451EDC0}"/>
              </a:ext>
            </a:extLst>
          </p:cNvPr>
          <p:cNvSpPr txBox="1"/>
          <p:nvPr/>
        </p:nvSpPr>
        <p:spPr>
          <a:xfrm>
            <a:off x="246391" y="3611800"/>
            <a:ext cx="35283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DA8ADAD2-0CE9-E44E-9BFA-DD0A19C71A9C}"/>
              </a:ext>
            </a:extLst>
          </p:cNvPr>
          <p:cNvSpPr txBox="1"/>
          <p:nvPr/>
        </p:nvSpPr>
        <p:spPr>
          <a:xfrm>
            <a:off x="6300192" y="796620"/>
            <a:ext cx="89551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EF201921-2D11-C247-9831-D5F89F8F0DBF}"/>
              </a:ext>
            </a:extLst>
          </p:cNvPr>
          <p:cNvSpPr txBox="1"/>
          <p:nvPr/>
        </p:nvSpPr>
        <p:spPr>
          <a:xfrm>
            <a:off x="6588224" y="1969314"/>
            <a:ext cx="96125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3544888" algn="l"/>
              </a:tabLst>
            </a:pP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>
              <a:tabLst>
                <a:tab pos="3544888" algn="l"/>
              </a:tabLst>
            </a:pP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8D794143-3EA0-7349-A9C0-FB34DC371952}"/>
              </a:ext>
            </a:extLst>
          </p:cNvPr>
          <p:cNvSpPr/>
          <p:nvPr/>
        </p:nvSpPr>
        <p:spPr>
          <a:xfrm>
            <a:off x="205282" y="555526"/>
            <a:ext cx="3390050" cy="2966177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75000"/>
                  <a:tint val="66000"/>
                  <a:satMod val="160000"/>
                </a:schemeClr>
              </a:gs>
              <a:gs pos="50000">
                <a:schemeClr val="accent3">
                  <a:lumMod val="75000"/>
                  <a:tint val="44500"/>
                  <a:satMod val="160000"/>
                </a:schemeClr>
              </a:gs>
              <a:gs pos="100000">
                <a:schemeClr val="accent3">
                  <a:lumMod val="75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5F8852ED-7C66-AB4D-87EE-0A394137FC6D}"/>
              </a:ext>
            </a:extLst>
          </p:cNvPr>
          <p:cNvSpPr txBox="1"/>
          <p:nvPr/>
        </p:nvSpPr>
        <p:spPr>
          <a:xfrm>
            <a:off x="211112" y="570057"/>
            <a:ext cx="405330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- 83.9% varones.</a:t>
            </a:r>
          </a:p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- Mediana edad: 53,5 años.</a:t>
            </a:r>
          </a:p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- Mediana IMC: 34.</a:t>
            </a:r>
          </a:p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- 29,7% fumadores.</a:t>
            </a:r>
          </a:p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- 8,7% profesión de riesgo.</a:t>
            </a:r>
          </a:p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- Media </a:t>
            </a:r>
            <a:r>
              <a:rPr lang="es-ES" dirty="0" err="1">
                <a:latin typeface="Arial" panose="020B0604020202020204" pitchFamily="34" charset="0"/>
                <a:cs typeface="Arial" panose="020B0604020202020204" pitchFamily="34" charset="0"/>
              </a:rPr>
              <a:t>Epworth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: 13,14 puntos.</a:t>
            </a:r>
          </a:p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- Síntomas: ronquidos, apneas.</a:t>
            </a:r>
          </a:p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- Mediana IAH: 51.</a:t>
            </a:r>
          </a:p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- Mediana CT90: 19,5.</a:t>
            </a:r>
          </a:p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- Presión CPAP: 8 cmH</a:t>
            </a:r>
            <a:r>
              <a:rPr lang="es-ES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O.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C3FD3EFE-9E9B-6541-B591-6D5D4F0A9965}"/>
              </a:ext>
            </a:extLst>
          </p:cNvPr>
          <p:cNvSpPr/>
          <p:nvPr/>
        </p:nvSpPr>
        <p:spPr>
          <a:xfrm>
            <a:off x="1022981" y="3898264"/>
            <a:ext cx="74168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7325" indent="-187325">
              <a:buFont typeface="Wingdings" pitchFamily="2" charset="2"/>
              <a:buChar char="§"/>
            </a:pPr>
            <a:r>
              <a:rPr lang="es-E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 nuestra población las características clínicas y fenotípicas fueron similares a las ya descritas, con mayor prevalencia de obesos e HTA.</a:t>
            </a:r>
          </a:p>
          <a:p>
            <a:pPr marL="187325" indent="-187325">
              <a:buFont typeface="Wingdings" pitchFamily="2" charset="2"/>
              <a:buChar char="§"/>
            </a:pPr>
            <a:r>
              <a:rPr lang="es-E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 recomendable un seguimiento más estrecho en</a:t>
            </a:r>
            <a:r>
              <a:rPr lang="es-E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sym typeface="Wingdings" pitchFamily="2" charset="2"/>
              </a:rPr>
              <a:t> pacientes con</a:t>
            </a:r>
            <a:r>
              <a:rPr lang="es-E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HTA, cardiopatía isquémica y arritmia</a:t>
            </a:r>
            <a:r>
              <a:rPr lang="es-E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sym typeface="Wingdings" pitchFamily="2" charset="2"/>
              </a:rPr>
              <a:t>.</a:t>
            </a:r>
            <a:endParaRPr lang="es-ES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Tabla 8">
            <a:extLst>
              <a:ext uri="{FF2B5EF4-FFF2-40B4-BE49-F238E27FC236}">
                <a16:creationId xmlns:a16="http://schemas.microsoft.com/office/drawing/2014/main" id="{BB063D7E-30BA-A642-95D2-3A674E1B5D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5116733"/>
              </p:ext>
            </p:extLst>
          </p:nvPr>
        </p:nvGraphicFramePr>
        <p:xfrm>
          <a:off x="3909863" y="1631938"/>
          <a:ext cx="4987322" cy="182884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52447">
                  <a:extLst>
                    <a:ext uri="{9D8B030D-6E8A-4147-A177-3AD203B41FA5}">
                      <a16:colId xmlns:a16="http://schemas.microsoft.com/office/drawing/2014/main" val="1400170902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778220701"/>
                    </a:ext>
                  </a:extLst>
                </a:gridCol>
                <a:gridCol w="876024">
                  <a:extLst>
                    <a:ext uri="{9D8B030D-6E8A-4147-A177-3AD203B41FA5}">
                      <a16:colId xmlns:a16="http://schemas.microsoft.com/office/drawing/2014/main" val="1525113123"/>
                    </a:ext>
                  </a:extLst>
                </a:gridCol>
                <a:gridCol w="1622747">
                  <a:extLst>
                    <a:ext uri="{9D8B030D-6E8A-4147-A177-3AD203B41FA5}">
                      <a16:colId xmlns:a16="http://schemas.microsoft.com/office/drawing/2014/main" val="2314112131"/>
                    </a:ext>
                  </a:extLst>
                </a:gridCol>
              </a:tblGrid>
              <a:tr h="457118">
                <a:tc>
                  <a:txBody>
                    <a:bodyPr/>
                    <a:lstStyle/>
                    <a:p>
                      <a:r>
                        <a:rPr lang="es-ES" sz="18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Comorbilidad</a:t>
                      </a: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Sí</a:t>
                      </a: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altLang="es-ES" sz="1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 (IC 95%)</a:t>
                      </a:r>
                      <a:endParaRPr kumimoji="0" lang="es-ES" altLang="es-E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1328925"/>
                  </a:ext>
                </a:extLst>
              </a:tr>
              <a:tr h="365825">
                <a:tc>
                  <a:txBody>
                    <a:bodyPr/>
                    <a:lstStyle/>
                    <a:p>
                      <a:r>
                        <a:rPr lang="es-E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HTA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25%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10%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p=0,03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665323"/>
                  </a:ext>
                </a:extLst>
              </a:tr>
              <a:tr h="420835">
                <a:tc>
                  <a:txBody>
                    <a:bodyPr/>
                    <a:lstStyle/>
                    <a:p>
                      <a:r>
                        <a:rPr lang="es-E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Cardiopatía isquémica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38%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16%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p=0,042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7466524"/>
                  </a:ext>
                </a:extLst>
              </a:tr>
              <a:tr h="365825">
                <a:tc>
                  <a:txBody>
                    <a:bodyPr/>
                    <a:lstStyle/>
                    <a:p>
                      <a:r>
                        <a:rPr lang="es-E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Arritmia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58%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28%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p=0.027</a:t>
                      </a:r>
                      <a:r>
                        <a:rPr lang="es-E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s-E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8174623"/>
                  </a:ext>
                </a:extLst>
              </a:tr>
            </a:tbl>
          </a:graphicData>
        </a:graphic>
      </p:graphicFrame>
      <p:sp>
        <p:nvSpPr>
          <p:cNvPr id="9" name="Rectángulo 8">
            <a:extLst>
              <a:ext uri="{FF2B5EF4-FFF2-40B4-BE49-F238E27FC236}">
                <a16:creationId xmlns:a16="http://schemas.microsoft.com/office/drawing/2014/main" id="{91864281-C02A-0844-AA94-4BB191390D77}"/>
              </a:ext>
            </a:extLst>
          </p:cNvPr>
          <p:cNvSpPr/>
          <p:nvPr/>
        </p:nvSpPr>
        <p:spPr>
          <a:xfrm>
            <a:off x="3779912" y="552945"/>
            <a:ext cx="54099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168275" algn="l"/>
              </a:tabLst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- Tratamiento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020B507-729B-6C43-B235-92F51D99057B}"/>
              </a:ext>
            </a:extLst>
          </p:cNvPr>
          <p:cNvSpPr txBox="1"/>
          <p:nvPr/>
        </p:nvSpPr>
        <p:spPr>
          <a:xfrm>
            <a:off x="3839141" y="1275606"/>
            <a:ext cx="4987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Abandono del tratamiento según comorbilidad:</a:t>
            </a:r>
            <a:endParaRPr lang="es-ES" dirty="0">
              <a:solidFill>
                <a:schemeClr val="accent3">
                  <a:lumMod val="75000"/>
                </a:schemeClr>
              </a:solidFill>
            </a:endParaRPr>
          </a:p>
        </p:txBody>
      </p:sp>
      <p:cxnSp>
        <p:nvCxnSpPr>
          <p:cNvPr id="15" name="Conector recto de flecha 14">
            <a:extLst>
              <a:ext uri="{FF2B5EF4-FFF2-40B4-BE49-F238E27FC236}">
                <a16:creationId xmlns:a16="http://schemas.microsoft.com/office/drawing/2014/main" id="{A2CDFDCE-67DD-8949-B8E1-0D43A8FCC374}"/>
              </a:ext>
            </a:extLst>
          </p:cNvPr>
          <p:cNvCxnSpPr>
            <a:cxnSpLocks/>
          </p:cNvCxnSpPr>
          <p:nvPr/>
        </p:nvCxnSpPr>
        <p:spPr>
          <a:xfrm flipV="1">
            <a:off x="5353559" y="555526"/>
            <a:ext cx="273600" cy="183600"/>
          </a:xfrm>
          <a:prstGeom prst="straightConnector1">
            <a:avLst/>
          </a:prstGeom>
          <a:ln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cto de flecha 20">
            <a:extLst>
              <a:ext uri="{FF2B5EF4-FFF2-40B4-BE49-F238E27FC236}">
                <a16:creationId xmlns:a16="http://schemas.microsoft.com/office/drawing/2014/main" id="{C3560411-14B0-1F48-83D4-2857A4ACF973}"/>
              </a:ext>
            </a:extLst>
          </p:cNvPr>
          <p:cNvCxnSpPr>
            <a:cxnSpLocks/>
          </p:cNvCxnSpPr>
          <p:nvPr/>
        </p:nvCxnSpPr>
        <p:spPr>
          <a:xfrm>
            <a:off x="5347982" y="771549"/>
            <a:ext cx="273600" cy="183600"/>
          </a:xfrm>
          <a:prstGeom prst="straightConnector1">
            <a:avLst/>
          </a:prstGeom>
          <a:ln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CuadroTexto 25">
            <a:extLst>
              <a:ext uri="{FF2B5EF4-FFF2-40B4-BE49-F238E27FC236}">
                <a16:creationId xmlns:a16="http://schemas.microsoft.com/office/drawing/2014/main" id="{1D5C62DE-4A4E-054E-A1F3-5292F8062F0D}"/>
              </a:ext>
            </a:extLst>
          </p:cNvPr>
          <p:cNvSpPr txBox="1"/>
          <p:nvPr/>
        </p:nvSpPr>
        <p:spPr>
          <a:xfrm>
            <a:off x="5621582" y="330210"/>
            <a:ext cx="35224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Adecuado cumplimiento 69,7%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2B6F75F9-AC13-7F4E-A115-0281BFA9897A}"/>
              </a:ext>
            </a:extLst>
          </p:cNvPr>
          <p:cNvSpPr txBox="1"/>
          <p:nvPr/>
        </p:nvSpPr>
        <p:spPr>
          <a:xfrm>
            <a:off x="5641210" y="761125"/>
            <a:ext cx="35224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Abandono 18,8%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1488</TotalTime>
  <Words>326</Words>
  <Application>Microsoft Macintosh PowerPoint</Application>
  <PresentationFormat>Presentación en pantalla (16:9)</PresentationFormat>
  <Paragraphs>48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Wingdings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Gloria Toledo Muñoz-Cobo</cp:lastModifiedBy>
  <cp:revision>19</cp:revision>
  <dcterms:created xsi:type="dcterms:W3CDTF">2021-06-21T11:13:42Z</dcterms:created>
  <dcterms:modified xsi:type="dcterms:W3CDTF">2021-09-09T16:26:18Z</dcterms:modified>
</cp:coreProperties>
</file>