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/>
    <p:restoredTop sz="94624"/>
  </p:normalViewPr>
  <p:slideViewPr>
    <p:cSldViewPr>
      <p:cViewPr varScale="1">
        <p:scale>
          <a:sx n="119" d="100"/>
          <a:sy n="119" d="100"/>
        </p:scale>
        <p:origin x="208" y="5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403648" y="143077"/>
            <a:ext cx="6768752" cy="1656184"/>
          </a:xfrm>
          <a:prstGeom prst="rect">
            <a:avLst/>
          </a:prstGeom>
          <a:noFill/>
          <a:ln w="31750">
            <a:solidFill>
              <a:schemeClr val="accent3">
                <a:lumMod val="75000"/>
              </a:schemeClr>
            </a:solidFill>
          </a:ln>
          <a:effectLst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25000" lnSpcReduction="20000"/>
          </a:bodyPr>
          <a:lstStyle/>
          <a:p>
            <a:pPr marL="0" indent="0" algn="ctr">
              <a:buNone/>
            </a:pPr>
            <a:r>
              <a:rPr lang="es-ES" sz="7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</a:t>
            </a:r>
            <a:r>
              <a:rPr lang="es-ES" sz="8800" dirty="0">
                <a:latin typeface="Arial" panose="020B0604020202020204" pitchFamily="34" charset="0"/>
                <a:cs typeface="Arial" panose="020B0604020202020204" pitchFamily="34" charset="0"/>
              </a:rPr>
              <a:t>EVALUACIÓN DEL IMPACTO DE LOS MESES DE CONFINAMIENTO EN LA CONSULTA DE DESHABITUACIÓN TABÁQUICA.</a:t>
            </a:r>
            <a:r>
              <a:rPr lang="es-ES" sz="88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</a:p>
          <a:p>
            <a:pPr marL="0" indent="0" algn="ctr">
              <a:buNone/>
            </a:pPr>
            <a:r>
              <a:rPr lang="es-ES" sz="5200" dirty="0">
                <a:latin typeface="Arial" panose="020B0604020202020204" pitchFamily="34" charset="0"/>
                <a:cs typeface="Arial" panose="020B0604020202020204" pitchFamily="34" charset="0"/>
              </a:rPr>
              <a:t>Autores: J. López García, E. Cabrera César, E. Sánchez Álvarez, L. </a:t>
            </a:r>
            <a:r>
              <a:rPr lang="es-ES" sz="5200" dirty="0" err="1">
                <a:latin typeface="Arial" panose="020B0604020202020204" pitchFamily="34" charset="0"/>
                <a:cs typeface="Arial" panose="020B0604020202020204" pitchFamily="34" charset="0"/>
              </a:rPr>
              <a:t>Piñel</a:t>
            </a:r>
            <a:r>
              <a:rPr lang="es-ES" sz="5200" dirty="0">
                <a:latin typeface="Arial" panose="020B0604020202020204" pitchFamily="34" charset="0"/>
                <a:cs typeface="Arial" panose="020B0604020202020204" pitchFamily="34" charset="0"/>
              </a:rPr>
              <a:t> Jiménez, J.L. Velasco Garrido.</a:t>
            </a:r>
            <a:endParaRPr lang="es-ES" sz="5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5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Hospital Universitario Virgen de la Victoria</a:t>
            </a:r>
            <a:endParaRPr lang="es-ES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contenido"/>
          <p:cNvSpPr txBox="1">
            <a:spLocks/>
          </p:cNvSpPr>
          <p:nvPr/>
        </p:nvSpPr>
        <p:spPr>
          <a:xfrm>
            <a:off x="96412" y="1890866"/>
            <a:ext cx="2232248" cy="504055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96412" y="2464556"/>
            <a:ext cx="4392488" cy="11481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los meses confinamiento domiciliario, nuestros servicios médicos tuvieron que crear formas alternativas de trabajo como las consultas telemáticas destinadas al manejo y seguimiento de los pacientes.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488900" y="2464556"/>
            <a:ext cx="4608512" cy="11481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este estudio ha sido valorar los resultados de la consulta telemática en las consultas de deshabituación tabáquica durante la COVID-19, así como comparar los resultados con las consultas realizadas de forma presencial previamente.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4 Marcador de contenido">
            <a:extLst>
              <a:ext uri="{FF2B5EF4-FFF2-40B4-BE49-F238E27FC236}">
                <a16:creationId xmlns:a16="http://schemas.microsoft.com/office/drawing/2014/main" id="{DE0D5B9E-EDE8-B844-9F6B-3B057C0CCEBD}"/>
              </a:ext>
            </a:extLst>
          </p:cNvPr>
          <p:cNvSpPr txBox="1">
            <a:spLocks/>
          </p:cNvSpPr>
          <p:nvPr/>
        </p:nvSpPr>
        <p:spPr>
          <a:xfrm>
            <a:off x="971600" y="4165238"/>
            <a:ext cx="2050050" cy="504055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3379BDAF-42F8-0947-BDDE-10A0F215C848}"/>
              </a:ext>
            </a:extLst>
          </p:cNvPr>
          <p:cNvSpPr/>
          <p:nvPr/>
        </p:nvSpPr>
        <p:spPr>
          <a:xfrm>
            <a:off x="3093658" y="3795884"/>
            <a:ext cx="6014846" cy="12427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retrospectivo que incluye pacientes citados en la consulta de deshabituación tabáquica durante 2018-2019 y se han comparado con los pacientes atendidos telemáticamente durante el confinamiento en los meses de Marzo-Mayo de 2020. Analizándose variables epidemiológicas, clínicas y sobre el hábito tabáquico procedentes de la historia clínica informatizada.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11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4 Marcador de contenido"/>
          <p:cNvSpPr txBox="1">
            <a:spLocks/>
          </p:cNvSpPr>
          <p:nvPr/>
        </p:nvSpPr>
        <p:spPr>
          <a:xfrm>
            <a:off x="971600" y="4443958"/>
            <a:ext cx="2088232" cy="432047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2800" dirty="0"/>
              <a:t> 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4 Marcador de contenido"/>
          <p:cNvSpPr txBox="1">
            <a:spLocks/>
          </p:cNvSpPr>
          <p:nvPr/>
        </p:nvSpPr>
        <p:spPr>
          <a:xfrm>
            <a:off x="539552" y="102839"/>
            <a:ext cx="2088232" cy="457249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RESULTADOS</a:t>
            </a:r>
          </a:p>
        </p:txBody>
      </p:sp>
      <p:sp>
        <p:nvSpPr>
          <p:cNvPr id="9" name="5 Rectángulo">
            <a:extLst>
              <a:ext uri="{FF2B5EF4-FFF2-40B4-BE49-F238E27FC236}">
                <a16:creationId xmlns:a16="http://schemas.microsoft.com/office/drawing/2014/main" id="{AD1FF792-56ED-8F40-9C55-C9205E95AFE6}"/>
              </a:ext>
            </a:extLst>
          </p:cNvPr>
          <p:cNvSpPr/>
          <p:nvPr/>
        </p:nvSpPr>
        <p:spPr>
          <a:xfrm>
            <a:off x="3131840" y="3291830"/>
            <a:ext cx="5904656" cy="17468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 mayoría de los pacientes fueron atendidos de forma telemática durante los meses del confinamiento en comparación con años previos.</a:t>
            </a:r>
            <a:b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Los resultados obtenidos en la deshabituación tabáquica están en consonancia con los datos obtenidos previos a la pandemia, siendo la consulta telemática una alternativa real en situaciones especiales.</a:t>
            </a:r>
            <a:b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Vareniclina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 resultado ser el fármaco más empleado en los pacientes que consiguen abstinencia tabáquica completa tras 6 meses.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5 Rectángulo">
            <a:extLst>
              <a:ext uri="{FF2B5EF4-FFF2-40B4-BE49-F238E27FC236}">
                <a16:creationId xmlns:a16="http://schemas.microsoft.com/office/drawing/2014/main" id="{C6CCCB46-4543-1142-9800-03A397C26DAF}"/>
              </a:ext>
            </a:extLst>
          </p:cNvPr>
          <p:cNvSpPr/>
          <p:nvPr/>
        </p:nvSpPr>
        <p:spPr>
          <a:xfrm>
            <a:off x="179512" y="589936"/>
            <a:ext cx="2808312" cy="3600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Durante el confinamiento 35 (43,2%) pacientes se mantuvieron en abstinencia tabáquica al mes, 30 (37%) tras 3 meses y 21 (25,9%) tras 6 meses. </a:t>
            </a:r>
          </a:p>
          <a:p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Prepandemia</a:t>
            </a:r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mes 30 (37%), tras 3 meses 20 (24,7%) y tras 6 meses 12 (14,9%) pacientes en abstinencia.</a:t>
            </a:r>
            <a:b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Durante el confinamiento 46 (56,8%) pacientes recibieron </a:t>
            </a:r>
            <a:r>
              <a:rPr lang="es-E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Vareniclina</a:t>
            </a:r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10 (12,3%) TSN y 12 </a:t>
            </a:r>
            <a:r>
              <a:rPr lang="es-E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Bupropion</a:t>
            </a:r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(14,8%), siendo algunos de estos tratamientos combinados. De los 21 (26%) pacientes que se mantuvieron en abstinencia tras 6 meses, 14 (66,6%) de ellos emplearon </a:t>
            </a:r>
            <a:r>
              <a:rPr lang="es-ES" sz="1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Vareniclina</a:t>
            </a:r>
            <a:r>
              <a:rPr lang="es-E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3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2A239C9A-6CD8-F94D-BE35-A3BE07BD0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02839"/>
            <a:ext cx="4824536" cy="298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709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367</Words>
  <Application>Microsoft Macintosh PowerPoint</Application>
  <PresentationFormat>Presentación en pantalla (16:9)</PresentationFormat>
  <Paragraphs>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ANDREA IBOLEON</cp:lastModifiedBy>
  <cp:revision>16</cp:revision>
  <dcterms:created xsi:type="dcterms:W3CDTF">2021-06-21T11:13:42Z</dcterms:created>
  <dcterms:modified xsi:type="dcterms:W3CDTF">2021-09-07T16:36:00Z</dcterms:modified>
</cp:coreProperties>
</file>