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27"/>
    <p:restoredTop sz="94673"/>
  </p:normalViewPr>
  <p:slideViewPr>
    <p:cSldViewPr>
      <p:cViewPr varScale="1">
        <p:scale>
          <a:sx n="98" d="100"/>
          <a:sy n="98" d="100"/>
        </p:scale>
        <p:origin x="200" y="9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Resultados Histológicos</a:t>
            </a:r>
          </a:p>
        </c:rich>
      </c:tx>
      <c:layout>
        <c:manualLayout>
          <c:xMode val="edge"/>
          <c:yMode val="edge"/>
          <c:x val="0.42155801365027062"/>
          <c:y val="9.33563060516562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50948291677708313"/>
          <c:y val="0.15175621214594781"/>
          <c:w val="0.39054247131793862"/>
          <c:h val="0.6695238897034179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Porcentaje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6C9-AE49-B488-8E8D2D86A88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6C9-AE49-B488-8E8D2D86A88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6C9-AE49-B488-8E8D2D86A88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6C9-AE49-B488-8E8D2D86A8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Adenocarcinoma</c:v>
                </c:pt>
                <c:pt idx="1">
                  <c:v>Ca. Epidermoide</c:v>
                </c:pt>
                <c:pt idx="2">
                  <c:v>Oat Cell</c:v>
                </c:pt>
                <c:pt idx="3">
                  <c:v>Neoplasia Extratorácica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28.57</c:v>
                </c:pt>
                <c:pt idx="1">
                  <c:v>24.48</c:v>
                </c:pt>
                <c:pt idx="2">
                  <c:v>8.16</c:v>
                </c:pt>
                <c:pt idx="3">
                  <c:v>17.47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6C9-AE49-B488-8E8D2D86A88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7238164422198463"/>
          <c:y val="0.44114311310915594"/>
          <c:w val="0.40341256766297962"/>
          <c:h val="0.555429868221687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9/9/21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EEBC064-04BB-904D-A45C-B80CE915A067}"/>
              </a:ext>
            </a:extLst>
          </p:cNvPr>
          <p:cNvSpPr txBox="1"/>
          <p:nvPr/>
        </p:nvSpPr>
        <p:spPr>
          <a:xfrm>
            <a:off x="575556" y="-20538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EXPERIENCIA EN EL ESTUDIO DE LESIONES PULMONARES POR PUNCIÓN TRANSTORÁCICA GUIADA POR ECOGRAFÍA EN EL SERVICIO DE NEUMOLOGÍA DEL HOSPITAL JUAN RAMÓN JIMÉNEZ DE HUELVA.</a:t>
            </a:r>
            <a:endParaRPr lang="es-ES" sz="1600" dirty="0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AE9D5064-197E-3040-96E7-F2899350F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388847"/>
              </p:ext>
            </p:extLst>
          </p:nvPr>
        </p:nvGraphicFramePr>
        <p:xfrm>
          <a:off x="457200" y="681246"/>
          <a:ext cx="8229600" cy="594360"/>
        </p:xfrm>
        <a:graphic>
          <a:graphicData uri="http://schemas.openxmlformats.org/drawingml/2006/table">
            <a:tbl>
              <a:tblPr/>
              <a:tblGrid>
                <a:gridCol w="8229600">
                  <a:extLst>
                    <a:ext uri="{9D8B030D-6E8A-4147-A177-3AD203B41FA5}">
                      <a16:colId xmlns:a16="http://schemas.microsoft.com/office/drawing/2014/main" val="24549735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J. Lancha Domínguez</a:t>
                      </a:r>
                      <a:r>
                        <a:rPr lang="es-ES" sz="1200" baseline="30000" dirty="0"/>
                        <a:t>1</a:t>
                      </a:r>
                      <a:r>
                        <a:rPr lang="es-ES" sz="1200" dirty="0"/>
                        <a:t>; A. Herrera Chilla</a:t>
                      </a:r>
                      <a:r>
                        <a:rPr lang="es-ES" sz="1200" baseline="30000" dirty="0"/>
                        <a:t>1</a:t>
                      </a:r>
                      <a:r>
                        <a:rPr lang="es-ES" sz="1200" dirty="0"/>
                        <a:t>; L.A. Padrón Fraysse</a:t>
                      </a:r>
                      <a:r>
                        <a:rPr lang="es-ES" sz="1200" baseline="30000" dirty="0"/>
                        <a:t>1</a:t>
                      </a:r>
                      <a:r>
                        <a:rPr lang="es-ES" sz="1200" dirty="0"/>
                        <a:t>; A. </a:t>
                      </a:r>
                      <a:r>
                        <a:rPr lang="es-ES" sz="1200" dirty="0" err="1"/>
                        <a:t>Rigabert</a:t>
                      </a:r>
                      <a:r>
                        <a:rPr lang="es-ES" sz="1200" dirty="0"/>
                        <a:t> Sánchez-Junco</a:t>
                      </a:r>
                      <a:r>
                        <a:rPr lang="es-ES" sz="1200" baseline="30000" dirty="0"/>
                        <a:t>2</a:t>
                      </a:r>
                      <a:r>
                        <a:rPr lang="es-ES" sz="1200" dirty="0"/>
                        <a:t>; R. Del Pozo Rivas</a:t>
                      </a:r>
                      <a:r>
                        <a:rPr lang="es-ES" sz="1200" baseline="30000" dirty="0"/>
                        <a:t>1</a:t>
                      </a:r>
                      <a:r>
                        <a:rPr lang="es-ES" sz="1200" dirty="0"/>
                        <a:t>.</a:t>
                      </a:r>
                    </a:p>
                    <a:p>
                      <a:pPr algn="ctr"/>
                      <a:r>
                        <a:rPr lang="es-ES" sz="1050" dirty="0"/>
                        <a:t>1.- Servicio de Neumología del Hospital universitario Juan Ramón Jiménez. Huelva.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/>
                        <a:t>2.- Fundación Andaluza </a:t>
                      </a:r>
                      <a:r>
                        <a:rPr lang="es-ES" sz="1050" dirty="0" err="1"/>
                        <a:t>Beturia</a:t>
                      </a:r>
                      <a:r>
                        <a:rPr lang="es-ES" sz="1050" dirty="0"/>
                        <a:t> para la Investigación en Salud (FABIS). Huelva.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3607975"/>
                  </a:ext>
                </a:extLst>
              </a:tr>
            </a:tbl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B003090F-E98C-B549-8792-3F7996E69689}"/>
              </a:ext>
            </a:extLst>
          </p:cNvPr>
          <p:cNvSpPr/>
          <p:nvPr/>
        </p:nvSpPr>
        <p:spPr>
          <a:xfrm>
            <a:off x="6025" y="1275606"/>
            <a:ext cx="9144000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INTRODUCCIÓN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07D7A502-8732-BC44-8F92-94F07A84CA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892884"/>
              </p:ext>
            </p:extLst>
          </p:nvPr>
        </p:nvGraphicFramePr>
        <p:xfrm>
          <a:off x="0" y="1599054"/>
          <a:ext cx="9144000" cy="11887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37860032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La punción </a:t>
                      </a:r>
                      <a:r>
                        <a:rPr lang="es-ES" sz="1200" dirty="0" err="1"/>
                        <a:t>transtorácica</a:t>
                      </a:r>
                      <a:r>
                        <a:rPr lang="es-ES" sz="1200" dirty="0"/>
                        <a:t> guiada por ecografía permite obtener muestras </a:t>
                      </a:r>
                      <a:r>
                        <a:rPr lang="es-ES" sz="1200" dirty="0" err="1"/>
                        <a:t>citohistológicas</a:t>
                      </a:r>
                      <a:r>
                        <a:rPr lang="es-ES" sz="1200" dirty="0"/>
                        <a:t> de lesiones localizadas en pared torácica, pleura, mediastino y periferia del pulmón con visualización en tiempo real.</a:t>
                      </a:r>
                    </a:p>
                    <a:p>
                      <a:pPr algn="just"/>
                      <a:br>
                        <a:rPr lang="es-ES" sz="1200" dirty="0"/>
                      </a:br>
                      <a:r>
                        <a:rPr lang="es-ES" sz="1200" dirty="0"/>
                        <a:t>La rentabilidad diagnóstica de esta técnica empleada por neumólogos ronda el 75-85%, con una tasa de complicaciones (2-5%) según las series publicadas en los últimos años. Nuestro objetivo es exponer nuestra experiencia en la realización de biopsias </a:t>
                      </a:r>
                      <a:r>
                        <a:rPr lang="es-ES" sz="1200" dirty="0" err="1"/>
                        <a:t>percutaneas</a:t>
                      </a:r>
                      <a:r>
                        <a:rPr lang="es-ES" sz="1200" dirty="0"/>
                        <a:t> en el estudio de masas pulmonares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6043049"/>
                  </a:ext>
                </a:extLst>
              </a:tr>
            </a:tbl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:a16="http://schemas.microsoft.com/office/drawing/2014/main" id="{E22FB656-CB06-7F44-8FEE-5CD99D3D3DFB}"/>
              </a:ext>
            </a:extLst>
          </p:cNvPr>
          <p:cNvSpPr/>
          <p:nvPr/>
        </p:nvSpPr>
        <p:spPr>
          <a:xfrm>
            <a:off x="6279" y="2840037"/>
            <a:ext cx="9144000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MATERIAL Y MÉTODOS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AC3473E6-9F23-BB4B-A085-98083078A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411744"/>
              </p:ext>
            </p:extLst>
          </p:nvPr>
        </p:nvGraphicFramePr>
        <p:xfrm>
          <a:off x="35242" y="3150086"/>
          <a:ext cx="9001254" cy="1005840"/>
        </p:xfrm>
        <a:graphic>
          <a:graphicData uri="http://schemas.openxmlformats.org/drawingml/2006/table">
            <a:tbl>
              <a:tblPr/>
              <a:tblGrid>
                <a:gridCol w="9001254">
                  <a:extLst>
                    <a:ext uri="{9D8B030D-6E8A-4147-A177-3AD203B41FA5}">
                      <a16:colId xmlns:a16="http://schemas.microsoft.com/office/drawing/2014/main" val="21435382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/>
                        <a:t>Estudio descriptivo observacional retrospectivo de 52 pacientes a los que se les realizó una punción aspiración por aguja fina (PAAF) y/o biopsia por aguja gruesa (BAG) para el estudio de lesiones torácicas.</a:t>
                      </a:r>
                    </a:p>
                    <a:p>
                      <a:pPr algn="just"/>
                      <a:br>
                        <a:rPr lang="es-ES" sz="1200" dirty="0"/>
                      </a:br>
                      <a:r>
                        <a:rPr lang="es-ES" sz="1200" dirty="0"/>
                        <a:t>Se analizaron las características generales de los pacientes y ecográficas (EC) de las lesiones, tipos de aguja utilizadas, diagnóstico histopatológico, rentabilidad diagnóstica y número y tipos de complicaciones.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70561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2C73673-5A9E-4B4E-8304-5ABFEF329E7B}"/>
              </a:ext>
            </a:extLst>
          </p:cNvPr>
          <p:cNvSpPr/>
          <p:nvPr/>
        </p:nvSpPr>
        <p:spPr>
          <a:xfrm>
            <a:off x="0" y="0"/>
            <a:ext cx="9144000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RESULTADOS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EBDD4CAF-C878-1647-9E31-B64033BB3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62923"/>
              </p:ext>
            </p:extLst>
          </p:nvPr>
        </p:nvGraphicFramePr>
        <p:xfrm>
          <a:off x="107504" y="339502"/>
          <a:ext cx="2376264" cy="111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795043601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802894381"/>
                    </a:ext>
                  </a:extLst>
                </a:gridCol>
              </a:tblGrid>
              <a:tr h="329115">
                <a:tc gridSpan="2">
                  <a:txBody>
                    <a:bodyPr/>
                    <a:lstStyle/>
                    <a:p>
                      <a:r>
                        <a:rPr lang="es-ES" sz="1100" dirty="0"/>
                        <a:t>Muestra </a:t>
                      </a:r>
                      <a:r>
                        <a:rPr lang="es-ES" sz="1100" dirty="0">
                          <a:sym typeface="Wingdings" pitchFamily="2" charset="2"/>
                        </a:rPr>
                        <a:t> N= 52</a:t>
                      </a:r>
                      <a:endParaRPr lang="es-E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547174"/>
                  </a:ext>
                </a:extLst>
              </a:tr>
              <a:tr h="243397">
                <a:tc>
                  <a:txBody>
                    <a:bodyPr/>
                    <a:lstStyle/>
                    <a:p>
                      <a:r>
                        <a:rPr lang="es-ES" sz="1100" dirty="0"/>
                        <a:t>Sexo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74,5% varones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625001"/>
                  </a:ext>
                </a:extLst>
              </a:tr>
              <a:tr h="243397">
                <a:tc>
                  <a:txBody>
                    <a:bodyPr/>
                    <a:lstStyle/>
                    <a:p>
                      <a:r>
                        <a:rPr lang="es-ES" sz="1100" dirty="0"/>
                        <a:t>Edad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66 años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977620"/>
                  </a:ext>
                </a:extLst>
              </a:tr>
              <a:tr h="269805">
                <a:tc>
                  <a:txBody>
                    <a:bodyPr/>
                    <a:lstStyle/>
                    <a:p>
                      <a:r>
                        <a:rPr lang="es-ES" sz="1100" dirty="0"/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86,3%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587502"/>
                  </a:ext>
                </a:extLst>
              </a:tr>
            </a:tbl>
          </a:graphicData>
        </a:graphic>
      </p:graphicFrame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BC9EEBF0-06A5-064B-B7E3-7CED44F39C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860880"/>
              </p:ext>
            </p:extLst>
          </p:nvPr>
        </p:nvGraphicFramePr>
        <p:xfrm>
          <a:off x="2608904" y="339502"/>
          <a:ext cx="3691288" cy="1396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164">
                  <a:extLst>
                    <a:ext uri="{9D8B030D-6E8A-4147-A177-3AD203B41FA5}">
                      <a16:colId xmlns:a16="http://schemas.microsoft.com/office/drawing/2014/main" val="4604955"/>
                    </a:ext>
                  </a:extLst>
                </a:gridCol>
                <a:gridCol w="2221124">
                  <a:extLst>
                    <a:ext uri="{9D8B030D-6E8A-4147-A177-3AD203B41FA5}">
                      <a16:colId xmlns:a16="http://schemas.microsoft.com/office/drawing/2014/main" val="1503431574"/>
                    </a:ext>
                  </a:extLst>
                </a:gridCol>
              </a:tblGrid>
              <a:tr h="284329">
                <a:tc gridSpan="2">
                  <a:txBody>
                    <a:bodyPr/>
                    <a:lstStyle/>
                    <a:p>
                      <a:r>
                        <a:rPr lang="es-ES" sz="1100" dirty="0"/>
                        <a:t>Características ecográficas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193834"/>
                  </a:ext>
                </a:extLst>
              </a:tr>
              <a:tr h="284329">
                <a:tc>
                  <a:txBody>
                    <a:bodyPr/>
                    <a:lstStyle/>
                    <a:p>
                      <a:r>
                        <a:rPr lang="es-ES" sz="1100" dirty="0" err="1"/>
                        <a:t>Ecogenicidad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93,8% heterogéneas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49482"/>
                  </a:ext>
                </a:extLst>
              </a:tr>
              <a:tr h="284329">
                <a:tc>
                  <a:txBody>
                    <a:bodyPr/>
                    <a:lstStyle/>
                    <a:p>
                      <a:r>
                        <a:rPr lang="es-ES" sz="1100" dirty="0"/>
                        <a:t>Vascularización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21,9% vascularización periférica.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691984"/>
                  </a:ext>
                </a:extLst>
              </a:tr>
              <a:tr h="284329">
                <a:tc>
                  <a:txBody>
                    <a:bodyPr/>
                    <a:lstStyle/>
                    <a:p>
                      <a:r>
                        <a:rPr lang="es-ES" sz="1100" dirty="0"/>
                        <a:t>Necrosis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84,4% signos de necrosis.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969574"/>
                  </a:ext>
                </a:extLst>
              </a:tr>
              <a:tr h="158828">
                <a:tc>
                  <a:txBody>
                    <a:bodyPr/>
                    <a:lstStyle/>
                    <a:p>
                      <a:r>
                        <a:rPr lang="es-ES" sz="1100" dirty="0"/>
                        <a:t>Contacto con pared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59.61% en contacto.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505357"/>
                  </a:ext>
                </a:extLst>
              </a:tr>
            </a:tbl>
          </a:graphicData>
        </a:graphic>
      </p:graphicFrame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BC4B73C5-A356-254F-82A1-0BC19B45E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917209"/>
              </p:ext>
            </p:extLst>
          </p:nvPr>
        </p:nvGraphicFramePr>
        <p:xfrm>
          <a:off x="91893" y="1456582"/>
          <a:ext cx="2398171" cy="1107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2979">
                  <a:extLst>
                    <a:ext uri="{9D8B030D-6E8A-4147-A177-3AD203B41FA5}">
                      <a16:colId xmlns:a16="http://schemas.microsoft.com/office/drawing/2014/main" val="3310825831"/>
                    </a:ext>
                  </a:extLst>
                </a:gridCol>
                <a:gridCol w="685192">
                  <a:extLst>
                    <a:ext uri="{9D8B030D-6E8A-4147-A177-3AD203B41FA5}">
                      <a16:colId xmlns:a16="http://schemas.microsoft.com/office/drawing/2014/main" val="1458051416"/>
                    </a:ext>
                  </a:extLst>
                </a:gridCol>
              </a:tblGrid>
              <a:tr h="369262">
                <a:tc gridSpan="2">
                  <a:txBody>
                    <a:bodyPr/>
                    <a:lstStyle/>
                    <a:p>
                      <a:r>
                        <a:rPr lang="es-ES" sz="1100" dirty="0"/>
                        <a:t>Rentabilidad Diagnóstica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00785"/>
                  </a:ext>
                </a:extLst>
              </a:tr>
              <a:tr h="369262">
                <a:tc>
                  <a:txBody>
                    <a:bodyPr/>
                    <a:lstStyle/>
                    <a:p>
                      <a:r>
                        <a:rPr lang="es-ES" sz="1100" dirty="0"/>
                        <a:t>Muestras representativas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354462"/>
                  </a:ext>
                </a:extLst>
              </a:tr>
              <a:tr h="369262">
                <a:tc>
                  <a:txBody>
                    <a:bodyPr/>
                    <a:lstStyle/>
                    <a:p>
                      <a:r>
                        <a:rPr lang="es-ES" sz="1100" dirty="0"/>
                        <a:t>Muestras Diagnósticas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85,96%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34540"/>
                  </a:ext>
                </a:extLst>
              </a:tr>
            </a:tbl>
          </a:graphicData>
        </a:graphic>
      </p:graphicFrame>
      <p:sp>
        <p:nvSpPr>
          <p:cNvPr id="11" name="Rectángulo 10">
            <a:extLst>
              <a:ext uri="{FF2B5EF4-FFF2-40B4-BE49-F238E27FC236}">
                <a16:creationId xmlns:a16="http://schemas.microsoft.com/office/drawing/2014/main" id="{20C5D8CE-7EF5-8546-8183-FD2303F3C162}"/>
              </a:ext>
            </a:extLst>
          </p:cNvPr>
          <p:cNvSpPr/>
          <p:nvPr/>
        </p:nvSpPr>
        <p:spPr>
          <a:xfrm>
            <a:off x="0" y="3867894"/>
            <a:ext cx="9144000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CONCLUSIONES</a:t>
            </a:r>
            <a:endParaRPr lang="es-ES" dirty="0">
              <a:solidFill>
                <a:schemeClr val="bg1"/>
              </a:solidFill>
            </a:endParaRP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F7563FF7-5F69-5F4A-9762-15180A03C5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796681"/>
              </p:ext>
            </p:extLst>
          </p:nvPr>
        </p:nvGraphicFramePr>
        <p:xfrm>
          <a:off x="2607802" y="3191336"/>
          <a:ext cx="2756286" cy="676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143">
                  <a:extLst>
                    <a:ext uri="{9D8B030D-6E8A-4147-A177-3AD203B41FA5}">
                      <a16:colId xmlns:a16="http://schemas.microsoft.com/office/drawing/2014/main" val="4236071949"/>
                    </a:ext>
                  </a:extLst>
                </a:gridCol>
                <a:gridCol w="1378143">
                  <a:extLst>
                    <a:ext uri="{9D8B030D-6E8A-4147-A177-3AD203B41FA5}">
                      <a16:colId xmlns:a16="http://schemas.microsoft.com/office/drawing/2014/main" val="783334816"/>
                    </a:ext>
                  </a:extLst>
                </a:gridCol>
              </a:tblGrid>
              <a:tr h="308630">
                <a:tc gridSpan="2">
                  <a:txBody>
                    <a:bodyPr/>
                    <a:lstStyle/>
                    <a:p>
                      <a:r>
                        <a:rPr lang="es-ES" sz="1100" dirty="0"/>
                        <a:t>Complicaciones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787894"/>
                  </a:ext>
                </a:extLst>
              </a:tr>
              <a:tr h="367928">
                <a:tc>
                  <a:txBody>
                    <a:bodyPr/>
                    <a:lstStyle/>
                    <a:p>
                      <a:r>
                        <a:rPr lang="es-ES" sz="1100" dirty="0"/>
                        <a:t>Neumotórax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2 casos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76326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FA93B7A3-993A-DF46-84E7-63B75C8CB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712268"/>
              </p:ext>
            </p:extLst>
          </p:nvPr>
        </p:nvGraphicFramePr>
        <p:xfrm>
          <a:off x="827584" y="4163918"/>
          <a:ext cx="7272808" cy="640080"/>
        </p:xfrm>
        <a:graphic>
          <a:graphicData uri="http://schemas.openxmlformats.org/drawingml/2006/table">
            <a:tbl>
              <a:tblPr/>
              <a:tblGrid>
                <a:gridCol w="7272808">
                  <a:extLst>
                    <a:ext uri="{9D8B030D-6E8A-4147-A177-3AD203B41FA5}">
                      <a16:colId xmlns:a16="http://schemas.microsoft.com/office/drawing/2014/main" val="5298052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1200" dirty="0"/>
                        <a:t>En nuestra serie, las BAG pulmonares con aguja coaxial, tienen una rentabilidad diagnóstica y tasa de complicaciones similar a la literatura publicada, siendo una opción mínimamente invasiva y obteniendo suficiente muestra para estudio de </a:t>
                      </a:r>
                      <a:r>
                        <a:rPr lang="es-ES" sz="1200" dirty="0" err="1"/>
                        <a:t>biomarcadores</a:t>
                      </a:r>
                      <a:r>
                        <a:rPr lang="es-ES" sz="1200"/>
                        <a:t>.</a:t>
                      </a:r>
                      <a:endParaRPr lang="es-ES" sz="1200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843676"/>
                  </a:ext>
                </a:extLst>
              </a:tr>
            </a:tbl>
          </a:graphicData>
        </a:graphic>
      </p:graphicFrame>
      <p:graphicFrame>
        <p:nvGraphicFramePr>
          <p:cNvPr id="14" name="Gráfico 13">
            <a:extLst>
              <a:ext uri="{FF2B5EF4-FFF2-40B4-BE49-F238E27FC236}">
                <a16:creationId xmlns:a16="http://schemas.microsoft.com/office/drawing/2014/main" id="{4122B928-7801-9942-BA65-CD040F4118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8864742"/>
              </p:ext>
            </p:extLst>
          </p:nvPr>
        </p:nvGraphicFramePr>
        <p:xfrm>
          <a:off x="4139952" y="136913"/>
          <a:ext cx="5396230" cy="3705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table">
            <a:extLst>
              <a:ext uri="{FF2B5EF4-FFF2-40B4-BE49-F238E27FC236}">
                <a16:creationId xmlns:a16="http://schemas.microsoft.com/office/drawing/2014/main" id="{39415EA7-197E-9046-BF35-89291C2AF0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270" y="1779662"/>
            <a:ext cx="2796818" cy="1396396"/>
          </a:xfrm>
          <a:prstGeom prst="rect">
            <a:avLst/>
          </a:prstGeom>
        </p:spPr>
      </p:pic>
      <p:graphicFrame>
        <p:nvGraphicFramePr>
          <p:cNvPr id="16" name="Tabla 8">
            <a:extLst>
              <a:ext uri="{FF2B5EF4-FFF2-40B4-BE49-F238E27FC236}">
                <a16:creationId xmlns:a16="http://schemas.microsoft.com/office/drawing/2014/main" id="{01389D4B-05DD-8B4A-83AA-B5E58156DF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429124"/>
              </p:ext>
            </p:extLst>
          </p:nvPr>
        </p:nvGraphicFramePr>
        <p:xfrm>
          <a:off x="85596" y="2652379"/>
          <a:ext cx="2398172" cy="1165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9086">
                  <a:extLst>
                    <a:ext uri="{9D8B030D-6E8A-4147-A177-3AD203B41FA5}">
                      <a16:colId xmlns:a16="http://schemas.microsoft.com/office/drawing/2014/main" val="3181461072"/>
                    </a:ext>
                  </a:extLst>
                </a:gridCol>
                <a:gridCol w="1199086">
                  <a:extLst>
                    <a:ext uri="{9D8B030D-6E8A-4147-A177-3AD203B41FA5}">
                      <a16:colId xmlns:a16="http://schemas.microsoft.com/office/drawing/2014/main" val="1124479402"/>
                    </a:ext>
                  </a:extLst>
                </a:gridCol>
              </a:tblGrid>
              <a:tr h="369262">
                <a:tc gridSpan="2">
                  <a:txBody>
                    <a:bodyPr/>
                    <a:lstStyle/>
                    <a:p>
                      <a:r>
                        <a:rPr lang="es-ES" sz="1100" dirty="0"/>
                        <a:t>Tipo de Aguja (Comparación rentabilidad)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40186"/>
                  </a:ext>
                </a:extLst>
              </a:tr>
              <a:tr h="369262">
                <a:tc>
                  <a:txBody>
                    <a:bodyPr/>
                    <a:lstStyle/>
                    <a:p>
                      <a:r>
                        <a:rPr lang="es-ES" sz="1100" dirty="0"/>
                        <a:t>BAG con Coaxial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BAG sin Coaxial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629654"/>
                  </a:ext>
                </a:extLst>
              </a:tr>
              <a:tr h="369262">
                <a:tc>
                  <a:txBody>
                    <a:bodyPr/>
                    <a:lstStyle/>
                    <a:p>
                      <a:r>
                        <a:rPr lang="es-ES" sz="1100" dirty="0"/>
                        <a:t>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100" dirty="0"/>
                        <a:t>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168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357</Words>
  <Application>Microsoft Macintosh PowerPoint</Application>
  <PresentationFormat>Presentación en pantalla (16:9)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4</cp:revision>
  <dcterms:created xsi:type="dcterms:W3CDTF">2021-06-21T11:13:42Z</dcterms:created>
  <dcterms:modified xsi:type="dcterms:W3CDTF">2021-09-09T08:47:55Z</dcterms:modified>
</cp:coreProperties>
</file>