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AEF406-7C32-4F50-B957-C93A5AD6DA01}" v="740" dt="2021-09-06T16:53:47.865"/>
    <p1510:client id="{F9EE485F-4F5F-44A7-A404-2E7FE07F0821}" v="265" dt="2021-09-07T14:48:03.8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>
      <p:cViewPr varScale="1">
        <p:scale>
          <a:sx n="144" d="100"/>
          <a:sy n="144" d="100"/>
        </p:scale>
        <p:origin x="720" y="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CE80FAA2-48DC-422B-BFB0-B45B558FCD14}"/>
              </a:ext>
            </a:extLst>
          </p:cNvPr>
          <p:cNvSpPr/>
          <p:nvPr/>
        </p:nvSpPr>
        <p:spPr>
          <a:xfrm>
            <a:off x="69061" y="355"/>
            <a:ext cx="8979461" cy="125594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u="sng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Rentabilidad de la biopsia con aguja gruesa como método diagnóstico de lesiones torácicas. Experiencia en un hospital comarcal.</a:t>
            </a:r>
            <a:r>
              <a:rPr lang="es-ES" sz="1600" u="sng" dirty="0">
                <a:latin typeface="Arial"/>
                <a:ea typeface="Segoe UI"/>
                <a:cs typeface="Segoe UI"/>
              </a:rPr>
              <a:t>​</a:t>
            </a:r>
            <a:endParaRPr lang="es-ES" sz="1600" u="sng" dirty="0">
              <a:cs typeface="Calibri"/>
            </a:endParaRPr>
          </a:p>
          <a:p>
            <a:pPr algn="ctr"/>
            <a:endParaRPr lang="es-ES" sz="1600" b="1" dirty="0">
              <a:solidFill>
                <a:srgbClr val="000000"/>
              </a:solidFill>
              <a:latin typeface="Arial"/>
              <a:ea typeface="Segoe UI"/>
              <a:cs typeface="Segoe UI"/>
            </a:endParaRPr>
          </a:p>
          <a:p>
            <a:pPr algn="ctr" rtl="0"/>
            <a:r>
              <a:rPr lang="es-ES" sz="160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Diego Molina Cabrerizo, Belén María Navas Bueno.</a:t>
            </a:r>
            <a:r>
              <a:rPr lang="en-US" sz="1600" dirty="0">
                <a:latin typeface="Arial"/>
                <a:ea typeface="Segoe UI"/>
                <a:cs typeface="Segoe UI"/>
              </a:rPr>
              <a:t>​</a:t>
            </a:r>
          </a:p>
          <a:p>
            <a:pPr algn="ctr" rtl="0"/>
            <a:r>
              <a:rPr lang="es-ES" sz="160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Unidad de Neumología. Hospital Santa Ana, Motril, Granada.</a:t>
            </a:r>
            <a:endParaRPr lang="es-ES" sz="1600" dirty="0"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236713-DFD2-4704-A638-3B3508EAB775}"/>
              </a:ext>
            </a:extLst>
          </p:cNvPr>
          <p:cNvSpPr txBox="1"/>
          <p:nvPr/>
        </p:nvSpPr>
        <p:spPr>
          <a:xfrm>
            <a:off x="3107856" y="1317897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600" u="sng" dirty="0">
                <a:latin typeface="Arial"/>
                <a:cs typeface="Arial"/>
              </a:rPr>
              <a:t>INTRODUCCIÓN</a:t>
            </a:r>
            <a:endParaRPr lang="es-ES" sz="1600" u="sng">
              <a:cs typeface="Calibri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E8ABEBA-E798-4849-B9D1-529FB4E94D9C}"/>
              </a:ext>
            </a:extLst>
          </p:cNvPr>
          <p:cNvSpPr/>
          <p:nvPr/>
        </p:nvSpPr>
        <p:spPr>
          <a:xfrm>
            <a:off x="74966" y="1715224"/>
            <a:ext cx="8988688" cy="74193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latin typeface="Tahoma"/>
                <a:ea typeface="Tahoma"/>
                <a:cs typeface="Tahoma"/>
              </a:rPr>
              <a:t>La ecografía torácica es una técnica diagnóstica inocua, implantada en unidades de Neumología para múltiples estudios, entre ellos, la patología tumoral si existe contacto con pleura o pared torácica.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4A703C9-143A-44C4-A761-3FD19CAF9517}"/>
              </a:ext>
            </a:extLst>
          </p:cNvPr>
          <p:cNvSpPr txBox="1"/>
          <p:nvPr/>
        </p:nvSpPr>
        <p:spPr>
          <a:xfrm>
            <a:off x="3188149" y="2569529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600" u="sng" dirty="0">
                <a:latin typeface="Arial"/>
                <a:cs typeface="Arial"/>
              </a:rPr>
              <a:t>MATERIAL Y MÉTODOS</a:t>
            </a:r>
            <a:endParaRPr lang="es-ES" dirty="0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87719470-F151-4137-BB43-5F2D91DD09C7}"/>
              </a:ext>
            </a:extLst>
          </p:cNvPr>
          <p:cNvSpPr/>
          <p:nvPr/>
        </p:nvSpPr>
        <p:spPr>
          <a:xfrm>
            <a:off x="69061" y="3020451"/>
            <a:ext cx="8983410" cy="19175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latin typeface="Tahoma"/>
                <a:ea typeface="Tahoma"/>
                <a:cs typeface="Arial"/>
              </a:rPr>
              <a:t>Entre enero de 2017 y marzo de 2021 se reclutó de forma consecutiva los pacientes con lesiones intra y extratorácicas de estirpe tumoral accesibles por ecografía. Se recogieron datos de filiación habitual, antecedentes de tabaquismo o patología neumológica previa, diámetro de la lesión y su localización, diagnóstico final y complicaciones del procedimiento. Se realizó biopsia histológica </a:t>
            </a:r>
            <a:r>
              <a:rPr lang="es-ES" sz="1600" dirty="0" err="1">
                <a:latin typeface="Tahoma"/>
                <a:ea typeface="Tahoma"/>
                <a:cs typeface="Arial"/>
              </a:rPr>
              <a:t>ecoguiada</a:t>
            </a:r>
            <a:r>
              <a:rPr lang="es-ES" sz="1600" dirty="0">
                <a:latin typeface="Tahoma"/>
                <a:ea typeface="Tahoma"/>
                <a:cs typeface="Arial"/>
              </a:rPr>
              <a:t> utilizando una aguja del modelo </a:t>
            </a:r>
            <a:r>
              <a:rPr lang="es-ES" sz="1600" dirty="0" err="1">
                <a:latin typeface="Tahoma"/>
                <a:ea typeface="Tahoma"/>
                <a:cs typeface="Arial"/>
              </a:rPr>
              <a:t>Bard</a:t>
            </a:r>
            <a:r>
              <a:rPr lang="es-ES" sz="1600" dirty="0">
                <a:latin typeface="Tahoma"/>
                <a:ea typeface="Tahoma"/>
                <a:cs typeface="Arial"/>
              </a:rPr>
              <a:t> Max Core® calibre 18G y de 16 cm de longitud.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C401DCE-536E-43C1-92AC-A3F410C15711}"/>
              </a:ext>
            </a:extLst>
          </p:cNvPr>
          <p:cNvSpPr txBox="1"/>
          <p:nvPr/>
        </p:nvSpPr>
        <p:spPr>
          <a:xfrm>
            <a:off x="675438" y="141835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600" u="sng" dirty="0">
                <a:latin typeface="Arial"/>
                <a:cs typeface="Arial"/>
              </a:rPr>
              <a:t>RESULTADOS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54D68857-6610-4EE8-9ADF-0227268A6C01}"/>
              </a:ext>
            </a:extLst>
          </p:cNvPr>
          <p:cNvSpPr/>
          <p:nvPr/>
        </p:nvSpPr>
        <p:spPr>
          <a:xfrm>
            <a:off x="100130" y="542217"/>
            <a:ext cx="3891866" cy="267329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600" dirty="0">
                <a:latin typeface="Tahoma"/>
                <a:ea typeface="Tahoma"/>
                <a:cs typeface="Tahoma"/>
              </a:rPr>
              <a:t>La muestra final fue de 58 pacientes, obteniendo el diagnóstico en 52 (89,7%). Se repitió la biopsia en 1 ocasión en 6 pacientes (10,3%) y en 2 ocasiones en 3 pacientes (5,2%).</a:t>
            </a:r>
          </a:p>
          <a:p>
            <a:pPr algn="ctr"/>
            <a:r>
              <a:rPr lang="es-ES" sz="1600" dirty="0">
                <a:latin typeface="Tahoma"/>
                <a:ea typeface="Tahoma"/>
                <a:cs typeface="Tahoma"/>
              </a:rPr>
              <a:t>El tamaño medio de las lesiones era 60,35 ± 30,5 </a:t>
            </a:r>
            <a:r>
              <a:rPr lang="es-ES" sz="1600" dirty="0" err="1">
                <a:latin typeface="Tahoma"/>
                <a:ea typeface="Tahoma"/>
                <a:cs typeface="Tahoma"/>
              </a:rPr>
              <a:t>mm.</a:t>
            </a:r>
            <a:endParaRPr lang="es-ES" sz="1600" dirty="0">
              <a:latin typeface="Tahoma"/>
              <a:ea typeface="Tahoma"/>
              <a:cs typeface="Tahoma"/>
            </a:endParaRPr>
          </a:p>
          <a:p>
            <a:pPr algn="ctr"/>
            <a:r>
              <a:rPr lang="es-ES" sz="1600" dirty="0">
                <a:latin typeface="Tahoma"/>
                <a:ea typeface="Tahoma"/>
                <a:cs typeface="Tahoma"/>
              </a:rPr>
              <a:t>Como complicación, 1 paciente (1,7%) un neumotórax y 2 pacientes (3,4%) hemorragias autolimitadas.</a:t>
            </a:r>
          </a:p>
        </p:txBody>
      </p:sp>
      <p:pic>
        <p:nvPicPr>
          <p:cNvPr id="5" name="Imagen 5" descr="Gráfico, Gráfico de barras&#10;&#10;Descripción generada automáticamente">
            <a:extLst>
              <a:ext uri="{FF2B5EF4-FFF2-40B4-BE49-F238E27FC236}">
                <a16:creationId xmlns:a16="http://schemas.microsoft.com/office/drawing/2014/main" id="{90F86590-AD91-41D2-A04A-FE48FB887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243" y="95844"/>
            <a:ext cx="4835551" cy="1872325"/>
          </a:xfrm>
          <a:prstGeom prst="rect">
            <a:avLst/>
          </a:prstGeom>
        </p:spPr>
      </p:pic>
      <p:pic>
        <p:nvPicPr>
          <p:cNvPr id="6" name="Imagen 6" descr="Gráfico, Gráfico circular&#10;&#10;Descripción generada automáticamente">
            <a:extLst>
              <a:ext uri="{FF2B5EF4-FFF2-40B4-BE49-F238E27FC236}">
                <a16:creationId xmlns:a16="http://schemas.microsoft.com/office/drawing/2014/main" id="{0B4648E7-38A0-4A02-AD55-90135E679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491" y="2005287"/>
            <a:ext cx="1137333" cy="1208497"/>
          </a:xfrm>
          <a:prstGeom prst="rect">
            <a:avLst/>
          </a:prstGeom>
        </p:spPr>
      </p:pic>
      <p:pic>
        <p:nvPicPr>
          <p:cNvPr id="7" name="Imagen 7" descr="Gráfico, Gráfico circular&#10;&#10;Descripción generada automáticamente">
            <a:extLst>
              <a:ext uri="{FF2B5EF4-FFF2-40B4-BE49-F238E27FC236}">
                <a16:creationId xmlns:a16="http://schemas.microsoft.com/office/drawing/2014/main" id="{CBC9DB82-BF00-4E8D-86E4-3D960ED7D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5814" y="2003084"/>
            <a:ext cx="2714861" cy="2714861"/>
          </a:xfrm>
          <a:prstGeom prst="rect">
            <a:avLst/>
          </a:prstGeom>
        </p:spPr>
      </p:pic>
      <p:pic>
        <p:nvPicPr>
          <p:cNvPr id="8" name="Imagen 8" descr="Gráfico, Gráfico circular&#10;&#10;Descripción generada automáticamente">
            <a:extLst>
              <a:ext uri="{FF2B5EF4-FFF2-40B4-BE49-F238E27FC236}">
                <a16:creationId xmlns:a16="http://schemas.microsoft.com/office/drawing/2014/main" id="{DCF8B62A-D817-41B4-917D-4895044284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1585" y="1970474"/>
            <a:ext cx="1175119" cy="117893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7529E54-23B7-40CF-95F8-46A59315C8A9}"/>
              </a:ext>
            </a:extLst>
          </p:cNvPr>
          <p:cNvSpPr txBox="1"/>
          <p:nvPr/>
        </p:nvSpPr>
        <p:spPr>
          <a:xfrm>
            <a:off x="1629512" y="3278000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600" u="sng" dirty="0">
                <a:latin typeface="Arial"/>
                <a:cs typeface="Arial"/>
              </a:rPr>
              <a:t>CONCLUSIONES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EECBC17-5C47-43F8-8A19-76EC500A0D66}"/>
              </a:ext>
            </a:extLst>
          </p:cNvPr>
          <p:cNvSpPr/>
          <p:nvPr/>
        </p:nvSpPr>
        <p:spPr>
          <a:xfrm>
            <a:off x="889838" y="3613202"/>
            <a:ext cx="4765647" cy="147361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latin typeface="Tahoma"/>
                <a:ea typeface="+mn-lt"/>
                <a:cs typeface="+mn-lt"/>
              </a:rPr>
              <a:t>La biopsia </a:t>
            </a:r>
            <a:r>
              <a:rPr lang="es-ES" sz="1600" err="1">
                <a:latin typeface="Tahoma"/>
                <a:ea typeface="+mn-lt"/>
                <a:cs typeface="+mn-lt"/>
              </a:rPr>
              <a:t>ecoguiada</a:t>
            </a:r>
            <a:r>
              <a:rPr lang="es-ES" sz="1600" dirty="0">
                <a:latin typeface="Tahoma"/>
                <a:ea typeface="+mn-lt"/>
                <a:cs typeface="+mn-lt"/>
              </a:rPr>
              <a:t> transtorácica mediante aguja gruesa es una técnica segura, de alta rentabilidad, con escasas complicaciones y fácil acceso para el diagnóstico de lesiones en </a:t>
            </a:r>
            <a:r>
              <a:rPr lang="es-ES" sz="1600">
                <a:latin typeface="Tahoma"/>
                <a:ea typeface="+mn-lt"/>
                <a:cs typeface="+mn-lt"/>
              </a:rPr>
              <a:t>contacto con pared torácica.</a:t>
            </a:r>
            <a:endParaRPr lang="es-ES" sz="1600" dirty="0">
              <a:latin typeface="Calibri"/>
              <a:ea typeface="Tahoma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263</Words>
  <Application>Microsoft Macintosh PowerPoint</Application>
  <PresentationFormat>Presentación en pantalla (16:9)</PresentationFormat>
  <Paragraphs>14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214</cp:revision>
  <dcterms:created xsi:type="dcterms:W3CDTF">2021-06-21T11:13:42Z</dcterms:created>
  <dcterms:modified xsi:type="dcterms:W3CDTF">2021-09-08T09:38:12Z</dcterms:modified>
</cp:coreProperties>
</file>