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A45E84-2275-48C6-AB0B-FC2B26473B62}" v="33" dt="2021-08-27T15:16:49.964"/>
    <p1510:client id="{1597CE8D-0487-432B-9EBF-955D92816465}" v="1" dt="2021-08-30T11:16:22.673"/>
    <p1510:client id="{1C647A58-8B63-4E8F-9F85-011040C0700C}" v="45" dt="2021-09-09T14:51:37.169"/>
    <p1510:client id="{2E6CE091-84A0-4CB0-A5C5-2C33540BDC14}" v="216" dt="2021-08-27T13:39:28.724"/>
    <p1510:client id="{41716915-E401-4FFF-922C-3B22369886D5}" v="519" dt="2021-09-06T12:13:27.226"/>
    <p1510:client id="{EF19EC7A-3EFF-4C9F-AF83-7923A43C597C}" v="85" dt="2021-09-06T06:37:27.686"/>
    <p1510:client id="{F4438C81-1062-47CA-A2F0-A5B7C37A6A3D}" v="367" dt="2021-09-08T19:14:17.166"/>
    <p1510:client id="{F94277CE-9E41-4DF0-987D-F37DB7B5617C}" v="266" dt="2021-09-06T12:45:16.130"/>
    <p1510:client id="{FBC721EA-DE65-4E58-836E-A6406900B4A2}" v="130" dt="2021-08-27T15:02:20.8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6" y="1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09/09/2021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0A78689D-F875-4C09-BE96-BF412F0BBDAC}"/>
              </a:ext>
            </a:extLst>
          </p:cNvPr>
          <p:cNvSpPr/>
          <p:nvPr/>
        </p:nvSpPr>
        <p:spPr>
          <a:xfrm>
            <a:off x="3175" y="3175"/>
            <a:ext cx="9136062" cy="74612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5">
            <a:extLst>
              <a:ext uri="{FF2B5EF4-FFF2-40B4-BE49-F238E27FC236}">
                <a16:creationId xmlns:a16="http://schemas.microsoft.com/office/drawing/2014/main" id="{DE964AE9-5FBD-4D9D-B3F1-1197EB177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2006" y="4663281"/>
            <a:ext cx="1600200" cy="44053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9032B5B-5054-4682-9AB7-CF0A4695F276}"/>
              </a:ext>
            </a:extLst>
          </p:cNvPr>
          <p:cNvSpPr txBox="1"/>
          <p:nvPr/>
        </p:nvSpPr>
        <p:spPr>
          <a:xfrm>
            <a:off x="73025" y="80963"/>
            <a:ext cx="899794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CAUSAS DE RETIRADA DEL TRATAMIENTO CON FÁRMACOS BIOLÓGICOS PARA EL ASMA EN EL HOSPITAL JUAN RAMÓN JIMÉNEZ DE HUELVA (2007-2021)</a:t>
            </a:r>
            <a:endParaRPr lang="en-US" sz="1400" dirty="0">
              <a:solidFill>
                <a:srgbClr val="FFFFFF"/>
              </a:solidFill>
              <a:cs typeface="Calibri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26F26BB2-FC01-40CD-812B-B7E5DC95C971}"/>
              </a:ext>
            </a:extLst>
          </p:cNvPr>
          <p:cNvSpPr/>
          <p:nvPr/>
        </p:nvSpPr>
        <p:spPr>
          <a:xfrm>
            <a:off x="253999" y="852488"/>
            <a:ext cx="5863430" cy="120649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en-US" sz="800" u="sng" dirty="0">
                <a:solidFill>
                  <a:srgbClr val="FF0000"/>
                </a:solidFill>
                <a:latin typeface="Arial"/>
                <a:cs typeface="Segoe UI"/>
              </a:rPr>
              <a:t>INTRODUCCIÓN</a:t>
            </a:r>
            <a:endParaRPr lang="es-ES" sz="800" dirty="0" err="1">
              <a:solidFill>
                <a:srgbClr val="FF0000"/>
              </a:solidFill>
              <a:latin typeface="Arial"/>
              <a:ea typeface="+mn-lt"/>
              <a:cs typeface="+mn-lt"/>
            </a:endParaRPr>
          </a:p>
          <a:p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Desde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2006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disponemos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de los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tratamientos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biológicos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para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el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asma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grave de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difícil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control (AGDC), 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causas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de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retirada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: </a:t>
            </a:r>
            <a:endParaRPr lang="es-ES" sz="800" dirty="0">
              <a:latin typeface="Arial"/>
              <a:ea typeface="+mn-lt"/>
              <a:cs typeface="+mn-lt"/>
            </a:endParaRPr>
          </a:p>
          <a:p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1.- No</a:t>
            </a:r>
            <a:r>
              <a:rPr lang="en-US" sz="800" b="1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eficacia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valorada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por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el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cuestionario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GETE. </a:t>
            </a:r>
            <a:endParaRPr lang="es-ES" sz="800">
              <a:latin typeface="Arial"/>
              <a:ea typeface="+mn-lt"/>
              <a:cs typeface="+mn-lt"/>
            </a:endParaRPr>
          </a:p>
          <a:p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2.-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Efectos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secundarios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graves.</a:t>
            </a:r>
            <a:endParaRPr lang="es-ES" sz="800">
              <a:latin typeface="Arial"/>
              <a:ea typeface="+mn-lt"/>
              <a:cs typeface="+mn-lt"/>
            </a:endParaRPr>
          </a:p>
          <a:p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3.- </a:t>
            </a:r>
            <a:r>
              <a:rPr lang="en-US" sz="800" err="1">
                <a:solidFill>
                  <a:srgbClr val="201F1E"/>
                </a:solidFill>
                <a:latin typeface="Arial"/>
                <a:cs typeface="Segoe UI"/>
              </a:rPr>
              <a:t>Valoración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de </a:t>
            </a:r>
            <a:r>
              <a:rPr lang="en-US" sz="800" err="1">
                <a:solidFill>
                  <a:srgbClr val="201F1E"/>
                </a:solidFill>
                <a:latin typeface="Arial"/>
                <a:cs typeface="Segoe UI"/>
              </a:rPr>
              <a:t>retirada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err="1">
                <a:solidFill>
                  <a:srgbClr val="201F1E"/>
                </a:solidFill>
                <a:latin typeface="Arial"/>
                <a:cs typeface="Segoe UI"/>
              </a:rPr>
              <a:t>tras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5 </a:t>
            </a:r>
            <a:r>
              <a:rPr lang="en-US" sz="800" err="1">
                <a:solidFill>
                  <a:srgbClr val="201F1E"/>
                </a:solidFill>
                <a:latin typeface="Arial"/>
                <a:cs typeface="Segoe UI"/>
              </a:rPr>
              <a:t>años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de </a:t>
            </a:r>
            <a:r>
              <a:rPr lang="en-US" sz="800" err="1">
                <a:solidFill>
                  <a:srgbClr val="201F1E"/>
                </a:solidFill>
                <a:latin typeface="Arial"/>
                <a:cs typeface="Segoe UI"/>
              </a:rPr>
              <a:t>tratamiento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y control de la </a:t>
            </a:r>
            <a:r>
              <a:rPr lang="en-US" sz="800" err="1">
                <a:solidFill>
                  <a:srgbClr val="201F1E"/>
                </a:solidFill>
                <a:latin typeface="Arial"/>
                <a:cs typeface="Segoe UI"/>
              </a:rPr>
              <a:t>enfermedad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.</a:t>
            </a:r>
            <a:endParaRPr lang="es-ES" sz="800">
              <a:latin typeface="Arial"/>
              <a:ea typeface="+mn-lt"/>
              <a:cs typeface="+mn-lt"/>
            </a:endParaRPr>
          </a:p>
          <a:p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4.-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Pérdida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del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paciente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(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fallecimiento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,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cambio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de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domicilio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y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otros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).</a:t>
            </a:r>
            <a:endParaRPr lang="en-US" sz="800" dirty="0">
              <a:solidFill>
                <a:srgbClr val="201F1E"/>
              </a:solidFill>
              <a:latin typeface="Segoe UI"/>
              <a:cs typeface="Segoe UI"/>
            </a:endParaRPr>
          </a:p>
          <a:p>
            <a:endParaRPr lang="en-US" sz="800" dirty="0">
              <a:solidFill>
                <a:srgbClr val="201F1E"/>
              </a:solidFill>
              <a:latin typeface="Arial"/>
              <a:cs typeface="Segoe UI"/>
            </a:endParaRPr>
          </a:p>
          <a:p>
            <a:r>
              <a:rPr lang="en-US" sz="800" u="sng" dirty="0">
                <a:solidFill>
                  <a:srgbClr val="FF0000"/>
                </a:solidFill>
                <a:latin typeface="Arial"/>
                <a:cs typeface="Arial"/>
              </a:rPr>
              <a:t>OBJETIVO</a:t>
            </a:r>
            <a:endParaRPr lang="en-US" sz="800" u="sng" dirty="0">
              <a:solidFill>
                <a:srgbClr val="000000"/>
              </a:solidFill>
              <a:latin typeface="Segoe UI"/>
              <a:cs typeface="Segoe UI"/>
            </a:endParaRPr>
          </a:p>
          <a:p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Analizar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en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nuestro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hospital, Juan Ramón Jiménez  (HJRJ) de Huelva,  las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causas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de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retirada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de 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fármacos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biológicos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.  </a:t>
            </a:r>
            <a:endParaRPr lang="en-US" sz="800" dirty="0">
              <a:latin typeface="Segoe UI"/>
              <a:cs typeface="Segoe UI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F86C4EFB-89E2-49A9-AA71-0E65E8823D42}"/>
              </a:ext>
            </a:extLst>
          </p:cNvPr>
          <p:cNvSpPr/>
          <p:nvPr/>
        </p:nvSpPr>
        <p:spPr>
          <a:xfrm>
            <a:off x="6182522" y="852486"/>
            <a:ext cx="2831305" cy="120729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800" u="sng" dirty="0">
                <a:solidFill>
                  <a:srgbClr val="FF0000"/>
                </a:solidFill>
                <a:latin typeface="Arial"/>
                <a:cs typeface="Arial"/>
              </a:rPr>
              <a:t>MATERIAL Y MÉTODOS</a:t>
            </a:r>
            <a:r>
              <a:rPr lang="es-ES" sz="800" u="sng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br>
              <a:rPr lang="es-ES" sz="800" dirty="0">
                <a:ea typeface="+mn-lt"/>
                <a:cs typeface="+mn-lt"/>
              </a:rPr>
            </a:b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Hemos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revisado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en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la base de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datos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de AGDC de HJRJ los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pacientes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que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en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alguna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ocasión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han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           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recibido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terapias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biológicas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para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el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asma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desde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           2007 hasta la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actualidad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.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Registramos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los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efectos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      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secundarios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y los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motivos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que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ocasionaron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la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retirada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.</a:t>
            </a:r>
            <a:endParaRPr lang="es-ES" sz="800" dirty="0">
              <a:cs typeface="Calibri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1D60726E-F4E2-46EB-9142-B9E8DB82B243}"/>
              </a:ext>
            </a:extLst>
          </p:cNvPr>
          <p:cNvSpPr/>
          <p:nvPr/>
        </p:nvSpPr>
        <p:spPr>
          <a:xfrm>
            <a:off x="257175" y="2185989"/>
            <a:ext cx="8759823" cy="112315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u="sng" dirty="0">
                <a:solidFill>
                  <a:srgbClr val="FF0000"/>
                </a:solidFill>
                <a:latin typeface="Arial"/>
                <a:cs typeface="Segoe UI"/>
              </a:rPr>
              <a:t>RESULTADOS 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2007-2021 --&gt; 221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pacientes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: 167 Omalizumab (O), 27 Mepolizumab (M) y 27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Benralizumab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(B).</a:t>
            </a:r>
            <a:endParaRPr lang="es-ES" sz="800" dirty="0">
              <a:solidFill>
                <a:srgbClr val="000000"/>
              </a:solidFill>
              <a:latin typeface="Arial"/>
              <a:cs typeface="Calibri"/>
            </a:endParaRPr>
          </a:p>
          <a:p>
            <a:br>
              <a:rPr lang="en-US" sz="800" dirty="0">
                <a:latin typeface="Arial"/>
                <a:cs typeface="Segoe UI"/>
              </a:rPr>
            </a:b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Dejaron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el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tratamiento</a:t>
            </a:r>
            <a:endParaRPr lang="es-ES" sz="800" dirty="0" err="1">
              <a:solidFill>
                <a:srgbClr val="000000"/>
              </a:solidFill>
              <a:latin typeface="Arial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112 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pacientes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tratados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con O: 17(10.2% de los que lo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iniciaron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) por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efectos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secundarios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, 36 (21.6 %)</a:t>
            </a:r>
            <a:endParaRPr lang="es-ES" sz="800" dirty="0">
              <a:solidFill>
                <a:srgbClr val="000000"/>
              </a:solidFill>
              <a:latin typeface="Arial"/>
              <a:cs typeface="Calibri"/>
            </a:endParaRPr>
          </a:p>
          <a:p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por no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mejoría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en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el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GETE, 26 (15.6 %) por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reevaluación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a los 5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años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y 33 (19.8 %) por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otros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motivos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.</a:t>
            </a:r>
            <a:endParaRPr lang="es-ES" sz="800">
              <a:solidFill>
                <a:srgbClr val="000000"/>
              </a:solidFill>
              <a:latin typeface="Arial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9 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pacientes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tratados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con M: 5 (18.5 %) por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efectos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secundarios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y 4 (14.8 %) por no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mejoría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en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GETE.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3 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pacientes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tratados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con B: 1 (3.7 %) por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efectos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secundarios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y 2 (7.4 %) por no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mejoría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en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GETE.</a:t>
            </a:r>
            <a:endParaRPr lang="en-US" dirty="0">
              <a:cs typeface="Calibri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4B76A4F-800C-4049-9081-778DFA27C7B0}"/>
              </a:ext>
            </a:extLst>
          </p:cNvPr>
          <p:cNvSpPr/>
          <p:nvPr/>
        </p:nvSpPr>
        <p:spPr>
          <a:xfrm>
            <a:off x="5679282" y="3494088"/>
            <a:ext cx="3347240" cy="11612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en-US" sz="800" u="sng" dirty="0">
                <a:solidFill>
                  <a:srgbClr val="FF0000"/>
                </a:solidFill>
                <a:latin typeface="Arial"/>
                <a:cs typeface="Segoe UI"/>
              </a:rPr>
              <a:t>CONCLUSIONES</a:t>
            </a:r>
            <a:br>
              <a:rPr lang="es-ES" sz="800" dirty="0">
                <a:ea typeface="+mn-lt"/>
                <a:cs typeface="+mn-lt"/>
              </a:rPr>
            </a:b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1.Los</a:t>
            </a:r>
            <a:r>
              <a:rPr lang="en-US" sz="800" b="1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tratamientos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biológicos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analizados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son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habitualmente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bien   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tolerados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.</a:t>
            </a:r>
            <a:endParaRPr lang="es-ES" sz="800" dirty="0">
              <a:solidFill>
                <a:srgbClr val="000000"/>
              </a:solidFill>
              <a:latin typeface="Arial"/>
              <a:cs typeface="Calibri"/>
            </a:endParaRPr>
          </a:p>
          <a:p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2.El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motivo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de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retirada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más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importante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es por no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mejoría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en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 GETE y 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en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 2º 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lugar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, por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efectos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secundarios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.  </a:t>
            </a:r>
            <a:endParaRPr lang="es-ES" sz="800" dirty="0">
              <a:solidFill>
                <a:srgbClr val="000000"/>
              </a:solidFill>
              <a:latin typeface="Arial"/>
              <a:cs typeface="Calibri"/>
            </a:endParaRPr>
          </a:p>
          <a:p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3.Se </a:t>
            </a:r>
            <a:r>
              <a:rPr lang="en-US" sz="800">
                <a:solidFill>
                  <a:srgbClr val="201F1E"/>
                </a:solidFill>
                <a:latin typeface="Arial"/>
                <a:cs typeface="Segoe UI"/>
              </a:rPr>
              <a:t>requieren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nuevos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estudios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, con mayor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tamaño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muestral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, para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poder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comparar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estos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resultados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entre los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diferentes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Segoe UI"/>
              </a:rPr>
              <a:t>biológicos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Segoe UI"/>
              </a:rPr>
              <a:t>.</a:t>
            </a:r>
            <a:endParaRPr lang="es-ES" sz="800" dirty="0">
              <a:latin typeface="Arial"/>
              <a:cs typeface="Calibri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EC4722C-DE50-4F5B-BFCE-DDEB6E28A999}"/>
              </a:ext>
            </a:extLst>
          </p:cNvPr>
          <p:cNvSpPr txBox="1"/>
          <p:nvPr/>
        </p:nvSpPr>
        <p:spPr>
          <a:xfrm>
            <a:off x="285750" y="500063"/>
            <a:ext cx="890111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arial"/>
                <a:cs typeface="arial"/>
              </a:rPr>
              <a:t>A. González Hernández,</a:t>
            </a:r>
            <a:r>
              <a:rPr lang="en-US" sz="800" dirty="0">
                <a:solidFill>
                  <a:srgbClr val="FFFFFF"/>
                </a:solidFill>
                <a:latin typeface="arial"/>
                <a:ea typeface="+mn-lt"/>
                <a:cs typeface="arial"/>
              </a:rPr>
              <a:t> </a:t>
            </a:r>
            <a:r>
              <a:rPr lang="en-US" sz="800" dirty="0">
                <a:solidFill>
                  <a:srgbClr val="FFFFFF"/>
                </a:solidFill>
                <a:latin typeface="Arial"/>
                <a:ea typeface="+mn-lt"/>
                <a:cs typeface="+mn-lt"/>
              </a:rPr>
              <a:t>J.I. </a:t>
            </a:r>
            <a:r>
              <a:rPr lang="en-US" sz="800" dirty="0" err="1">
                <a:solidFill>
                  <a:srgbClr val="FFFFFF"/>
                </a:solidFill>
                <a:latin typeface="Arial"/>
                <a:ea typeface="+mn-lt"/>
                <a:cs typeface="+mn-lt"/>
              </a:rPr>
              <a:t>Hilares</a:t>
            </a:r>
            <a:r>
              <a:rPr lang="en-US" sz="800" dirty="0">
                <a:solidFill>
                  <a:srgbClr val="FFFFFF"/>
                </a:solidFill>
                <a:latin typeface="Arial"/>
                <a:ea typeface="+mn-lt"/>
                <a:cs typeface="+mn-lt"/>
              </a:rPr>
              <a:t> Vera, C. </a:t>
            </a:r>
            <a:r>
              <a:rPr lang="en-US" sz="800" dirty="0" err="1">
                <a:solidFill>
                  <a:srgbClr val="FFFFFF"/>
                </a:solidFill>
                <a:latin typeface="Arial"/>
                <a:ea typeface="+mn-lt"/>
                <a:cs typeface="+mn-lt"/>
              </a:rPr>
              <a:t>Puchaes</a:t>
            </a:r>
            <a:r>
              <a:rPr lang="en-US" sz="800" dirty="0">
                <a:solidFill>
                  <a:srgbClr val="FFFFFF"/>
                </a:solidFill>
                <a:latin typeface="Arial"/>
                <a:ea typeface="+mn-lt"/>
                <a:cs typeface="+mn-lt"/>
              </a:rPr>
              <a:t> Manchon, J. Lancha Domínguez, M.A. Díaz Santos, J. Romero López. </a:t>
            </a:r>
            <a:r>
              <a:rPr lang="en-US" sz="800" dirty="0" err="1">
                <a:solidFill>
                  <a:srgbClr val="FFFFFF"/>
                </a:solidFill>
                <a:latin typeface="Arial"/>
                <a:ea typeface="+mn-lt"/>
                <a:cs typeface="+mn-lt"/>
              </a:rPr>
              <a:t>Servicio</a:t>
            </a:r>
            <a:r>
              <a:rPr lang="en-US" sz="800" dirty="0">
                <a:solidFill>
                  <a:srgbClr val="FFFFFF"/>
                </a:solidFill>
                <a:latin typeface="Arial"/>
                <a:ea typeface="+mn-lt"/>
                <a:cs typeface="+mn-lt"/>
              </a:rPr>
              <a:t> de </a:t>
            </a:r>
            <a:r>
              <a:rPr lang="en-US" sz="800" dirty="0" err="1">
                <a:solidFill>
                  <a:srgbClr val="FFFFFF"/>
                </a:solidFill>
                <a:latin typeface="Arial"/>
                <a:ea typeface="+mn-lt"/>
                <a:cs typeface="+mn-lt"/>
              </a:rPr>
              <a:t>Neumología</a:t>
            </a:r>
            <a:r>
              <a:rPr lang="en-US" sz="800" dirty="0">
                <a:solidFill>
                  <a:srgbClr val="FFFFFF"/>
                </a:solidFill>
                <a:latin typeface="Arial"/>
                <a:ea typeface="+mn-lt"/>
                <a:cs typeface="+mn-lt"/>
              </a:rPr>
              <a:t>. Hospital Juan Ramón Jiménez. Huelva.</a:t>
            </a:r>
            <a:endParaRPr lang="en-US" sz="8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2D92119-6C67-4305-9D46-84E0F6D293CC}"/>
              </a:ext>
            </a:extLst>
          </p:cNvPr>
          <p:cNvSpPr txBox="1"/>
          <p:nvPr/>
        </p:nvSpPr>
        <p:spPr>
          <a:xfrm>
            <a:off x="5772150" y="2311400"/>
            <a:ext cx="3116263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Los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efectos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secundarios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más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frecuentes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:</a:t>
            </a:r>
            <a:endParaRPr lang="es-ES" sz="800" dirty="0">
              <a:ea typeface="+mn-lt"/>
              <a:cs typeface="+mn-lt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Omalizumab: 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Intolerancia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digestiva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(6.8 %),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cansancio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(5.4%) y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cefaleas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(4.5 %).</a:t>
            </a:r>
            <a:endParaRPr lang="es-ES" sz="800" dirty="0">
              <a:ea typeface="+mn-lt"/>
              <a:cs typeface="+mn-lt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Mepolizumab: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Cansancio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(14.8 %),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cefaleas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(14.8 %) e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intolerancia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digestiva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(14.8 %). </a:t>
            </a:r>
            <a:endParaRPr lang="es-ES" sz="800" dirty="0">
              <a:ea typeface="+mn-lt"/>
              <a:cs typeface="+mn-lt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Benralizumab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: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Artromialgias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(11.1 %),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cansancio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(11.1 %) y </a:t>
            </a:r>
            <a:r>
              <a:rPr lang="en-US" sz="800" dirty="0" err="1">
                <a:solidFill>
                  <a:srgbClr val="201F1E"/>
                </a:solidFill>
                <a:latin typeface="Arial"/>
                <a:cs typeface="Arial"/>
              </a:rPr>
              <a:t>cefaleas</a:t>
            </a:r>
            <a:r>
              <a:rPr lang="en-US" sz="800" dirty="0">
                <a:solidFill>
                  <a:srgbClr val="201F1E"/>
                </a:solidFill>
                <a:latin typeface="Arial"/>
                <a:cs typeface="Arial"/>
              </a:rPr>
              <a:t> (7.4 %).</a:t>
            </a:r>
            <a:endParaRPr lang="es-ES" dirty="0"/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1F72D6B8-928B-4929-B8B7-F44021E3ED24}"/>
              </a:ext>
            </a:extLst>
          </p:cNvPr>
          <p:cNvCxnSpPr/>
          <p:nvPr/>
        </p:nvCxnSpPr>
        <p:spPr>
          <a:xfrm flipH="1">
            <a:off x="5614760" y="2311400"/>
            <a:ext cx="15875" cy="88106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4" descr="Gráfico, Gráfico en cascada&#10;&#10;Descripción generada automáticamente">
            <a:extLst>
              <a:ext uri="{FF2B5EF4-FFF2-40B4-BE49-F238E27FC236}">
                <a16:creationId xmlns:a16="http://schemas.microsoft.com/office/drawing/2014/main" id="{61EDEEFF-E4DC-40AE-8987-2394C4B2E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774020" y="3418305"/>
            <a:ext cx="4856615" cy="1552874"/>
          </a:xfrm>
          <a:prstGeom prst="rect">
            <a:avLst/>
          </a:prstGeom>
        </p:spPr>
      </p:pic>
      <p:pic>
        <p:nvPicPr>
          <p:cNvPr id="22" name="Imagen 22" descr="Gráfico&#10;&#10;Descripción generada automáticamente">
            <a:extLst>
              <a:ext uri="{FF2B5EF4-FFF2-40B4-BE49-F238E27FC236}">
                <a16:creationId xmlns:a16="http://schemas.microsoft.com/office/drawing/2014/main" id="{A338BFA1-D326-491D-9388-A5F801F468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461" t="37349" r="31184" b="57404"/>
          <a:stretch/>
        </p:blipFill>
        <p:spPr>
          <a:xfrm>
            <a:off x="1564704" y="3578225"/>
            <a:ext cx="3642510" cy="2416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438</Words>
  <Application>Microsoft Office PowerPoint</Application>
  <PresentationFormat>Presentación en pantalla (16:9)</PresentationFormat>
  <Paragraphs>25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</vt:lpstr>
      <vt:lpstr>Arial,Sans-Serif</vt:lpstr>
      <vt:lpstr>Calibri</vt:lpstr>
      <vt:lpstr>Segoe UI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alberto gonzalez hernandez</cp:lastModifiedBy>
  <cp:revision>678</cp:revision>
  <dcterms:created xsi:type="dcterms:W3CDTF">2021-06-21T11:13:42Z</dcterms:created>
  <dcterms:modified xsi:type="dcterms:W3CDTF">2021-09-09T15:14:22Z</dcterms:modified>
</cp:coreProperties>
</file>