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1252"/>
    <a:srgbClr val="005D5D"/>
    <a:srgbClr val="0090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49"/>
  </p:normalViewPr>
  <p:slideViewPr>
    <p:cSldViewPr>
      <p:cViewPr varScale="1">
        <p:scale>
          <a:sx n="136" d="100"/>
          <a:sy n="136" d="100"/>
        </p:scale>
        <p:origin x="424" y="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46E6EE-06C3-924B-B96B-4247BFEDFAC7}"/>
              </a:ext>
            </a:extLst>
          </p:cNvPr>
          <p:cNvSpPr txBox="1">
            <a:spLocks/>
          </p:cNvSpPr>
          <p:nvPr/>
        </p:nvSpPr>
        <p:spPr>
          <a:xfrm>
            <a:off x="9991" y="73288"/>
            <a:ext cx="7663803" cy="842278"/>
          </a:xfrm>
          <a:prstGeom prst="rect">
            <a:avLst/>
          </a:prstGeom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HIPERTENSIÓN PULMONAR Y SOBRECARGA DE VENTRICULO DERECHO EN PACIENTES CON SÍNDROME DE DISTRÉS RESPIRATORIO SECUNDARIO A NEUMONÍA POR SARS-COV2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348DE53-4C67-144E-83C7-7F597E114199}"/>
              </a:ext>
            </a:extLst>
          </p:cNvPr>
          <p:cNvSpPr/>
          <p:nvPr/>
        </p:nvSpPr>
        <p:spPr>
          <a:xfrm>
            <a:off x="-15261" y="987574"/>
            <a:ext cx="9124018" cy="821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300" dirty="0">
                <a:effectLst/>
                <a:latin typeface="Arial" panose="020B0604020202020204" pitchFamily="34" charset="0"/>
                <a:ea typeface="Palatino" pitchFamily="2" charset="77"/>
                <a:cs typeface="Arial" panose="020B0604020202020204" pitchFamily="34" charset="0"/>
              </a:rPr>
              <a:t>Autores: 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M. Domínguez Blasco</a:t>
            </a:r>
            <a:r>
              <a:rPr lang="es-ES" sz="13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; C. López Ramírez</a:t>
            </a:r>
            <a:r>
              <a:rPr lang="es-ES" sz="13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; A. López Bauzá</a:t>
            </a:r>
            <a:r>
              <a:rPr lang="es-ES" sz="1300" baseline="30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;  E. De Benito Zorrero , J.A. Rodríguez Portal</a:t>
            </a:r>
            <a:r>
              <a:rPr lang="es-ES" sz="1300" baseline="300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 M. Domínguez Blasco</a:t>
            </a:r>
            <a:r>
              <a:rPr lang="es-ES" sz="13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; C. López Ramírez</a:t>
            </a:r>
            <a:r>
              <a:rPr lang="es-ES" sz="13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; A. López Bauzá</a:t>
            </a:r>
            <a:r>
              <a:rPr lang="es-ES" sz="1300" baseline="30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;  E. De Benito Zorrero , J.A. Rodríguez Portal</a:t>
            </a:r>
            <a:r>
              <a:rPr lang="es-ES" sz="13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s-ES" sz="1300" baseline="30000" dirty="0">
              <a:highlight>
                <a:srgbClr val="C0C0C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Unidad Médico-Quirúrgica de Enfermedades Respiratorias. Hospital Universitario Virgen del Rocío, Sevilla. 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42CEC8D-DF04-EF4B-BA67-971766EFA1A8}"/>
              </a:ext>
            </a:extLst>
          </p:cNvPr>
          <p:cNvSpPr/>
          <p:nvPr/>
        </p:nvSpPr>
        <p:spPr>
          <a:xfrm>
            <a:off x="934982" y="1898541"/>
            <a:ext cx="1656184" cy="35943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Introducción: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0340D2D-439D-0A44-BEFB-904605B0E3B5}"/>
              </a:ext>
            </a:extLst>
          </p:cNvPr>
          <p:cNvSpPr/>
          <p:nvPr/>
        </p:nvSpPr>
        <p:spPr>
          <a:xfrm>
            <a:off x="899592" y="3931359"/>
            <a:ext cx="1728192" cy="35943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47BE394-CEAA-204B-9110-624F31F2D8BD}"/>
              </a:ext>
            </a:extLst>
          </p:cNvPr>
          <p:cNvSpPr/>
          <p:nvPr/>
        </p:nvSpPr>
        <p:spPr>
          <a:xfrm>
            <a:off x="69528" y="1933319"/>
            <a:ext cx="907447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		          </a:t>
            </a:r>
            <a:r>
              <a:rPr lang="es-ES" sz="1700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700" dirty="0" err="1">
                <a:latin typeface="Arial" panose="020B0604020202020204" pitchFamily="34" charset="0"/>
                <a:cs typeface="Arial" panose="020B0604020202020204" pitchFamily="34" charset="0"/>
              </a:rPr>
              <a:t>síndrome</a:t>
            </a:r>
            <a:r>
              <a:rPr lang="es-ES" sz="17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1700" dirty="0" err="1">
                <a:latin typeface="Arial" panose="020B0604020202020204" pitchFamily="34" charset="0"/>
                <a:cs typeface="Arial" panose="020B0604020202020204" pitchFamily="34" charset="0"/>
              </a:rPr>
              <a:t>distrés</a:t>
            </a:r>
            <a:r>
              <a:rPr lang="es-ES" sz="1700" dirty="0">
                <a:latin typeface="Arial" panose="020B0604020202020204" pitchFamily="34" charset="0"/>
                <a:cs typeface="Arial" panose="020B0604020202020204" pitchFamily="34" charset="0"/>
              </a:rPr>
              <a:t> respiratorio agudo (SDRA) que puede ocasionar la afectación pulmonar por SARS-CoV2 se ha visto relacionado con la aparición de hipertensión pulmonar y sobrecarga del ventrículo derecho. Objetivo: determinar la existencia de HTP y sobrecarga de VD en pacientes ingresados en UCI por  Neumonía por SARS-Cov2 y SDRA a los 3 meses del alta y su relación con la gravedad del SDRA. </a:t>
            </a: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3E150A2-C403-C347-9139-BE918094F659}"/>
              </a:ext>
            </a:extLst>
          </p:cNvPr>
          <p:cNvSpPr/>
          <p:nvPr/>
        </p:nvSpPr>
        <p:spPr>
          <a:xfrm>
            <a:off x="2591166" y="3507854"/>
            <a:ext cx="5832648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700" dirty="0">
                <a:latin typeface="Arial" panose="020B0604020202020204" pitchFamily="34" charset="0"/>
                <a:ea typeface="Palatino" pitchFamily="2" charset="77"/>
                <a:cs typeface="Arial" panose="020B0604020202020204" pitchFamily="34" charset="0"/>
              </a:rPr>
              <a:t>Estudio observacional prospectivo de pacientes con ingreso en UCI por SDRA tras neumonía por SARS-CoV2.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700" dirty="0">
                <a:latin typeface="Arial" panose="020B0604020202020204" pitchFamily="34" charset="0"/>
                <a:ea typeface="Palatino" pitchFamily="2" charset="77"/>
                <a:cs typeface="Arial" panose="020B0604020202020204" pitchFamily="34" charset="0"/>
              </a:rPr>
              <a:t>Comparación resultados de ecocardiografía </a:t>
            </a:r>
            <a:r>
              <a:rPr lang="es-ES" sz="1700" dirty="0" err="1">
                <a:latin typeface="Arial" panose="020B0604020202020204" pitchFamily="34" charset="0"/>
                <a:ea typeface="Palatino" pitchFamily="2" charset="77"/>
                <a:cs typeface="Arial" panose="020B0604020202020204" pitchFamily="34" charset="0"/>
              </a:rPr>
              <a:t>transtorácica</a:t>
            </a:r>
            <a:r>
              <a:rPr lang="es-ES" sz="1700" dirty="0">
                <a:latin typeface="Arial" panose="020B0604020202020204" pitchFamily="34" charset="0"/>
                <a:ea typeface="Palatino" pitchFamily="2" charset="77"/>
                <a:cs typeface="Arial" panose="020B0604020202020204" pitchFamily="34" charset="0"/>
              </a:rPr>
              <a:t> a los 3 meses y gravedad de SDRA.</a:t>
            </a:r>
            <a:endParaRPr lang="en-US" sz="1700" dirty="0">
              <a:latin typeface="Arial" panose="020B0604020202020204" pitchFamily="34" charset="0"/>
              <a:ea typeface="Palatino" pitchFamily="2" charset="77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AAF82BD-1BE5-1146-812A-564A141F82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3" t="23233" r="-403" b="22427"/>
          <a:stretch/>
        </p:blipFill>
        <p:spPr>
          <a:xfrm>
            <a:off x="7740352" y="100776"/>
            <a:ext cx="1366925" cy="7427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A07B60E5-0868-FA4E-B7B4-C51E56C0A567}"/>
              </a:ext>
            </a:extLst>
          </p:cNvPr>
          <p:cNvSpPr/>
          <p:nvPr/>
        </p:nvSpPr>
        <p:spPr>
          <a:xfrm>
            <a:off x="896563" y="51470"/>
            <a:ext cx="1515198" cy="35943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5AF0EB7-0B33-E54F-BBDE-74009F80F8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7504" y="411510"/>
            <a:ext cx="6305757" cy="353364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17DEFE0-8664-C744-8173-4EF4BC5D15B6}"/>
              </a:ext>
            </a:extLst>
          </p:cNvPr>
          <p:cNvSpPr/>
          <p:nvPr/>
        </p:nvSpPr>
        <p:spPr>
          <a:xfrm>
            <a:off x="5399584" y="2310985"/>
            <a:ext cx="37444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Relación entre pacientes con HTP y/o índice VD/VI alterado y grado de SDRA</a:t>
            </a:r>
            <a:r>
              <a:rPr lang="es-ES" sz="1400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s-E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1A491AF-F044-6746-95DB-A2F5B288B198}"/>
              </a:ext>
            </a:extLst>
          </p:cNvPr>
          <p:cNvSpPr/>
          <p:nvPr/>
        </p:nvSpPr>
        <p:spPr>
          <a:xfrm>
            <a:off x="897675" y="4112043"/>
            <a:ext cx="1803229" cy="35943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Conclusiones: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7CC6D54-354B-014B-9D81-FB72E09BA680}"/>
              </a:ext>
            </a:extLst>
          </p:cNvPr>
          <p:cNvSpPr/>
          <p:nvPr/>
        </p:nvSpPr>
        <p:spPr>
          <a:xfrm>
            <a:off x="712198" y="4104720"/>
            <a:ext cx="7719603" cy="1020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s-E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s-E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presencia de  HTP</a:t>
            </a:r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fue mas frecuente en los  pacientes con SDRA moderado. No se encontró asociación significativa entre presentar SDRA e HTP ni en función de su gravedad.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43178A2-A2A2-C54A-AAA9-1D136B1F45D0}"/>
              </a:ext>
            </a:extLst>
          </p:cNvPr>
          <p:cNvSpPr txBox="1"/>
          <p:nvPr/>
        </p:nvSpPr>
        <p:spPr>
          <a:xfrm>
            <a:off x="1360270" y="3696545"/>
            <a:ext cx="3240360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100" dirty="0"/>
              <a:t>Alteración </a:t>
            </a:r>
            <a:r>
              <a:rPr lang="es-ES" sz="2100" dirty="0" err="1"/>
              <a:t>Ecocardiográfica</a:t>
            </a:r>
            <a:endParaRPr lang="es-ES" sz="21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88C070A-F388-044C-8EA1-F2443830AE9C}"/>
              </a:ext>
            </a:extLst>
          </p:cNvPr>
          <p:cNvSpPr txBox="1"/>
          <p:nvPr/>
        </p:nvSpPr>
        <p:spPr>
          <a:xfrm>
            <a:off x="5508104" y="611788"/>
            <a:ext cx="216024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100" dirty="0"/>
              <a:t>SDRA. Grado</a:t>
            </a:r>
          </a:p>
          <a:p>
            <a:r>
              <a:rPr lang="es-ES" sz="2100" dirty="0"/>
              <a:t>       Leve</a:t>
            </a:r>
          </a:p>
          <a:p>
            <a:r>
              <a:rPr lang="es-ES" sz="2100" dirty="0"/>
              <a:t>       Moderado</a:t>
            </a:r>
          </a:p>
          <a:p>
            <a:r>
              <a:rPr lang="es-ES" sz="2100" dirty="0"/>
              <a:t>       Grave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FC0B21C-B80A-A140-B0DF-E22BEBBE3D33}"/>
              </a:ext>
            </a:extLst>
          </p:cNvPr>
          <p:cNvSpPr txBox="1"/>
          <p:nvPr/>
        </p:nvSpPr>
        <p:spPr>
          <a:xfrm>
            <a:off x="5670675" y="1071777"/>
            <a:ext cx="216024" cy="196795"/>
          </a:xfrm>
          <a:prstGeom prst="rect">
            <a:avLst/>
          </a:prstGeom>
          <a:solidFill>
            <a:srgbClr val="0090EB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6F3E1A6-18C2-CA47-A360-5A45AB8F209A}"/>
              </a:ext>
            </a:extLst>
          </p:cNvPr>
          <p:cNvSpPr txBox="1"/>
          <p:nvPr/>
        </p:nvSpPr>
        <p:spPr>
          <a:xfrm>
            <a:off x="5670675" y="1392184"/>
            <a:ext cx="216024" cy="196795"/>
          </a:xfrm>
          <a:prstGeom prst="rect">
            <a:avLst/>
          </a:prstGeom>
          <a:solidFill>
            <a:srgbClr val="005D5D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92D723A-59AA-C445-B35B-7CA4C3932D3C}"/>
              </a:ext>
            </a:extLst>
          </p:cNvPr>
          <p:cNvSpPr txBox="1"/>
          <p:nvPr/>
        </p:nvSpPr>
        <p:spPr>
          <a:xfrm>
            <a:off x="5670675" y="1712391"/>
            <a:ext cx="216024" cy="196795"/>
          </a:xfrm>
          <a:prstGeom prst="rect">
            <a:avLst/>
          </a:prstGeom>
          <a:solidFill>
            <a:srgbClr val="A11252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263</Words>
  <Application>Microsoft Macintosh PowerPoint</Application>
  <PresentationFormat>Presentación en pantalla (16:9)</PresentationFormat>
  <Paragraphs>17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7</cp:revision>
  <dcterms:created xsi:type="dcterms:W3CDTF">2021-06-21T11:13:42Z</dcterms:created>
  <dcterms:modified xsi:type="dcterms:W3CDTF">2021-08-02T18:25:29Z</dcterms:modified>
</cp:coreProperties>
</file>