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64" r:id="rId2"/>
  </p:sldIdLst>
  <p:sldSz cx="9144000" cy="5143500" type="screen16x9"/>
  <p:notesSz cx="6858000" cy="9144000"/>
  <p:defaultTextStyle>
    <a:defPPr>
      <a:defRPr lang="es-ES"/>
    </a:defPPr>
    <a:lvl1pPr marL="0" algn="l" defTabSz="91429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48" algn="l" defTabSz="91429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296" algn="l" defTabSz="91429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444" algn="l" defTabSz="91429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592" algn="l" defTabSz="91429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740" algn="l" defTabSz="91429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888" algn="l" defTabSz="91429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036" algn="l" defTabSz="91429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184" algn="l" defTabSz="91429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2838BEF-8BB2-4498-84A7-C5851F593DF1}" styleName="Estilo medio 4 - Énfasis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10" d="100"/>
          <a:sy n="110" d="100"/>
        </p:scale>
        <p:origin x="-120" y="31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CB86E5-CBBF-45D4-8BA9-31C2FB17FA0C}" type="datetimeFigureOut">
              <a:rPr lang="es-ES" smtClean="0"/>
              <a:pPr/>
              <a:t>06/09/2021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9FD009-C42F-4D2C-94A6-B3CEECF866E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29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48" algn="l" defTabSz="91429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96" algn="l" defTabSz="91429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444" algn="l" defTabSz="91429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92" algn="l" defTabSz="91429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740" algn="l" defTabSz="91429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888" algn="l" defTabSz="91429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036" algn="l" defTabSz="91429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184" algn="l" defTabSz="91429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4" y="1597821"/>
            <a:ext cx="7772400" cy="1102519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2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4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5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7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8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0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1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pPr/>
              <a:t>06/09/2021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pPr/>
              <a:t>06/09/2021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6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6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4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29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4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59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7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88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03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18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pPr/>
              <a:t>06/09/2021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4" y="900114"/>
            <a:ext cx="4038601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4" y="900114"/>
            <a:ext cx="4038601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pPr/>
              <a:t>06/09/2021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7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48" indent="0">
              <a:buNone/>
              <a:defRPr sz="2000" b="1"/>
            </a:lvl2pPr>
            <a:lvl3pPr marL="914296" indent="0">
              <a:buNone/>
              <a:defRPr sz="1800" b="1"/>
            </a:lvl3pPr>
            <a:lvl4pPr marL="1371444" indent="0">
              <a:buNone/>
              <a:defRPr sz="1600" b="1"/>
            </a:lvl4pPr>
            <a:lvl5pPr marL="1828592" indent="0">
              <a:buNone/>
              <a:defRPr sz="1600" b="1"/>
            </a:lvl5pPr>
            <a:lvl6pPr marL="2285740" indent="0">
              <a:buNone/>
              <a:defRPr sz="1600" b="1"/>
            </a:lvl6pPr>
            <a:lvl7pPr marL="2742888" indent="0">
              <a:buNone/>
              <a:defRPr sz="1600" b="1"/>
            </a:lvl7pPr>
            <a:lvl8pPr marL="3200036" indent="0">
              <a:buNone/>
              <a:defRPr sz="1600" b="1"/>
            </a:lvl8pPr>
            <a:lvl9pPr marL="3657184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8" y="1151337"/>
            <a:ext cx="4041774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48" indent="0">
              <a:buNone/>
              <a:defRPr sz="2000" b="1"/>
            </a:lvl2pPr>
            <a:lvl3pPr marL="914296" indent="0">
              <a:buNone/>
              <a:defRPr sz="1800" b="1"/>
            </a:lvl3pPr>
            <a:lvl4pPr marL="1371444" indent="0">
              <a:buNone/>
              <a:defRPr sz="1600" b="1"/>
            </a:lvl4pPr>
            <a:lvl5pPr marL="1828592" indent="0">
              <a:buNone/>
              <a:defRPr sz="1600" b="1"/>
            </a:lvl5pPr>
            <a:lvl6pPr marL="2285740" indent="0">
              <a:buNone/>
              <a:defRPr sz="1600" b="1"/>
            </a:lvl6pPr>
            <a:lvl7pPr marL="2742888" indent="0">
              <a:buNone/>
              <a:defRPr sz="1600" b="1"/>
            </a:lvl7pPr>
            <a:lvl8pPr marL="3200036" indent="0">
              <a:buNone/>
              <a:defRPr sz="1600" b="1"/>
            </a:lvl8pPr>
            <a:lvl9pPr marL="3657184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8" y="1631156"/>
            <a:ext cx="4041774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pPr/>
              <a:t>06/09/2021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pPr/>
              <a:t>06/09/2021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pPr/>
              <a:t>06/09/2021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2" y="204788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5" y="204792"/>
            <a:ext cx="5111749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2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148" indent="0">
              <a:buNone/>
              <a:defRPr sz="1200"/>
            </a:lvl2pPr>
            <a:lvl3pPr marL="914296" indent="0">
              <a:buNone/>
              <a:defRPr sz="1000"/>
            </a:lvl3pPr>
            <a:lvl4pPr marL="1371444" indent="0">
              <a:buNone/>
              <a:defRPr sz="900"/>
            </a:lvl4pPr>
            <a:lvl5pPr marL="1828592" indent="0">
              <a:buNone/>
              <a:defRPr sz="900"/>
            </a:lvl5pPr>
            <a:lvl6pPr marL="2285740" indent="0">
              <a:buNone/>
              <a:defRPr sz="900"/>
            </a:lvl6pPr>
            <a:lvl7pPr marL="2742888" indent="0">
              <a:buNone/>
              <a:defRPr sz="900"/>
            </a:lvl7pPr>
            <a:lvl8pPr marL="3200036" indent="0">
              <a:buNone/>
              <a:defRPr sz="900"/>
            </a:lvl8pPr>
            <a:lvl9pPr marL="3657184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pPr/>
              <a:t>06/09/2021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148" indent="0">
              <a:buNone/>
              <a:defRPr sz="2800"/>
            </a:lvl2pPr>
            <a:lvl3pPr marL="914296" indent="0">
              <a:buNone/>
              <a:defRPr sz="2400"/>
            </a:lvl3pPr>
            <a:lvl4pPr marL="1371444" indent="0">
              <a:buNone/>
              <a:defRPr sz="2000"/>
            </a:lvl4pPr>
            <a:lvl5pPr marL="1828592" indent="0">
              <a:buNone/>
              <a:defRPr sz="2000"/>
            </a:lvl5pPr>
            <a:lvl6pPr marL="2285740" indent="0">
              <a:buNone/>
              <a:defRPr sz="2000"/>
            </a:lvl6pPr>
            <a:lvl7pPr marL="2742888" indent="0">
              <a:buNone/>
              <a:defRPr sz="2000"/>
            </a:lvl7pPr>
            <a:lvl8pPr marL="3200036" indent="0">
              <a:buNone/>
              <a:defRPr sz="2000"/>
            </a:lvl8pPr>
            <a:lvl9pPr marL="3657184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5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148" indent="0">
              <a:buNone/>
              <a:defRPr sz="1200"/>
            </a:lvl2pPr>
            <a:lvl3pPr marL="914296" indent="0">
              <a:buNone/>
              <a:defRPr sz="1000"/>
            </a:lvl3pPr>
            <a:lvl4pPr marL="1371444" indent="0">
              <a:buNone/>
              <a:defRPr sz="900"/>
            </a:lvl4pPr>
            <a:lvl5pPr marL="1828592" indent="0">
              <a:buNone/>
              <a:defRPr sz="900"/>
            </a:lvl5pPr>
            <a:lvl6pPr marL="2285740" indent="0">
              <a:buNone/>
              <a:defRPr sz="900"/>
            </a:lvl6pPr>
            <a:lvl7pPr marL="2742888" indent="0">
              <a:buNone/>
              <a:defRPr sz="900"/>
            </a:lvl7pPr>
            <a:lvl8pPr marL="3200036" indent="0">
              <a:buNone/>
              <a:defRPr sz="900"/>
            </a:lvl8pPr>
            <a:lvl9pPr marL="3657184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pPr/>
              <a:t>06/09/2021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pPr/>
              <a:t>06/09/2021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1" y="154781"/>
            <a:ext cx="2057401" cy="329088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2" y="154781"/>
            <a:ext cx="6019801" cy="329088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pPr/>
              <a:t>06/09/2021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vert="horz" lIns="91430" tIns="45715" rIns="91430" bIns="45715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3"/>
            <a:ext cx="8229600" cy="3394472"/>
          </a:xfrm>
          <a:prstGeom prst="rect">
            <a:avLst/>
          </a:prstGeom>
        </p:spPr>
        <p:txBody>
          <a:bodyPr vert="horz" lIns="91430" tIns="45715" rIns="91430" bIns="45715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2"/>
            <a:ext cx="2133600" cy="273845"/>
          </a:xfrm>
          <a:prstGeom prst="rect">
            <a:avLst/>
          </a:prstGeom>
        </p:spPr>
        <p:txBody>
          <a:bodyPr vert="horz" lIns="91430" tIns="45715" rIns="91430" bIns="45715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7E5782-D618-4F66-A7C6-94FB11F89930}" type="datetimeFigureOut">
              <a:rPr lang="es-ES" smtClean="0"/>
              <a:pPr/>
              <a:t>06/09/2021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4" y="4767262"/>
            <a:ext cx="2895600" cy="273845"/>
          </a:xfrm>
          <a:prstGeom prst="rect">
            <a:avLst/>
          </a:prstGeom>
        </p:spPr>
        <p:txBody>
          <a:bodyPr vert="horz" lIns="91430" tIns="45715" rIns="91430" bIns="45715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2"/>
            <a:ext cx="2133600" cy="273845"/>
          </a:xfrm>
          <a:prstGeom prst="rect">
            <a:avLst/>
          </a:prstGeom>
        </p:spPr>
        <p:txBody>
          <a:bodyPr vert="horz" lIns="91430" tIns="45715" rIns="91430" bIns="45715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C4E3AD-9C44-4EB0-AE14-9F2DB45AD87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296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61" indent="-342861" algn="l" defTabSz="914296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865" indent="-285717" algn="l" defTabSz="914296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870" indent="-228574" algn="l" defTabSz="914296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18" indent="-228574" algn="l" defTabSz="914296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166" indent="-228574" algn="l" defTabSz="914296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314" indent="-228574" algn="l" defTabSz="914296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462" indent="-228574" algn="l" defTabSz="914296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610" indent="-228574" algn="l" defTabSz="914296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758" indent="-228574" algn="l" defTabSz="914296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2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48" algn="l" defTabSz="9142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96" algn="l" defTabSz="9142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44" algn="l" defTabSz="9142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92" algn="l" defTabSz="9142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40" algn="l" defTabSz="9142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888" algn="l" defTabSz="9142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36" algn="l" defTabSz="9142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184" algn="l" defTabSz="9142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10 CuadroTexto"/>
          <p:cNvSpPr txBox="1"/>
          <p:nvPr/>
        </p:nvSpPr>
        <p:spPr>
          <a:xfrm>
            <a:off x="251520" y="1251506"/>
            <a:ext cx="864096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1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El asma es una enfermedad inflamatoria crónica que afecta al 5% de la población mundial. Un 18% de los pacientes en Europa occidental tienen AG y hasta en un 50% su asma no está controlado (AGNC). Se han identificado diferentes fenotipos/</a:t>
            </a:r>
            <a:r>
              <a:rPr lang="es-ES" sz="11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endotipos</a:t>
            </a:r>
            <a:r>
              <a:rPr lang="es-ES" sz="11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que han permitido realizar un tratamiento con anticuerpos monoclonales (</a:t>
            </a:r>
            <a:r>
              <a:rPr lang="es-ES" sz="11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mABs</a:t>
            </a:r>
            <a:r>
              <a:rPr lang="es-ES" sz="11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). </a:t>
            </a:r>
            <a:endParaRPr lang="es-ES" dirty="0"/>
          </a:p>
        </p:txBody>
      </p:sp>
      <p:sp>
        <p:nvSpPr>
          <p:cNvPr id="28" name="27 CuadroTexto"/>
          <p:cNvSpPr txBox="1"/>
          <p:nvPr/>
        </p:nvSpPr>
        <p:spPr>
          <a:xfrm>
            <a:off x="372038" y="2886204"/>
            <a:ext cx="225574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es-ES_tradnl" sz="1100" u="sng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Descripción 77 pacientes AGNC</a:t>
            </a:r>
            <a:endParaRPr lang="es-ES" sz="1100" u="sng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29" name="28 CuadroTexto"/>
          <p:cNvSpPr txBox="1"/>
          <p:nvPr/>
        </p:nvSpPr>
        <p:spPr>
          <a:xfrm>
            <a:off x="4228490" y="2902173"/>
            <a:ext cx="33986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>
              <a:buFont typeface="Wingdings" pitchFamily="2" charset="2"/>
              <a:buChar char="v"/>
            </a:pPr>
            <a:r>
              <a:rPr lang="es-ES" sz="1100" u="sng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Evaluación de los factores implicado</a:t>
            </a:r>
            <a:r>
              <a:rPr lang="es-ES" sz="1200" u="sng" dirty="0" smtClean="0"/>
              <a:t>s</a:t>
            </a:r>
          </a:p>
          <a:p>
            <a:pPr lvl="1">
              <a:buFont typeface="Wingdings" pitchFamily="2" charset="2"/>
              <a:buChar char="v"/>
            </a:pPr>
            <a:endParaRPr lang="es-ES" sz="1200" b="1" dirty="0"/>
          </a:p>
        </p:txBody>
      </p:sp>
      <p:sp>
        <p:nvSpPr>
          <p:cNvPr id="31" name="30 CuadroTexto"/>
          <p:cNvSpPr txBox="1"/>
          <p:nvPr/>
        </p:nvSpPr>
        <p:spPr>
          <a:xfrm>
            <a:off x="251520" y="3092356"/>
            <a:ext cx="4104456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43 pacientes aceptaron programa de autoadministración (55,8%). </a:t>
            </a:r>
          </a:p>
          <a:p>
            <a:endParaRPr lang="es-ES" sz="1100" dirty="0"/>
          </a:p>
        </p:txBody>
      </p:sp>
      <p:sp>
        <p:nvSpPr>
          <p:cNvPr id="32" name="Rectángulo 2">
            <a:extLst>
              <a:ext uri="{FF2B5EF4-FFF2-40B4-BE49-F238E27FC236}">
                <a16:creationId xmlns="" xmlns:a16="http://schemas.microsoft.com/office/drawing/2014/main" id="{B76962E0-4ECD-41CC-8D00-1D972A1EBB3C}"/>
              </a:ext>
            </a:extLst>
          </p:cNvPr>
          <p:cNvSpPr/>
          <p:nvPr/>
        </p:nvSpPr>
        <p:spPr>
          <a:xfrm>
            <a:off x="0" y="-20538"/>
            <a:ext cx="9153003" cy="1059582"/>
          </a:xfrm>
          <a:prstGeom prst="rect">
            <a:avLst/>
          </a:prstGeom>
          <a:solidFill>
            <a:srgbClr val="5084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DejaVu Sans Condensed" pitchFamily="34" charset="0"/>
              <a:cs typeface="Lucida Sans Unicode" pitchFamily="34" charset="0"/>
            </a:endParaRPr>
          </a:p>
          <a:p>
            <a:pPr algn="ctr"/>
            <a:r>
              <a:rPr lang="es-ES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Descripción y análisis de los factores de autoadministración de mABs anti-IL5 en una cohorte de pacientes con asma grave no </a:t>
            </a:r>
            <a:r>
              <a:rPr lang="es-ES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controlada</a:t>
            </a:r>
          </a:p>
          <a:p>
            <a:pPr algn="ctr"/>
            <a:r>
              <a:rPr lang="es-ES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Casas-Maldonado </a:t>
            </a:r>
            <a:r>
              <a:rPr lang="es-ES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F, Calvente-Vera N, Barragán-Reyes P, </a:t>
            </a:r>
            <a:r>
              <a:rPr lang="es-ES" sz="1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Gámiz</a:t>
            </a:r>
            <a:r>
              <a:rPr lang="es-ES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-Molina AB.</a:t>
            </a:r>
            <a:endParaRPr lang="es-ES"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endParaRPr lang="es-ES" sz="1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r>
              <a:rPr lang="es-ES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Servicio </a:t>
            </a:r>
            <a:r>
              <a:rPr lang="es-ES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Neumología. HU Clínico San Cecilio, Granada</a:t>
            </a:r>
          </a:p>
          <a:p>
            <a:pPr algn="ctr"/>
            <a:endParaRPr lang="es-E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8" name="7 Imagen" descr="HOSPI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244407" y="699542"/>
            <a:ext cx="936105" cy="338934"/>
          </a:xfrm>
          <a:prstGeom prst="rect">
            <a:avLst/>
          </a:prstGeom>
        </p:spPr>
      </p:pic>
      <p:sp>
        <p:nvSpPr>
          <p:cNvPr id="36" name="35 CuadroTexto"/>
          <p:cNvSpPr txBox="1"/>
          <p:nvPr/>
        </p:nvSpPr>
        <p:spPr>
          <a:xfrm>
            <a:off x="35496" y="998607"/>
            <a:ext cx="14494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1200" b="1" dirty="0">
                <a:solidFill>
                  <a:srgbClr val="50844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INTRODUCCIÓN</a:t>
            </a:r>
            <a:endParaRPr lang="es-ES" sz="1200" b="1" dirty="0">
              <a:solidFill>
                <a:srgbClr val="50844C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7" name="36 Rectángulo redondeado"/>
          <p:cNvSpPr/>
          <p:nvPr/>
        </p:nvSpPr>
        <p:spPr>
          <a:xfrm>
            <a:off x="107504" y="1275606"/>
            <a:ext cx="8928992" cy="504056"/>
          </a:xfrm>
          <a:prstGeom prst="roundRect">
            <a:avLst/>
          </a:prstGeom>
          <a:noFill/>
          <a:ln>
            <a:solidFill>
              <a:srgbClr val="548A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es-ES" sz="1400" dirty="0">
              <a:solidFill>
                <a:schemeClr val="tx1"/>
              </a:solidFill>
            </a:endParaRPr>
          </a:p>
        </p:txBody>
      </p:sp>
      <p:sp>
        <p:nvSpPr>
          <p:cNvPr id="38" name="37 CuadroTexto"/>
          <p:cNvSpPr txBox="1"/>
          <p:nvPr/>
        </p:nvSpPr>
        <p:spPr>
          <a:xfrm>
            <a:off x="35496" y="1790695"/>
            <a:ext cx="106952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1200" b="1" dirty="0">
                <a:solidFill>
                  <a:srgbClr val="50844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OBJETIVOS</a:t>
            </a:r>
            <a:endParaRPr lang="es-ES" sz="1200" b="1" dirty="0">
              <a:solidFill>
                <a:srgbClr val="50844C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9" name="38 Rectángulo redondeado"/>
          <p:cNvSpPr/>
          <p:nvPr/>
        </p:nvSpPr>
        <p:spPr>
          <a:xfrm>
            <a:off x="107504" y="2067694"/>
            <a:ext cx="3240360" cy="576064"/>
          </a:xfrm>
          <a:prstGeom prst="roundRect">
            <a:avLst/>
          </a:prstGeom>
          <a:noFill/>
          <a:ln>
            <a:solidFill>
              <a:srgbClr val="548A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sz="1100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Describir y analizar los factores implicados en la autoadministración de mABs anti-IL5 en una cohorte de pacientes con </a:t>
            </a:r>
            <a:r>
              <a:rPr lang="es-ES" sz="11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AGNC.</a:t>
            </a:r>
            <a:endParaRPr lang="es-ES" sz="1100" dirty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40" name="39 CuadroTexto"/>
          <p:cNvSpPr txBox="1"/>
          <p:nvPr/>
        </p:nvSpPr>
        <p:spPr>
          <a:xfrm>
            <a:off x="3851920" y="1790695"/>
            <a:ext cx="196880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1200" b="1" dirty="0">
                <a:solidFill>
                  <a:srgbClr val="50844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MATERIAL Y MÉTODOS</a:t>
            </a:r>
            <a:endParaRPr lang="es-ES" sz="1200" b="1" dirty="0">
              <a:solidFill>
                <a:srgbClr val="50844C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41" name="40 Rectángulo redondeado"/>
          <p:cNvSpPr/>
          <p:nvPr/>
        </p:nvSpPr>
        <p:spPr>
          <a:xfrm>
            <a:off x="3923928" y="2067694"/>
            <a:ext cx="5112568" cy="720080"/>
          </a:xfrm>
          <a:prstGeom prst="roundRect">
            <a:avLst/>
          </a:prstGeom>
          <a:noFill/>
          <a:ln>
            <a:solidFill>
              <a:srgbClr val="548A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sz="1100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- Estudio descriptivo de 77 pacientes con AGNC tratados con benralizumab o mepolizumab durante un mínimo de </a:t>
            </a:r>
            <a:r>
              <a:rPr lang="es-ES" sz="1100" u="sng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16 semanas</a:t>
            </a:r>
            <a:r>
              <a:rPr lang="es-ES" sz="1100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. </a:t>
            </a:r>
          </a:p>
          <a:p>
            <a:r>
              <a:rPr lang="es-ES" sz="1100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- Evaluación de los factores implicados en la autoadministración en una cohorte de pacientes con AGNC mediante regresión logística binaria </a:t>
            </a:r>
          </a:p>
        </p:txBody>
      </p:sp>
      <p:sp>
        <p:nvSpPr>
          <p:cNvPr id="43" name="42 CuadroTexto"/>
          <p:cNvSpPr txBox="1"/>
          <p:nvPr/>
        </p:nvSpPr>
        <p:spPr>
          <a:xfrm>
            <a:off x="4499992" y="3094677"/>
            <a:ext cx="468052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2563" indent="-182563">
              <a:buFont typeface="Arial" pitchFamily="34" charset="0"/>
              <a:buChar char="•"/>
            </a:pPr>
            <a:r>
              <a:rPr lang="es-ES" sz="11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Se aplicó un modelo de regresión logística binaria incluyendo: género, edad, distancia al centro hospitalario, meses de tratamiento con </a:t>
            </a:r>
            <a:r>
              <a:rPr lang="es-ES" sz="11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mABs</a:t>
            </a:r>
            <a:r>
              <a:rPr lang="es-ES" sz="11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y valores pre- tratamiento de ACT, FEV1, agudizaciones, ingresos hospitalarios y recuento de </a:t>
            </a:r>
            <a:r>
              <a:rPr lang="es-ES" sz="11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eosinófilos</a:t>
            </a:r>
            <a:r>
              <a:rPr lang="es-ES" sz="11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. </a:t>
            </a:r>
            <a:endParaRPr lang="es-ES" sz="110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44" name="43 CuadroTexto"/>
          <p:cNvSpPr txBox="1"/>
          <p:nvPr/>
        </p:nvSpPr>
        <p:spPr>
          <a:xfrm>
            <a:off x="35496" y="2643758"/>
            <a:ext cx="13294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200" b="1" dirty="0">
                <a:solidFill>
                  <a:srgbClr val="548A5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RESULTADOS</a:t>
            </a:r>
            <a:endParaRPr lang="es-ES" sz="1200" b="1" dirty="0">
              <a:solidFill>
                <a:srgbClr val="548A5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45" name="CuadroTexto 37">
            <a:extLst>
              <a:ext uri="{FF2B5EF4-FFF2-40B4-BE49-F238E27FC236}">
                <a16:creationId xmlns:a16="http://schemas.microsoft.com/office/drawing/2014/main" xmlns="" id="{4BFE8C54-695D-44A1-9E3D-7116BD5915A2}"/>
              </a:ext>
            </a:extLst>
          </p:cNvPr>
          <p:cNvSpPr txBox="1"/>
          <p:nvPr/>
        </p:nvSpPr>
        <p:spPr>
          <a:xfrm>
            <a:off x="107504" y="3294152"/>
            <a:ext cx="5472608" cy="861774"/>
          </a:xfrm>
          <a:prstGeom prst="rect">
            <a:avLst/>
          </a:prstGeom>
          <a:noFill/>
        </p:spPr>
        <p:txBody>
          <a:bodyPr wrap="square" numCol="2">
            <a:spAutoFit/>
          </a:bodyPr>
          <a:lstStyle/>
          <a:p>
            <a:pPr marL="182563" indent="-182563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s-ES" sz="1000" dirty="0">
                <a:latin typeface="Tahoma" pitchFamily="34" charset="0"/>
                <a:ea typeface="Tahoma" pitchFamily="34" charset="0"/>
                <a:cs typeface="Tahoma" pitchFamily="34" charset="0"/>
              </a:rPr>
              <a:t>Edad: 57,8 (DE=13,3)</a:t>
            </a:r>
          </a:p>
          <a:p>
            <a:pPr marL="182563" indent="-182563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s-ES" sz="1000" dirty="0">
                <a:latin typeface="Tahoma" pitchFamily="34" charset="0"/>
                <a:ea typeface="Tahoma" pitchFamily="34" charset="0"/>
                <a:cs typeface="Tahoma" pitchFamily="34" charset="0"/>
              </a:rPr>
              <a:t>IMC:  28 (DE=4,7)</a:t>
            </a:r>
          </a:p>
          <a:p>
            <a:pPr marL="182563" indent="-182563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s-ES" sz="1000" dirty="0">
                <a:latin typeface="Tahoma" pitchFamily="34" charset="0"/>
                <a:ea typeface="Tahoma" pitchFamily="34" charset="0"/>
                <a:cs typeface="Tahoma" pitchFamily="34" charset="0"/>
              </a:rPr>
              <a:t>Tratamiento: 23,1 meses (DE=11,2)</a:t>
            </a:r>
          </a:p>
          <a:p>
            <a:pPr marL="182563" indent="-182563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s-ES" sz="1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Agudiz</a:t>
            </a:r>
            <a:r>
              <a:rPr lang="es-ES" sz="1000" dirty="0">
                <a:latin typeface="Tahoma" pitchFamily="34" charset="0"/>
                <a:ea typeface="Tahoma" pitchFamily="34" charset="0"/>
                <a:cs typeface="Tahoma" pitchFamily="34" charset="0"/>
              </a:rPr>
              <a:t>/año previas: 4,4 (DE=1,9)</a:t>
            </a:r>
          </a:p>
          <a:p>
            <a:pPr marL="182563" indent="-182563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s-ES" sz="1000" dirty="0">
                <a:latin typeface="Tahoma" pitchFamily="34" charset="0"/>
                <a:ea typeface="Tahoma" pitchFamily="34" charset="0"/>
                <a:cs typeface="Tahoma" pitchFamily="34" charset="0"/>
              </a:rPr>
              <a:t>IgE: 251,1 (DE=493)</a:t>
            </a:r>
          </a:p>
          <a:p>
            <a:pPr marL="182563" indent="-182563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s-ES" sz="1000" dirty="0">
                <a:latin typeface="Tahoma" pitchFamily="34" charset="0"/>
                <a:ea typeface="Tahoma" pitchFamily="34" charset="0"/>
                <a:cs typeface="Tahoma" pitchFamily="34" charset="0"/>
              </a:rPr>
              <a:t>Eos: 830 (DE=745,2)</a:t>
            </a:r>
          </a:p>
          <a:p>
            <a:pPr marL="182563" indent="-182563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s-ES" sz="1000" dirty="0">
                <a:latin typeface="Tahoma" pitchFamily="34" charset="0"/>
                <a:ea typeface="Tahoma" pitchFamily="34" charset="0"/>
                <a:cs typeface="Tahoma" pitchFamily="34" charset="0"/>
              </a:rPr>
              <a:t>FVC: 86,9% (DE=19,3)</a:t>
            </a:r>
          </a:p>
          <a:p>
            <a:pPr marL="182563" indent="-182563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s-ES" sz="1000" dirty="0">
                <a:latin typeface="Tahoma" pitchFamily="34" charset="0"/>
                <a:ea typeface="Tahoma" pitchFamily="34" charset="0"/>
                <a:cs typeface="Tahoma" pitchFamily="34" charset="0"/>
              </a:rPr>
              <a:t>FEV1: 65,7% (DE=22,2)</a:t>
            </a:r>
          </a:p>
        </p:txBody>
      </p:sp>
      <p:sp>
        <p:nvSpPr>
          <p:cNvPr id="46" name="45 Rectángulo redondeado"/>
          <p:cNvSpPr/>
          <p:nvPr/>
        </p:nvSpPr>
        <p:spPr>
          <a:xfrm>
            <a:off x="107504" y="2931790"/>
            <a:ext cx="8928992" cy="1296144"/>
          </a:xfrm>
          <a:prstGeom prst="roundRect">
            <a:avLst/>
          </a:prstGeom>
          <a:noFill/>
          <a:ln>
            <a:solidFill>
              <a:srgbClr val="50844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rgbClr val="548A50"/>
              </a:solidFill>
            </a:endParaRPr>
          </a:p>
        </p:txBody>
      </p:sp>
      <p:sp>
        <p:nvSpPr>
          <p:cNvPr id="47" name="46 CuadroTexto"/>
          <p:cNvSpPr txBox="1"/>
          <p:nvPr/>
        </p:nvSpPr>
        <p:spPr>
          <a:xfrm>
            <a:off x="4464496" y="3795886"/>
            <a:ext cx="47160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Font typeface="Arial" pitchFamily="34" charset="0"/>
              <a:buChar char="•"/>
            </a:pPr>
            <a:r>
              <a:rPr lang="es-ES_tradnl" sz="11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No </a:t>
            </a:r>
            <a:r>
              <a:rPr lang="es-ES_tradnl" sz="11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hemos encontrado ningún factor </a:t>
            </a:r>
            <a:r>
              <a:rPr lang="es-ES_tradnl" sz="11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predictor</a:t>
            </a:r>
            <a:r>
              <a:rPr lang="es-ES_tradnl" sz="11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implicado en la aceptación de la autoadministración del tratamiento con anti- IL5.</a:t>
            </a:r>
            <a:endParaRPr lang="es-ES" sz="110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buFont typeface="Arial" pitchFamily="34" charset="0"/>
              <a:buChar char="•"/>
            </a:pPr>
            <a:endParaRPr lang="es-ES" dirty="0"/>
          </a:p>
        </p:txBody>
      </p:sp>
      <p:sp>
        <p:nvSpPr>
          <p:cNvPr id="48" name="47 CuadroTexto"/>
          <p:cNvSpPr txBox="1"/>
          <p:nvPr/>
        </p:nvSpPr>
        <p:spPr>
          <a:xfrm>
            <a:off x="611560" y="4420225"/>
            <a:ext cx="7992888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s-ES" sz="1100" dirty="0">
                <a:latin typeface="Tahoma" pitchFamily="34" charset="0"/>
                <a:ea typeface="Tahoma" pitchFamily="34" charset="0"/>
                <a:cs typeface="Tahoma" pitchFamily="34" charset="0"/>
              </a:rPr>
              <a:t>El </a:t>
            </a:r>
            <a:r>
              <a:rPr lang="es-ES" sz="1100" u="sng" dirty="0">
                <a:latin typeface="Tahoma" pitchFamily="34" charset="0"/>
                <a:ea typeface="Tahoma" pitchFamily="34" charset="0"/>
                <a:cs typeface="Tahoma" pitchFamily="34" charset="0"/>
              </a:rPr>
              <a:t>55,8%</a:t>
            </a:r>
            <a:r>
              <a:rPr lang="es-ES" sz="1100" dirty="0">
                <a:latin typeface="Tahoma" pitchFamily="34" charset="0"/>
                <a:ea typeface="Tahoma" pitchFamily="34" charset="0"/>
                <a:cs typeface="Tahoma" pitchFamily="34" charset="0"/>
              </a:rPr>
              <a:t> de nuestros pacientes en tratamiento con anti-IL5 (mepolizumab o benralizumab) </a:t>
            </a:r>
            <a:r>
              <a:rPr lang="es-ES" sz="1100" u="sng" dirty="0">
                <a:latin typeface="Tahoma" pitchFamily="34" charset="0"/>
                <a:ea typeface="Tahoma" pitchFamily="34" charset="0"/>
                <a:cs typeface="Tahoma" pitchFamily="34" charset="0"/>
              </a:rPr>
              <a:t>han aceptado</a:t>
            </a:r>
            <a:r>
              <a:rPr lang="es-ES" sz="1100" dirty="0">
                <a:latin typeface="Tahoma" pitchFamily="34" charset="0"/>
                <a:ea typeface="Tahoma" pitchFamily="34" charset="0"/>
                <a:cs typeface="Tahoma" pitchFamily="34" charset="0"/>
              </a:rPr>
              <a:t> un programa de </a:t>
            </a:r>
            <a:r>
              <a:rPr lang="es-ES" sz="1100" u="sng" dirty="0">
                <a:latin typeface="Tahoma" pitchFamily="34" charset="0"/>
                <a:ea typeface="Tahoma" pitchFamily="34" charset="0"/>
                <a:cs typeface="Tahoma" pitchFamily="34" charset="0"/>
              </a:rPr>
              <a:t>autoadministración domiciliaria.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s-ES" sz="1100" dirty="0">
                <a:latin typeface="Tahoma" pitchFamily="34" charset="0"/>
                <a:ea typeface="Tahoma" pitchFamily="34" charset="0"/>
                <a:cs typeface="Tahoma" pitchFamily="34" charset="0"/>
              </a:rPr>
              <a:t>No hemos encontrado factores predictores implicados en la aceptación de la autoadministración de tratamiento con mABs. </a:t>
            </a:r>
          </a:p>
        </p:txBody>
      </p:sp>
      <p:sp>
        <p:nvSpPr>
          <p:cNvPr id="49" name="48 CuadroTexto"/>
          <p:cNvSpPr txBox="1"/>
          <p:nvPr/>
        </p:nvSpPr>
        <p:spPr>
          <a:xfrm>
            <a:off x="3779912" y="4238967"/>
            <a:ext cx="15121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200" b="1" dirty="0" smtClean="0">
                <a:solidFill>
                  <a:srgbClr val="548A5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CONCLUSIONES</a:t>
            </a:r>
            <a:endParaRPr lang="es-ES" sz="1200" b="1" dirty="0">
              <a:solidFill>
                <a:srgbClr val="548A5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>
          <a:solidFill>
            <a:srgbClr val="548A50"/>
          </a:solidFill>
        </a:ln>
      </a:spPr>
      <a:bodyPr rtlCol="0" anchor="ctr"/>
      <a:lstStyle>
        <a:defPPr>
          <a:defRPr sz="1100" dirty="0">
            <a:solidFill>
              <a:schemeClr val="tx1"/>
            </a:solidFill>
            <a:latin typeface="Tahoma" pitchFamily="34" charset="0"/>
            <a:ea typeface="Tahoma" pitchFamily="34" charset="0"/>
            <a:cs typeface="Tahoma" pitchFamily="34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3098</TotalTime>
  <Words>339</Words>
  <Application>Microsoft Office PowerPoint</Application>
  <PresentationFormat>Presentación en pantalla (16:9)</PresentationFormat>
  <Paragraphs>29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2" baseType="lpstr">
      <vt:lpstr>Tema de Office</vt:lpstr>
      <vt:lpstr>Diapositiva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Usuario</cp:lastModifiedBy>
  <cp:revision>55</cp:revision>
  <dcterms:created xsi:type="dcterms:W3CDTF">2021-06-21T11:13:42Z</dcterms:created>
  <dcterms:modified xsi:type="dcterms:W3CDTF">2021-09-06T19:48:07Z</dcterms:modified>
</cp:coreProperties>
</file>