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9" d="100"/>
          <a:sy n="89" d="100"/>
        </p:scale>
        <p:origin x="-604" y="-7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 /><Relationship Id="rId7" Type="http://schemas.openxmlformats.org/officeDocument/2006/relationships/tableStyles" Target="tableStyle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theme" Target="theme/theme1.xml" /><Relationship Id="rId5" Type="http://schemas.openxmlformats.org/officeDocument/2006/relationships/viewProps" Target="viewProps.xml" /><Relationship Id="rId4"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7C7E5782-D618-4F66-A7C6-94FB11F89930}" type="datetimeFigureOut">
              <a:rPr lang="es-ES" smtClean="0"/>
              <a:t>09/09/2021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C7E5782-D618-4F66-A7C6-94FB11F89930}" type="datetimeFigureOut">
              <a:rPr lang="es-ES" smtClean="0"/>
              <a:t>09/09/2021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7C7E5782-D618-4F66-A7C6-94FB11F89930}" type="datetimeFigureOut">
              <a:rPr lang="es-ES" smtClean="0"/>
              <a:t>09/09/2021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7C7E5782-D618-4F66-A7C6-94FB11F89930}" type="datetimeFigureOut">
              <a:rPr lang="es-ES" smtClean="0"/>
              <a:t>09/09/2021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7C7E5782-D618-4F66-A7C6-94FB11F89930}" type="datetimeFigureOut">
              <a:rPr lang="es-ES" smtClean="0"/>
              <a:t>09/09/2021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7C7E5782-D618-4F66-A7C6-94FB11F89930}" type="datetimeFigureOut">
              <a:rPr lang="es-ES" smtClean="0"/>
              <a:t>09/09/2021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C7E5782-D618-4F66-A7C6-94FB11F89930}" type="datetimeFigureOut">
              <a:rPr lang="es-ES" smtClean="0"/>
              <a:t>09/09/2021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C7E5782-D618-4F66-A7C6-94FB11F89930}" type="datetimeFigureOut">
              <a:rPr lang="es-ES" smtClean="0"/>
              <a:t>09/09/2021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C7E5782-D618-4F66-A7C6-94FB11F89930}" type="datetimeFigureOut">
              <a:rPr lang="es-ES" smtClean="0"/>
              <a:t>09/09/2021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C7E5782-D618-4F66-A7C6-94FB11F89930}" type="datetimeFigureOut">
              <a:rPr lang="es-ES" smtClean="0"/>
              <a:t>09/09/2021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C7E5782-D618-4F66-A7C6-94FB11F89930}" type="datetimeFigureOut">
              <a:rPr lang="es-ES" smtClean="0"/>
              <a:t>09/09/2021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pn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C7E5782-D618-4F66-A7C6-94FB11F89930}" type="datetimeFigureOut">
              <a:rPr lang="es-ES" smtClean="0"/>
              <a:t>09/09/2021</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EC4E3AD-9C44-4EB0-AE14-9F2DB45AD87E}"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9BF59B6-255C-8249-8635-6AC476E50499}"/>
              </a:ext>
            </a:extLst>
          </p:cNvPr>
          <p:cNvSpPr txBox="1"/>
          <p:nvPr/>
        </p:nvSpPr>
        <p:spPr>
          <a:xfrm>
            <a:off x="331303" y="72889"/>
            <a:ext cx="8739809" cy="7540526"/>
          </a:xfrm>
          <a:prstGeom prst="rect">
            <a:avLst/>
          </a:prstGeom>
          <a:noFill/>
        </p:spPr>
        <p:txBody>
          <a:bodyPr wrap="square">
            <a:spAutoFit/>
          </a:bodyPr>
          <a:lstStyle/>
          <a:p>
            <a:r>
              <a:rPr lang="es-ES" sz="2000">
                <a:effectLst/>
                <a:latin typeface="Arial" panose="020B0604020202020204" pitchFamily="34" charset="0"/>
                <a:cs typeface="Arial" panose="020B0604020202020204" pitchFamily="34" charset="0"/>
              </a:rPr>
              <a:t>DIFERENCIAS ENTRE ESTUDIO AMBULATORIO U HOSPITALARIO EN EL CANCER DE PULMON. EXPERIENCIA EN UN HOSPITAL COMARCAL.</a:t>
            </a:r>
            <a:br>
              <a:rPr lang="es-ES"/>
            </a:br>
            <a:r>
              <a:rPr lang="es-ES">
                <a:effectLst/>
              </a:rPr>
              <a:t>C. RUARTE NARANJO, D. MOLINA CABRERIZO, L.A. ESPINOZA CORDERO, B. NAVAS BUENO,   HOSPITAL SANTA ANA. MOTRIL. GRANADA.</a:t>
            </a:r>
          </a:p>
          <a:p>
            <a:br>
              <a:rPr lang="es-ES"/>
            </a:br>
            <a:r>
              <a:rPr lang="es-ES" sz="2000">
                <a:effectLst/>
                <a:latin typeface="Arial" panose="020B0604020202020204" pitchFamily="34" charset="0"/>
                <a:cs typeface="Arial" panose="020B0604020202020204" pitchFamily="34" charset="0"/>
              </a:rPr>
              <a:t>Introducción: Valorar si existen diferencias apreciables entre el estudio ambulatorio y en régimen de hospitalización en las neoplasias pulmonares.</a:t>
            </a:r>
            <a:r>
              <a:rPr lang="es-ES" sz="2000">
                <a:latin typeface="Arial" panose="020B0604020202020204" pitchFamily="34" charset="0"/>
                <a:cs typeface="Arial" panose="020B0604020202020204" pitchFamily="34" charset="0"/>
              </a:rPr>
              <a:t> </a:t>
            </a:r>
          </a:p>
          <a:p>
            <a:br>
              <a:rPr lang="es-ES" sz="2000">
                <a:latin typeface="Arial" panose="020B0604020202020204" pitchFamily="34" charset="0"/>
                <a:cs typeface="Arial" panose="020B0604020202020204" pitchFamily="34" charset="0"/>
              </a:rPr>
            </a:br>
            <a:r>
              <a:rPr lang="es-ES" sz="2000">
                <a:effectLst/>
                <a:latin typeface="Arial" panose="020B0604020202020204" pitchFamily="34" charset="0"/>
                <a:cs typeface="Arial" panose="020B0604020202020204" pitchFamily="34" charset="0"/>
              </a:rPr>
              <a:t>Metodología: Reclutamiento prospectivo de todas las neoplasias pulmonares diagnosticadas en nuestro hospital entre Enero/2019 y Diciembre/2020, tanto en consulta externa de alta resolución como en hospitalización. Se recogieron datos de pacientes (demográficos, tabaquismo y patología pulmonar previa), y de la propia neoformación (diagnóstico A.P. y estadiaje TNM) así como los tiempos de demora en el estudio. </a:t>
            </a:r>
            <a:br>
              <a:rPr lang="es-ES" sz="2000">
                <a:latin typeface="Arial" panose="020B0604020202020204" pitchFamily="34" charset="0"/>
                <a:cs typeface="Arial" panose="020B0604020202020204" pitchFamily="34" charset="0"/>
              </a:rPr>
            </a:br>
            <a:br>
              <a:rPr lang="es-ES" sz="2000">
                <a:latin typeface="Arial" panose="020B0604020202020204" pitchFamily="34" charset="0"/>
                <a:cs typeface="Arial" panose="020B0604020202020204" pitchFamily="34" charset="0"/>
              </a:rPr>
            </a:br>
            <a:br>
              <a:rPr lang="es-ES" sz="2000">
                <a:latin typeface="Arial" panose="020B0604020202020204" pitchFamily="34" charset="0"/>
                <a:cs typeface="Arial" panose="020B0604020202020204" pitchFamily="34" charset="0"/>
              </a:rPr>
            </a:br>
            <a:br>
              <a:rPr lang="es-ES" sz="2000">
                <a:latin typeface="Arial" panose="020B0604020202020204" pitchFamily="34" charset="0"/>
                <a:cs typeface="Arial" panose="020B0604020202020204" pitchFamily="34" charset="0"/>
              </a:rPr>
            </a:br>
            <a:br>
              <a:rPr lang="es-ES" sz="2000">
                <a:latin typeface="Arial" panose="020B0604020202020204" pitchFamily="34" charset="0"/>
                <a:cs typeface="Arial" panose="020B0604020202020204" pitchFamily="34" charset="0"/>
              </a:rPr>
            </a:br>
            <a:br>
              <a:rPr lang="es-ES"/>
            </a:br>
            <a:br>
              <a:rPr lang="es-ES"/>
            </a:br>
            <a:br>
              <a:rPr lang="es-ES"/>
            </a:br>
            <a:br>
              <a:rPr lang="es-ES"/>
            </a:br>
            <a:endParaRPr lang="es-E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A5AF194-0BEA-DC4E-8F7E-99B41D6AA0F2}"/>
              </a:ext>
            </a:extLst>
          </p:cNvPr>
          <p:cNvSpPr txBox="1"/>
          <p:nvPr/>
        </p:nvSpPr>
        <p:spPr>
          <a:xfrm>
            <a:off x="1003853" y="2162123"/>
            <a:ext cx="7841974" cy="2862322"/>
          </a:xfrm>
          <a:prstGeom prst="rect">
            <a:avLst/>
          </a:prstGeom>
          <a:noFill/>
        </p:spPr>
        <p:txBody>
          <a:bodyPr wrap="square">
            <a:spAutoFit/>
          </a:bodyPr>
          <a:lstStyle/>
          <a:p>
            <a:r>
              <a:rPr lang="es-ES" sz="2000">
                <a:effectLst/>
                <a:latin typeface="Arial" panose="020B0604020202020204" pitchFamily="34" charset="0"/>
                <a:cs typeface="Arial" panose="020B0604020202020204" pitchFamily="34" charset="0"/>
              </a:rPr>
              <a:t>Resultados:   La muestra final es de 103 pacientes, de los cuales 71 completaron el estudio de forma ambulatoria (68.9%). </a:t>
            </a:r>
            <a:br>
              <a:rPr lang="es-ES" sz="2000">
                <a:latin typeface="Arial" panose="020B0604020202020204" pitchFamily="34" charset="0"/>
                <a:cs typeface="Arial" panose="020B0604020202020204" pitchFamily="34" charset="0"/>
              </a:rPr>
            </a:br>
            <a:br>
              <a:rPr lang="es-ES" sz="2000">
                <a:latin typeface="Arial" panose="020B0604020202020204" pitchFamily="34" charset="0"/>
                <a:cs typeface="Arial" panose="020B0604020202020204" pitchFamily="34" charset="0"/>
              </a:rPr>
            </a:br>
            <a:r>
              <a:rPr lang="es-ES" sz="2000">
                <a:effectLst/>
                <a:latin typeface="Arial" panose="020B0604020202020204" pitchFamily="34" charset="0"/>
                <a:cs typeface="Arial" panose="020B0604020202020204" pitchFamily="34" charset="0"/>
              </a:rPr>
              <a:t>Conclusiones:  El diagnóstico de las neoplasias pulmonares suele  en estadios avanzados, siendo ésta la única diferencia entre los regímenes de estudio, aunque sin diferencias en mortalidad. No existen demoras significativas en aquellas pruebas dependientes de nuestra unidad ni en el tiempo de estudio final, sólo en la radiología torácica </a:t>
            </a:r>
            <a:endParaRPr lang="es-ES" sz="2000">
              <a:latin typeface="Arial" panose="020B0604020202020204" pitchFamily="34" charset="0"/>
              <a:cs typeface="Arial" panose="020B0604020202020204" pitchFamily="34" charset="0"/>
            </a:endParaRP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0</Words>
  <Application>Microsoft Office PowerPoint</Application>
  <PresentationFormat>Presentación en pantalla (16:9)</PresentationFormat>
  <Paragraphs>0</Paragraphs>
  <Slides>2</Slides>
  <Notes>0</Notes>
  <HiddenSlides>0</HiddenSlides>
  <MMClips>0</MMClips>
  <ScaleCrop>false</ScaleCrop>
  <HeadingPairs>
    <vt:vector size="4" baseType="variant">
      <vt:variant>
        <vt:lpstr>Tema</vt:lpstr>
      </vt:variant>
      <vt:variant>
        <vt:i4>1</vt:i4>
      </vt:variant>
      <vt:variant>
        <vt:lpstr>Títulos de diapositiva</vt:lpstr>
      </vt:variant>
      <vt:variant>
        <vt:i4>2</vt:i4>
      </vt:variant>
    </vt:vector>
  </HeadingPairs>
  <TitlesOfParts>
    <vt:vector size="3" baseType="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carlos Ruarte</cp:lastModifiedBy>
  <cp:revision>4</cp:revision>
  <dcterms:created xsi:type="dcterms:W3CDTF">2021-06-21T11:13:42Z</dcterms:created>
  <dcterms:modified xsi:type="dcterms:W3CDTF">2021-09-09T18:41:57Z</dcterms:modified>
</cp:coreProperties>
</file>