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80" y="-6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s-ES" sz="1400" b="0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es-ES" sz="14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rPr>
              <a:t>SAHS</a:t>
            </a:r>
          </a:p>
        </c:rich>
      </c:tx>
      <c:layout/>
      <c:spPr>
        <a:noFill/>
        <a:ln>
          <a:noFill/>
        </a:ln>
      </c:spPr>
    </c:title>
    <c:view3D>
      <c:rotX val="28"/>
      <c:perspective val="30"/>
    </c:view3D>
    <c:floor>
      <c:spPr>
        <a:noFill/>
        <a:ln>
          <a:noFill/>
        </a:ln>
      </c:spPr>
    </c:floor>
    <c:sideWall>
      <c:spPr>
        <a:noFill/>
        <a:ln>
          <a:noFill/>
        </a:ln>
      </c:spPr>
    </c:sideWall>
    <c:backWall>
      <c:spPr>
        <a:noFill/>
        <a:ln>
          <a:noFill/>
        </a:ln>
      </c:spPr>
    </c:backWall>
    <c:plotArea>
      <c:layout/>
      <c:pie3DChart>
        <c:varyColors val="1"/>
        <c:ser>
          <c:idx val="0"/>
          <c:order val="0"/>
          <c:tx>
            <c:v>SAHS</c:v>
          </c:tx>
          <c:dPt>
            <c:idx val="0"/>
            <c:spPr>
              <a:solidFill>
                <a:srgbClr val="4472C4"/>
              </a:solidFill>
              <a:ln w="25402">
                <a:solidFill>
                  <a:srgbClr val="FFFFFF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622-480E-9B40-DA0E47BA7233}"/>
              </c:ext>
            </c:extLst>
          </c:dPt>
          <c:dPt>
            <c:idx val="1"/>
            <c:spPr>
              <a:solidFill>
                <a:srgbClr val="00B050"/>
              </a:solidFill>
              <a:ln w="25402">
                <a:solidFill>
                  <a:srgbClr val="FFFFFF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622-480E-9B40-DA0E47BA7233}"/>
              </c:ext>
            </c:extLst>
          </c:dPt>
          <c:dPt>
            <c:idx val="2"/>
            <c:spPr>
              <a:solidFill>
                <a:srgbClr val="ED7D31"/>
              </a:solidFill>
              <a:ln w="25402">
                <a:solidFill>
                  <a:srgbClr val="FFFFFF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622-480E-9B40-DA0E47BA7233}"/>
              </c:ext>
            </c:extLst>
          </c:dPt>
          <c:dPt>
            <c:idx val="3"/>
            <c:spPr>
              <a:solidFill>
                <a:srgbClr val="FFC000"/>
              </a:solidFill>
              <a:ln w="25402">
                <a:solidFill>
                  <a:srgbClr val="FFFFFF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622-480E-9B40-DA0E47BA7233}"/>
              </c:ext>
            </c:extLst>
          </c:dPt>
          <c:dLbls>
            <c:dLbl>
              <c:idx val="0"/>
              <c:layout>
                <c:manualLayout>
                  <c:x val="-5.5607736238990908E-2"/>
                  <c:y val="8.1123471740997169E-2"/>
                </c:manualLayout>
              </c:layout>
              <c:showPercent val="1"/>
              <c:separator>;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22-480E-9B40-DA0E47BA72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lang="es-ES" sz="1800" b="1" i="0" u="none" strike="noStrike" kern="1200" baseline="0">
                    <a:solidFill>
                      <a:srgbClr val="404040"/>
                    </a:solidFill>
                    <a:latin typeface="Calibri"/>
                  </a:defRPr>
                </a:pPr>
                <a:endParaRPr lang="es-ES"/>
              </a:p>
            </c:txPr>
            <c:showPercent val="1"/>
            <c:separator>;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4"/>
              <c:pt idx="0">
                <c:v>No SAHS</c:v>
              </c:pt>
              <c:pt idx="1">
                <c:v>Leve</c:v>
              </c:pt>
              <c:pt idx="2">
                <c:v>Moderado</c:v>
              </c:pt>
              <c:pt idx="3">
                <c:v>Grave</c:v>
              </c:pt>
            </c:strLit>
          </c:cat>
          <c:val>
            <c:numLit>
              <c:formatCode>General</c:formatCode>
              <c:ptCount val="4"/>
              <c:pt idx="0">
                <c:v>2.77</c:v>
              </c:pt>
              <c:pt idx="1">
                <c:v>13.08</c:v>
              </c:pt>
              <c:pt idx="2">
                <c:v>26.16</c:v>
              </c:pt>
              <c:pt idx="3">
                <c:v>45.790000000000006</c:v>
              </c:pt>
            </c:numLit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622-480E-9B40-DA0E47BA7233}"/>
            </c:ext>
          </c:extLst>
        </c:ser>
        <c:dLbls/>
      </c:pie3DChart>
      <c:spPr>
        <a:noFill/>
        <a:ln>
          <a:noFill/>
        </a:ln>
      </c:spPr>
    </c:plotArea>
    <c:legend>
      <c:legendPos val="t"/>
      <c:layout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lang="es-ES" sz="1200" b="0" i="0" u="none" strike="noStrike" kern="1200" baseline="0">
              <a:solidFill>
                <a:srgbClr val="595959"/>
              </a:solidFill>
              <a:latin typeface="Calibri"/>
            </a:defRPr>
          </a:pPr>
          <a:endParaRPr lang="es-ES"/>
        </a:p>
      </c:txPr>
    </c:legend>
    <c:plotVisOnly val="1"/>
    <c:dispBlanksAs val="zero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s-ES" sz="900" b="0" i="0" u="none" strike="noStrike" kern="1200" baseline="0">
          <a:solidFill>
            <a:srgbClr val="000000"/>
          </a:solidFill>
          <a:latin typeface="Calibri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30/08/2021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57E3F506-3D3F-4159-85F2-9FC8127347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784606200"/>
              </p:ext>
            </p:extLst>
          </p:nvPr>
        </p:nvGraphicFramePr>
        <p:xfrm>
          <a:off x="107504" y="915566"/>
          <a:ext cx="435597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xmlns="" id="{373DA1E3-E54F-4F51-AE0F-CFD45F361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016" y="408185"/>
            <a:ext cx="3744416" cy="4467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Conclusiones</a:t>
            </a:r>
            <a:r>
              <a:rPr lang="es-E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/>
            </a:r>
            <a:br>
              <a:rPr lang="es-E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s-ES" sz="1600" dirty="0">
              <a:solidFill>
                <a:srgbClr val="222222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Existe una altísima prevalencia de SAHS entre los pacientes con patología cardiaca.</a:t>
            </a: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Cuestionarios de síntomas como el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Epworth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en los pacientes con estas características no predicen el riesgo de tener SAHS, por lo que se deben buscar otras estrategias para derivar a consulta.</a:t>
            </a: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Según estos resultados, preocupa el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infradiagnóstico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de SAHS en el resto de pacientes con patología cardiaca, por lo que se plantea la necesidad de una evaluación de rutina con poligrafía respiratoria a todos los pacientes con enfermedad cardiaca.</a:t>
            </a:r>
            <a:endParaRPr lang="es-ES" sz="2800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9778C2B5-B728-4ECC-98DA-EA8461134DB8}"/>
              </a:ext>
            </a:extLst>
          </p:cNvPr>
          <p:cNvSpPr/>
          <p:nvPr/>
        </p:nvSpPr>
        <p:spPr>
          <a:xfrm>
            <a:off x="4572000" y="195486"/>
            <a:ext cx="4032448" cy="453982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4</Words>
  <Application>Microsoft Office PowerPoint</Application>
  <PresentationFormat>Presentación en pantalla (16:9)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9</cp:revision>
  <dcterms:created xsi:type="dcterms:W3CDTF">2021-06-21T11:13:42Z</dcterms:created>
  <dcterms:modified xsi:type="dcterms:W3CDTF">2021-08-30T08:48:43Z</dcterms:modified>
</cp:coreProperties>
</file>