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118" autoAdjust="0"/>
  </p:normalViewPr>
  <p:slideViewPr>
    <p:cSldViewPr>
      <p:cViewPr varScale="1">
        <p:scale>
          <a:sx n="112" d="100"/>
          <a:sy n="112" d="100"/>
        </p:scale>
        <p:origin x="186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TRATAMIENTO</a:t>
            </a:r>
            <a:r>
              <a:rPr lang="en-US" sz="1100" baseline="0" dirty="0">
                <a:latin typeface="Arial" panose="020B0604020202020204" pitchFamily="34" charset="0"/>
                <a:cs typeface="Arial" panose="020B0604020202020204" pitchFamily="34" charset="0"/>
              </a:rPr>
              <a:t> DE LA CT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5917950017662982"/>
          <c:y val="6.96653308878401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Tratamiento de la CT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BB3F-4282-9CB7-F3F5FCDDF45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B3F-4282-9CB7-F3F5FCDDF45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155-4A57-B346-0F166AE51205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155-4A57-B346-0F166AE51205}"/>
              </c:ext>
            </c:extLst>
          </c:dPt>
          <c:dLbls>
            <c:dLbl>
              <c:idx val="0"/>
              <c:layout>
                <c:manualLayout>
                  <c:x val="-0.19985470071675498"/>
                  <c:y val="-1.767196639027971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75.6%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5924157561289"/>
                      <c:h val="0.1016948169155620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BB3F-4282-9CB7-F3F5FCDDF453}"/>
                </c:ext>
              </c:extLst>
            </c:dLbl>
            <c:dLbl>
              <c:idx val="1"/>
              <c:layout>
                <c:manualLayout>
                  <c:x val="5.2428876547946444E-2"/>
                  <c:y val="7.240763704988434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24.4%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67084600722814"/>
                      <c:h val="0.1124645837509593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BB3F-4282-9CB7-F3F5FCDDF45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Pirfenidona</c:v>
                </c:pt>
                <c:pt idx="1">
                  <c:v>Nintedanib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76.400000000000006</c:v>
                </c:pt>
                <c:pt idx="1">
                  <c:v>24.6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3F-4282-9CB7-F3F5FCDDF45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55999121624612569"/>
          <c:y val="0.31001439471694736"/>
          <c:w val="0.40517755421060359"/>
          <c:h val="0.5933321295051597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24/03/2022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24/03/2022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24/03/2022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24/03/2022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24/03/2022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24/03/2022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24/03/2022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5923EEB-FBB7-4B7E-9553-0AD2C96D032F}"/>
              </a:ext>
            </a:extLst>
          </p:cNvPr>
          <p:cNvSpPr txBox="1"/>
          <p:nvPr/>
        </p:nvSpPr>
        <p:spPr>
          <a:xfrm>
            <a:off x="1251148" y="882285"/>
            <a:ext cx="7776863" cy="101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J. López Rodríguez</a:t>
            </a:r>
            <a:r>
              <a:rPr lang="es-ES" sz="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J. Hernández Borge</a:t>
            </a:r>
            <a:r>
              <a:rPr lang="es-ES" sz="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N. Matallana Encinas</a:t>
            </a:r>
            <a:r>
              <a:rPr lang="es-ES" sz="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S. Hernández Gómez</a:t>
            </a:r>
            <a:r>
              <a:rPr lang="es-ES" sz="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L.M. Sierra Murillo</a:t>
            </a:r>
            <a:r>
              <a:rPr lang="es-ES" sz="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A. Castañar Jover</a:t>
            </a:r>
            <a:r>
              <a:rPr lang="es-ES" sz="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M.C. García García</a:t>
            </a:r>
            <a:r>
              <a:rPr lang="es-ES" sz="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I. Rodríguez Blanco</a:t>
            </a:r>
            <a:r>
              <a:rPr lang="es-ES" sz="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J.A. Gutiérrez Lara</a:t>
            </a:r>
            <a:r>
              <a:rPr lang="es-ES" sz="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P. Iñigo Naranjo</a:t>
            </a:r>
            <a:r>
              <a:rPr lang="es-ES" sz="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F.L. Márquez Pérez</a:t>
            </a:r>
            <a:r>
              <a:rPr lang="es-ES" sz="9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Servicio de Neumología. Hospital Universitario de Badajoz. Badajoz</a:t>
            </a:r>
          </a:p>
          <a:p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7B361C3-8C25-4EF5-B7B5-CB2B0F7C0019}"/>
              </a:ext>
            </a:extLst>
          </p:cNvPr>
          <p:cNvSpPr/>
          <p:nvPr/>
        </p:nvSpPr>
        <p:spPr>
          <a:xfrm>
            <a:off x="1619672" y="24608"/>
            <a:ext cx="7056784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RESULTADOS DE LOS ANTIFIBRÓTICOS EN EL TRATAMIENTO DE LA FIBROSIS PULMONAR IDIOPÁTICA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22A7C71-FEBD-48F7-BE45-4D060EADF6F6}"/>
              </a:ext>
            </a:extLst>
          </p:cNvPr>
          <p:cNvSpPr/>
          <p:nvPr/>
        </p:nvSpPr>
        <p:spPr>
          <a:xfrm>
            <a:off x="349923" y="1899482"/>
            <a:ext cx="3626167" cy="108908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1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Los fármacos </a:t>
            </a:r>
            <a:r>
              <a:rPr lang="es-ES" sz="1100" b="0" i="0" dirty="0" err="1">
                <a:solidFill>
                  <a:srgbClr val="201F1E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antifibróticos</a:t>
            </a:r>
            <a:r>
              <a:rPr lang="es-ES" sz="11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han supuesto un cambio en el pronóstico de la fibrosis pulmonar idiopática (FPI).</a:t>
            </a:r>
          </a:p>
          <a:p>
            <a:pPr algn="just"/>
            <a:r>
              <a:rPr lang="es-ES" sz="11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s-ES" sz="11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 objetivo del presente estudio ha sido conocer los resultados de dicho tratamiento en una cohorte de pacientes en situación de vida real.</a:t>
            </a:r>
            <a:endParaRPr lang="es-ES" sz="11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05BE947-7919-482A-814D-6DF8248C6D14}"/>
              </a:ext>
            </a:extLst>
          </p:cNvPr>
          <p:cNvSpPr txBox="1"/>
          <p:nvPr/>
        </p:nvSpPr>
        <p:spPr>
          <a:xfrm>
            <a:off x="1060576" y="1581480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03BCE48-E80B-469B-8018-2068008432BB}"/>
              </a:ext>
            </a:extLst>
          </p:cNvPr>
          <p:cNvSpPr/>
          <p:nvPr/>
        </p:nvSpPr>
        <p:spPr>
          <a:xfrm>
            <a:off x="4431821" y="1903931"/>
            <a:ext cx="4464496" cy="1019062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prospectivo observacional de pacientes diagnosticados de FPI tratados con </a:t>
            </a:r>
            <a:r>
              <a:rPr lang="es-ES" sz="1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antifibróticos</a:t>
            </a:r>
            <a:r>
              <a:rPr lang="es-ES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(CT). Se analizó la supervivencia de los mismos mediante métodos univariantes (Kaplan-Meier) y multivariantes (Regresión de Cox) comparándola con una cohorte histórica (CH) de FPI sin dicho tratamiento.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0806AB2-35D0-43A2-8203-70C4032BB7C3}"/>
              </a:ext>
            </a:extLst>
          </p:cNvPr>
          <p:cNvSpPr txBox="1"/>
          <p:nvPr/>
        </p:nvSpPr>
        <p:spPr>
          <a:xfrm>
            <a:off x="5364088" y="1581480"/>
            <a:ext cx="3096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EAF7915-C99E-448F-BF80-FF4F610D4391}"/>
              </a:ext>
            </a:extLst>
          </p:cNvPr>
          <p:cNvSpPr txBox="1"/>
          <p:nvPr/>
        </p:nvSpPr>
        <p:spPr>
          <a:xfrm>
            <a:off x="2163006" y="3197849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28" name="Gráfico 27">
            <a:extLst>
              <a:ext uri="{FF2B5EF4-FFF2-40B4-BE49-F238E27FC236}">
                <a16:creationId xmlns:a16="http://schemas.microsoft.com/office/drawing/2014/main" id="{16B4D05B-0A14-4F4A-941B-4128060C42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0595613"/>
              </p:ext>
            </p:extLst>
          </p:nvPr>
        </p:nvGraphicFramePr>
        <p:xfrm>
          <a:off x="6588298" y="3147814"/>
          <a:ext cx="2304254" cy="1610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CuadroTexto 28">
            <a:extLst>
              <a:ext uri="{FF2B5EF4-FFF2-40B4-BE49-F238E27FC236}">
                <a16:creationId xmlns:a16="http://schemas.microsoft.com/office/drawing/2014/main" id="{F8FCDA2E-282D-4EED-BB1D-1388B4C676E2}"/>
              </a:ext>
            </a:extLst>
          </p:cNvPr>
          <p:cNvSpPr txBox="1"/>
          <p:nvPr/>
        </p:nvSpPr>
        <p:spPr>
          <a:xfrm>
            <a:off x="251949" y="3536403"/>
            <a:ext cx="5793717" cy="9387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100" dirty="0">
                <a:latin typeface="Arial"/>
                <a:ea typeface="Tahoma"/>
                <a:cs typeface="Arial"/>
              </a:rPr>
              <a:t>Se incluyeron 89 pacientes (edad media: 69,8±9,7 años, 70,7% hombres, 44 CH).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Aparecieron efectos secundarios en el 54,3% y en el 64,3% de los tratados con </a:t>
            </a:r>
            <a:r>
              <a:rPr lang="es-ES" sz="1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Pirfenidona</a:t>
            </a:r>
            <a:r>
              <a:rPr lang="es-E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lang="es-ES" sz="1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Nintedanib</a:t>
            </a:r>
            <a:r>
              <a:rPr lang="es-E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respectivamente</a:t>
            </a: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es-E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se encontraron diferencias en la demora de diagnóstico ni en las pruebas funcionales iniciales.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80DD96C-AAB9-4D20-8AF6-931D28C8C077}"/>
              </a:ext>
            </a:extLst>
          </p:cNvPr>
          <p:cNvSpPr txBox="1"/>
          <p:nvPr/>
        </p:nvSpPr>
        <p:spPr>
          <a:xfrm>
            <a:off x="4889808" y="4210224"/>
            <a:ext cx="2551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DCD0255-8642-487A-AEAD-0B273A7A652C}"/>
              </a:ext>
            </a:extLst>
          </p:cNvPr>
          <p:cNvSpPr/>
          <p:nvPr/>
        </p:nvSpPr>
        <p:spPr>
          <a:xfrm>
            <a:off x="3998708" y="4472920"/>
            <a:ext cx="5090609" cy="415496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es-ES" sz="11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Nuestros resultados apoyan el empleo precoz del tratamiento </a:t>
            </a:r>
            <a:r>
              <a:rPr lang="es-ES" sz="1100" b="0" i="0" dirty="0" err="1">
                <a:solidFill>
                  <a:srgbClr val="201F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antifibrótico</a:t>
            </a:r>
            <a:r>
              <a:rPr lang="es-ES" sz="11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en pacientes con fibrosis pulmonar idiopática.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6FF3A3D-0D1F-4E05-85A7-DAED89B9A14B}"/>
              </a:ext>
            </a:extLst>
          </p:cNvPr>
          <p:cNvSpPr/>
          <p:nvPr/>
        </p:nvSpPr>
        <p:spPr>
          <a:xfrm>
            <a:off x="3923928" y="66942"/>
            <a:ext cx="4638793" cy="3708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s-ES" sz="10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supervivencia al final del seguimiento fue del 38,2% siendo la principal causa de muerte la enfermedad intersticial (76,3%)</a:t>
            </a:r>
            <a:endParaRPr lang="es-E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82C57E2-DBFB-4F4F-8360-A3F4F53A480E}"/>
              </a:ext>
            </a:extLst>
          </p:cNvPr>
          <p:cNvSpPr txBox="1"/>
          <p:nvPr/>
        </p:nvSpPr>
        <p:spPr>
          <a:xfrm>
            <a:off x="852998" y="252360"/>
            <a:ext cx="29989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 1</a:t>
            </a:r>
            <a:r>
              <a:rPr lang="es-ES" sz="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Análisis comparativo</a:t>
            </a: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F2C1A39-CA54-4746-9B82-3D040A7AA2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4484775"/>
              </p:ext>
            </p:extLst>
          </p:nvPr>
        </p:nvGraphicFramePr>
        <p:xfrm>
          <a:off x="82433" y="483520"/>
          <a:ext cx="3798896" cy="437556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321215">
                  <a:extLst>
                    <a:ext uri="{9D8B030D-6E8A-4147-A177-3AD203B41FA5}">
                      <a16:colId xmlns:a16="http://schemas.microsoft.com/office/drawing/2014/main" val="183886232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75339398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976317000"/>
                    </a:ext>
                  </a:extLst>
                </a:gridCol>
                <a:gridCol w="893505">
                  <a:extLst>
                    <a:ext uri="{9D8B030D-6E8A-4147-A177-3AD203B41FA5}">
                      <a16:colId xmlns:a16="http://schemas.microsoft.com/office/drawing/2014/main" val="1671911604"/>
                    </a:ext>
                  </a:extLst>
                </a:gridCol>
              </a:tblGrid>
              <a:tr h="241295">
                <a:tc>
                  <a:txBody>
                    <a:bodyPr/>
                    <a:lstStyle/>
                    <a:p>
                      <a:endParaRPr lang="es-ES" sz="1000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9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191018"/>
                  </a:ext>
                </a:extLst>
              </a:tr>
              <a:tr h="241295">
                <a:tc>
                  <a:txBody>
                    <a:bodyPr/>
                    <a:lstStyle/>
                    <a:p>
                      <a:r>
                        <a:rPr lang="es-ES" sz="10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72±9,4</a:t>
                      </a:r>
                      <a:endParaRPr lang="es-ES" sz="9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67,7±9,5</a:t>
                      </a:r>
                      <a:endParaRPr lang="es-ES" sz="9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  <a:endParaRPr lang="es-ES" sz="9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720557"/>
                  </a:ext>
                </a:extLst>
              </a:tr>
              <a:tr h="241295">
                <a:tc>
                  <a:txBody>
                    <a:bodyPr/>
                    <a:lstStyle/>
                    <a:p>
                      <a:r>
                        <a:rPr lang="es-ES" sz="10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Hombres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65,9%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75,6%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NS</a:t>
                      </a:r>
                      <a:endParaRPr lang="es-ES" sz="9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6997"/>
                  </a:ext>
                </a:extLst>
              </a:tr>
              <a:tr h="1698298">
                <a:tc>
                  <a:txBody>
                    <a:bodyPr/>
                    <a:lstStyle/>
                    <a:p>
                      <a:pPr algn="l"/>
                      <a:r>
                        <a:rPr lang="es-ES" sz="900" b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Disnea al </a:t>
                      </a:r>
                      <a:r>
                        <a:rPr lang="es-ES" sz="900" b="0" dirty="0" err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dco</a:t>
                      </a:r>
                      <a:endParaRPr lang="es-ES" sz="900" b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s-ES" sz="900" b="0" baseline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Tos al </a:t>
                      </a:r>
                      <a:r>
                        <a:rPr lang="es-ES" sz="900" b="0" baseline="0" dirty="0" err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dco</a:t>
                      </a:r>
                      <a:endParaRPr lang="es-ES" sz="900" b="0" baseline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s-ES" sz="900" b="0" baseline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Asintomático</a:t>
                      </a:r>
                    </a:p>
                    <a:p>
                      <a:pPr algn="l"/>
                      <a:r>
                        <a:rPr lang="es-ES" sz="900" b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Comorbilidad</a:t>
                      </a:r>
                    </a:p>
                    <a:p>
                      <a:pPr algn="l"/>
                      <a:r>
                        <a:rPr lang="es-ES" sz="900" b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EPOC</a:t>
                      </a:r>
                    </a:p>
                    <a:p>
                      <a:pPr algn="l"/>
                      <a:r>
                        <a:rPr lang="es-ES" sz="900" b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RGE</a:t>
                      </a:r>
                    </a:p>
                    <a:p>
                      <a:pPr algn="l"/>
                      <a:r>
                        <a:rPr lang="es-ES" sz="900" b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Biopsia </a:t>
                      </a:r>
                      <a:r>
                        <a:rPr lang="es-ES" sz="900" b="0" dirty="0" err="1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pulmomar</a:t>
                      </a:r>
                      <a:r>
                        <a:rPr lang="es-ES" sz="900" b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s-ES" sz="900" b="1" baseline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TACAR</a:t>
                      </a:r>
                    </a:p>
                    <a:p>
                      <a:pPr algn="l"/>
                      <a:r>
                        <a:rPr lang="es-ES" sz="900" b="0" baseline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NIU</a:t>
                      </a:r>
                    </a:p>
                    <a:p>
                      <a:pPr algn="l"/>
                      <a:r>
                        <a:rPr lang="es-ES" sz="900" b="0" baseline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Probable NIU</a:t>
                      </a:r>
                    </a:p>
                    <a:p>
                      <a:pPr algn="l"/>
                      <a:r>
                        <a:rPr lang="es-ES" sz="900" b="0" baseline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compatible NIU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61,4%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31,8%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13,6%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11,4%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36,4%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18,2%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900" b="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84,1%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13,6%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84%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73,3%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11,1%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73,3%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26,7%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46,7%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900" b="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55,6%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44,4%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0,014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0,005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NS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0,005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0,06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0,08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0,006</a:t>
                      </a: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s-ES" sz="900" b="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8100" marR="381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9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0,004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03338731"/>
                  </a:ext>
                </a:extLst>
              </a:tr>
              <a:tr h="542914"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Corticoides</a:t>
                      </a:r>
                    </a:p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N-</a:t>
                      </a:r>
                      <a:r>
                        <a:rPr lang="es-ES" sz="9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acetilcistena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Oxigenoterapia al </a:t>
                      </a:r>
                      <a:r>
                        <a:rPr lang="es-ES" sz="9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dco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9,1%</a:t>
                      </a:r>
                    </a:p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22,2%</a:t>
                      </a:r>
                    </a:p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26,7%</a:t>
                      </a:r>
                    </a:p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0,006</a:t>
                      </a:r>
                    </a:p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0,031</a:t>
                      </a:r>
                    </a:p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70869"/>
                  </a:ext>
                </a:extLst>
              </a:tr>
              <a:tr h="542914"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Muerte final seguimiento</a:t>
                      </a:r>
                    </a:p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Causa muerte NIU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84,1%</a:t>
                      </a:r>
                    </a:p>
                    <a:p>
                      <a:pPr algn="ctr"/>
                      <a:endParaRPr lang="es-E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61,4%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599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40%</a:t>
                      </a:r>
                    </a:p>
                    <a:p>
                      <a:pPr marL="0" marR="0" lvl="0" indent="0" algn="ctr" defTabSz="45599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599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33,3%</a:t>
                      </a:r>
                      <a:endParaRPr lang="es-ES" sz="9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599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0,0005</a:t>
                      </a:r>
                    </a:p>
                    <a:p>
                      <a:pPr marL="0" marR="0" lvl="0" indent="0" algn="ctr" defTabSz="45599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599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0,0005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546801"/>
                  </a:ext>
                </a:extLst>
              </a:tr>
              <a:tr h="392104"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FVC%  al </a:t>
                      </a:r>
                      <a:r>
                        <a:rPr lang="es-ES" sz="9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dco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FVC&gt;80% al </a:t>
                      </a:r>
                      <a:r>
                        <a:rPr lang="es-ES" sz="9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dco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75,9±23,3</a:t>
                      </a:r>
                    </a:p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38,6%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599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79±18,6</a:t>
                      </a:r>
                    </a:p>
                    <a:p>
                      <a:pPr marL="0" marR="0" lvl="0" indent="0" algn="ctr" defTabSz="45599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51,1%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599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NS</a:t>
                      </a:r>
                    </a:p>
                    <a:p>
                      <a:pPr marL="0" marR="0" lvl="0" indent="0" algn="ctr" defTabSz="45599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092629"/>
                  </a:ext>
                </a:extLst>
              </a:tr>
              <a:tr h="467817">
                <a:tc>
                  <a:txBody>
                    <a:bodyPr/>
                    <a:lstStyle/>
                    <a:p>
                      <a:r>
                        <a:rPr lang="es-ES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Retraso </a:t>
                      </a:r>
                      <a:r>
                        <a:rPr lang="es-ES" sz="900" b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dco</a:t>
                      </a:r>
                      <a:r>
                        <a:rPr lang="es-ES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 días)</a:t>
                      </a:r>
                    </a:p>
                    <a:p>
                      <a:r>
                        <a:rPr lang="es-ES" sz="9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(inicio estudio)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265,2±418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564,7±645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18856"/>
                  </a:ext>
                </a:extLst>
              </a:tr>
            </a:tbl>
          </a:graphicData>
        </a:graphic>
      </p:graphicFrame>
      <p:sp>
        <p:nvSpPr>
          <p:cNvPr id="18" name="CuadroTexto 17">
            <a:extLst>
              <a:ext uri="{FF2B5EF4-FFF2-40B4-BE49-F238E27FC236}">
                <a16:creationId xmlns:a16="http://schemas.microsoft.com/office/drawing/2014/main" id="{DF1FEAF5-E523-4369-8717-C4F8DF561EB4}"/>
              </a:ext>
            </a:extLst>
          </p:cNvPr>
          <p:cNvSpPr txBox="1"/>
          <p:nvPr/>
        </p:nvSpPr>
        <p:spPr>
          <a:xfrm>
            <a:off x="3779912" y="432300"/>
            <a:ext cx="5364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 2</a:t>
            </a:r>
            <a:r>
              <a:rPr lang="es-ES" sz="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Análisis </a:t>
            </a:r>
            <a:r>
              <a:rPr lang="es-ES" sz="9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univariado</a:t>
            </a:r>
            <a:r>
              <a:rPr lang="es-ES" sz="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supervivencia (K-Meier) *La edad </a:t>
            </a:r>
            <a:r>
              <a:rPr lang="es-ES" sz="9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</a:t>
            </a:r>
            <a:r>
              <a:rPr lang="es-ES" sz="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asoció a la supervivencia </a:t>
            </a:r>
            <a:r>
              <a:rPr lang="es-E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(p&lt;0,05) 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65AA81A0-FEF4-42DB-A1B9-120B431B31E8}"/>
              </a:ext>
            </a:extLst>
          </p:cNvPr>
          <p:cNvPicPr/>
          <p:nvPr/>
        </p:nvPicPr>
        <p:blipFill rotWithShape="1">
          <a:blip r:embed="rId2"/>
          <a:srcRect t="6003"/>
          <a:stretch/>
        </p:blipFill>
        <p:spPr>
          <a:xfrm>
            <a:off x="3891781" y="749994"/>
            <a:ext cx="1913057" cy="108912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647284B8-DA33-4EA2-B7DA-8C3FCDC9E57A}"/>
              </a:ext>
            </a:extLst>
          </p:cNvPr>
          <p:cNvPicPr/>
          <p:nvPr/>
        </p:nvPicPr>
        <p:blipFill rotWithShape="1">
          <a:blip r:embed="rId3"/>
          <a:srcRect t="6003"/>
          <a:stretch/>
        </p:blipFill>
        <p:spPr>
          <a:xfrm>
            <a:off x="5583651" y="759029"/>
            <a:ext cx="1764871" cy="110134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720D87D7-6636-49E6-B1DA-C0C7AFFB12EC}"/>
              </a:ext>
            </a:extLst>
          </p:cNvPr>
          <p:cNvPicPr/>
          <p:nvPr/>
        </p:nvPicPr>
        <p:blipFill rotWithShape="1">
          <a:blip r:embed="rId4"/>
          <a:srcRect t="6672"/>
          <a:stretch/>
        </p:blipFill>
        <p:spPr>
          <a:xfrm>
            <a:off x="7340960" y="794776"/>
            <a:ext cx="1537240" cy="108912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6BCD15C-3072-4232-9BA8-35FBD8E6F139}"/>
              </a:ext>
            </a:extLst>
          </p:cNvPr>
          <p:cNvPicPr/>
          <p:nvPr/>
        </p:nvPicPr>
        <p:blipFill rotWithShape="1">
          <a:blip r:embed="rId5"/>
          <a:srcRect t="6003"/>
          <a:stretch/>
        </p:blipFill>
        <p:spPr>
          <a:xfrm>
            <a:off x="3974779" y="1883052"/>
            <a:ext cx="1830059" cy="1048861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A2F1032-483F-41CC-88C3-E16F49017E69}"/>
              </a:ext>
            </a:extLst>
          </p:cNvPr>
          <p:cNvPicPr/>
          <p:nvPr/>
        </p:nvPicPr>
        <p:blipFill rotWithShape="1">
          <a:blip r:embed="rId6"/>
          <a:srcRect t="6672"/>
          <a:stretch/>
        </p:blipFill>
        <p:spPr>
          <a:xfrm>
            <a:off x="5583651" y="1888469"/>
            <a:ext cx="1728192" cy="102770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100104C7-70BE-43FB-BC6B-A9A3C9D7EAEC}"/>
              </a:ext>
            </a:extLst>
          </p:cNvPr>
          <p:cNvPicPr/>
          <p:nvPr/>
        </p:nvPicPr>
        <p:blipFill rotWithShape="1">
          <a:blip r:embed="rId7"/>
          <a:srcRect t="6672"/>
          <a:stretch/>
        </p:blipFill>
        <p:spPr>
          <a:xfrm>
            <a:off x="7308978" y="1982588"/>
            <a:ext cx="1705560" cy="970717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73FD00E6-2C46-4AB7-8617-8DF4DFC31178}"/>
              </a:ext>
            </a:extLst>
          </p:cNvPr>
          <p:cNvSpPr txBox="1"/>
          <p:nvPr/>
        </p:nvSpPr>
        <p:spPr>
          <a:xfrm>
            <a:off x="3891781" y="2846380"/>
            <a:ext cx="5262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3</a:t>
            </a:r>
            <a:r>
              <a:rPr lang="es-ES" sz="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A. multivariado de supervivencia (Regresión Cox)</a:t>
            </a:r>
          </a:p>
          <a:p>
            <a:pPr algn="ctr"/>
            <a:r>
              <a:rPr lang="es-ES" sz="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*Ajustado por edad, disnea al </a:t>
            </a:r>
            <a:r>
              <a:rPr lang="es-ES" sz="9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dco</a:t>
            </a:r>
            <a:r>
              <a:rPr lang="es-ES" sz="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FVC%, </a:t>
            </a:r>
            <a:r>
              <a:rPr lang="es-ES" sz="9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tto</a:t>
            </a:r>
            <a:r>
              <a:rPr lang="es-ES" sz="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antifibrótico</a:t>
            </a:r>
            <a:r>
              <a:rPr lang="es-ES" sz="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9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tto</a:t>
            </a:r>
            <a:r>
              <a:rPr lang="es-ES" sz="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corticoides, necesidad de O2 al </a:t>
            </a:r>
            <a:r>
              <a:rPr lang="es-ES" sz="9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dco</a:t>
            </a:r>
            <a:endParaRPr lang="es-ES" sz="9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5C8F299B-6BA5-458D-87AD-A7ED2BB3F7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5792397"/>
              </p:ext>
            </p:extLst>
          </p:nvPr>
        </p:nvGraphicFramePr>
        <p:xfrm>
          <a:off x="4107333" y="3179238"/>
          <a:ext cx="4770867" cy="975809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183886232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753393985"/>
                    </a:ext>
                  </a:extLst>
                </a:gridCol>
                <a:gridCol w="951397">
                  <a:extLst>
                    <a:ext uri="{9D8B030D-6E8A-4147-A177-3AD203B41FA5}">
                      <a16:colId xmlns:a16="http://schemas.microsoft.com/office/drawing/2014/main" val="2976317000"/>
                    </a:ext>
                  </a:extLst>
                </a:gridCol>
                <a:gridCol w="1587222">
                  <a:extLst>
                    <a:ext uri="{9D8B030D-6E8A-4147-A177-3AD203B41FA5}">
                      <a16:colId xmlns:a16="http://schemas.microsoft.com/office/drawing/2014/main" val="16719116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ES" sz="9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599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 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191018"/>
                  </a:ext>
                </a:extLst>
              </a:tr>
              <a:tr h="226054">
                <a:tc>
                  <a:txBody>
                    <a:bodyPr/>
                    <a:lstStyle/>
                    <a:p>
                      <a:r>
                        <a:rPr lang="es-E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Oxigenoterapia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0,007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2,73</a:t>
                      </a:r>
                      <a:endParaRPr lang="es-E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1,31-5,8</a:t>
                      </a:r>
                      <a:endParaRPr lang="es-ES" sz="9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720557"/>
                  </a:ext>
                </a:extLst>
              </a:tr>
              <a:tr h="518609"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FVC% categorizado FVC%60-79% vs &gt;80%</a:t>
                      </a:r>
                    </a:p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FVC%&lt;60% vs &gt;80%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0,000</a:t>
                      </a:r>
                    </a:p>
                    <a:p>
                      <a:pPr algn="ctr"/>
                      <a:r>
                        <a:rPr lang="es-E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0,27</a:t>
                      </a:r>
                    </a:p>
                    <a:p>
                      <a:pPr algn="ctr"/>
                      <a:r>
                        <a:rPr lang="es-E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1,45</a:t>
                      </a:r>
                    </a:p>
                    <a:p>
                      <a:pPr algn="ctr"/>
                      <a:r>
                        <a:rPr lang="es-E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6,35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0,73-2,8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2,93-13,75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699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FA8897C611574AA50DDC953A3603B9" ma:contentTypeVersion="7" ma:contentTypeDescription="Create a new document." ma:contentTypeScope="" ma:versionID="b581b84c886003b79b9136329a4871b3">
  <xsd:schema xmlns:xsd="http://www.w3.org/2001/XMLSchema" xmlns:xs="http://www.w3.org/2001/XMLSchema" xmlns:p="http://schemas.microsoft.com/office/2006/metadata/properties" xmlns:ns3="067b9590-c23d-4be3-9ac0-4f5fffdcc102" xmlns:ns4="c7b68482-ab0b-4094-8e01-cfd84ffd4562" targetNamespace="http://schemas.microsoft.com/office/2006/metadata/properties" ma:root="true" ma:fieldsID="d34c175362d30830c1b9e23eb130402f" ns3:_="" ns4:_="">
    <xsd:import namespace="067b9590-c23d-4be3-9ac0-4f5fffdcc102"/>
    <xsd:import namespace="c7b68482-ab0b-4094-8e01-cfd84ffd45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7b9590-c23d-4be3-9ac0-4f5fffdcc1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b68482-ab0b-4094-8e01-cfd84ffd456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FE9DB6-95E4-41F8-B2D3-572463D90B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92724F-13C8-4BC7-873D-5D5F8D0AFEA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c7b68482-ab0b-4094-8e01-cfd84ffd4562"/>
    <ds:schemaRef ds:uri="067b9590-c23d-4be3-9ac0-4f5fffdcc10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B21E802-5C83-4BA4-9FAD-979E1951F5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7b9590-c23d-4be3-9ac0-4f5fffdcc102"/>
    <ds:schemaRef ds:uri="c7b68482-ab0b-4094-8e01-cfd84ffd45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529</Words>
  <Application>Microsoft Office PowerPoint</Application>
  <PresentationFormat>Presentación en pantalla (16:9)</PresentationFormat>
  <Paragraphs>131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JULIA LOPEZ RODRIGUEZ</cp:lastModifiedBy>
  <cp:revision>298</cp:revision>
  <dcterms:created xsi:type="dcterms:W3CDTF">2022-01-11T08:55:46Z</dcterms:created>
  <dcterms:modified xsi:type="dcterms:W3CDTF">2022-03-24T17:57:40Z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0x01010021FA8897C611574AA50DDC953A3603B9</vt:lpwstr>
  </property>
</Properties>
</file>