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50"/>
      <c:rotY val="0"/>
      <c:rAngAx val="0"/>
    </c:view3D>
    <c:floor>
      <c:thickness val="0"/>
      <c:spPr>
        <a:solidFill>
          <a:srgbClr val="D9D9D9"/>
        </a:solidFill>
        <a:ln w="0">
          <a:noFill/>
        </a:ln>
      </c:spPr>
    </c:floor>
    <c:sideWall>
      <c:thickness val="0"/>
      <c:spPr>
        <a:solidFill>
          <a:srgbClr val="D9D9D9"/>
        </a:solidFill>
        <a:ln w="0">
          <a:noFill/>
        </a:ln>
      </c:spPr>
    </c:sideWall>
    <c:backWall>
      <c:thickness val="0"/>
      <c:spPr>
        <a:solidFill>
          <a:srgbClr val="D9D9D9"/>
        </a:solidFill>
        <a:ln w="0">
          <a:noFill/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Complicaciones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4F81BD">
                  <a:alpha val="90000"/>
                </a:srgbClr>
              </a:solidFill>
              <a:ln w="19080">
                <a:solidFill>
                  <a:srgbClr val="376092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A32B-4E06-A126-14278730E2A0}"/>
              </c:ext>
            </c:extLst>
          </c:dPt>
          <c:dPt>
            <c:idx val="1"/>
            <c:bubble3D val="0"/>
            <c:spPr>
              <a:solidFill>
                <a:srgbClr val="C0504D">
                  <a:alpha val="90000"/>
                </a:srgbClr>
              </a:solidFill>
              <a:ln w="19080">
                <a:solidFill>
                  <a:srgbClr val="953735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A32B-4E06-A126-14278730E2A0}"/>
              </c:ext>
            </c:extLst>
          </c:dPt>
          <c:dPt>
            <c:idx val="2"/>
            <c:bubble3D val="0"/>
            <c:spPr>
              <a:solidFill>
                <a:srgbClr val="9BBB59">
                  <a:alpha val="90000"/>
                </a:srgbClr>
              </a:solidFill>
              <a:ln w="19080">
                <a:solidFill>
                  <a:srgbClr val="77933C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5-A32B-4E06-A126-14278730E2A0}"/>
              </c:ext>
            </c:extLst>
          </c:dPt>
          <c:dPt>
            <c:idx val="3"/>
            <c:bubble3D val="0"/>
            <c:spPr>
              <a:solidFill>
                <a:srgbClr val="8064A2">
                  <a:alpha val="90000"/>
                </a:srgbClr>
              </a:solidFill>
              <a:ln w="19080">
                <a:solidFill>
                  <a:srgbClr val="604A7B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7-A32B-4E06-A126-14278730E2A0}"/>
              </c:ext>
            </c:extLst>
          </c:dPt>
          <c:dLbls>
            <c:dLbl>
              <c:idx val="0"/>
              <c:layout>
                <c:manualLayout>
                  <c:x val="-8.9493468499115519E-2"/>
                  <c:y val="0.16857035108383439"/>
                </c:manualLayout>
              </c:layout>
              <c:tx>
                <c:rich>
                  <a:bodyPr/>
                  <a:lstStyle/>
                  <a:p>
                    <a:fld id="{5E27E65A-7380-47B0-8C77-3F8EEDEF7C26}" type="CATEGORYNAME"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pPr/>
                      <a:t>[NOMBRE DE CATEGORÍA]</a:t>
                    </a:fld>
                    <a:r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t>
49 %</a:t>
                    </a:r>
                  </a:p>
                </c:rich>
              </c:tx>
              <c:spPr>
                <a:solidFill>
                  <a:srgbClr val="FFFFFF"/>
                </a:solidFill>
                <a:ln w="12600">
                  <a:solidFill>
                    <a:srgbClr val="4F81BD"/>
                  </a:solidFill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44905202521885"/>
                      <c:h val="0.265452648110263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2B-4E06-A126-14278730E2A0}"/>
                </c:ext>
              </c:extLst>
            </c:dLbl>
            <c:dLbl>
              <c:idx val="1"/>
              <c:layout>
                <c:manualLayout>
                  <c:x val="0.26461933596407672"/>
                  <c:y val="-5.7415328663237017E-3"/>
                </c:manualLayout>
              </c:layout>
              <c:tx>
                <c:rich>
                  <a:bodyPr/>
                  <a:lstStyle/>
                  <a:p>
                    <a:fld id="{9B17AC18-01C9-49DD-80CF-FB17CC0DAD6F}" type="CATEGORYNAME"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pPr/>
                      <a:t>[NOMBRE DE CATEGORÍA]</a:t>
                    </a:fld>
                    <a:r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t>
43 %</a:t>
                    </a:r>
                  </a:p>
                </c:rich>
              </c:tx>
              <c:spPr>
                <a:solidFill>
                  <a:srgbClr val="FFFFFF"/>
                </a:solidFill>
                <a:ln w="12600">
                  <a:solidFill>
                    <a:srgbClr val="C0504D"/>
                  </a:solidFill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32B-4E06-A126-14278730E2A0}"/>
                </c:ext>
              </c:extLst>
            </c:dLbl>
            <c:dLbl>
              <c:idx val="2"/>
              <c:layout>
                <c:manualLayout>
                  <c:x val="2.3999863927064908E-3"/>
                  <c:y val="6.5608662409852667E-3"/>
                </c:manualLayout>
              </c:layout>
              <c:tx>
                <c:rich>
                  <a:bodyPr/>
                  <a:lstStyle/>
                  <a:p>
                    <a:fld id="{BF5EA8E5-3F0B-497A-9FD3-06FEF938A5A9}" type="CATEGORYNAME"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pPr/>
                      <a:t>[NOMBRE DE CATEGORÍA]</a:t>
                    </a:fld>
                    <a:r>
                      <a:rPr lang="en-US" sz="1330" b="0" strike="noStrike" spc="-1">
                        <a:solidFill>
                          <a:srgbClr val="4F81BD"/>
                        </a:solidFill>
                        <a:latin typeface="Calibri"/>
                      </a:rPr>
                      <a:t>
</a:t>
                    </a:r>
                    <a:r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t>4 %</a:t>
                    </a:r>
                  </a:p>
                </c:rich>
              </c:tx>
              <c:spPr>
                <a:solidFill>
                  <a:srgbClr val="FFFFFF"/>
                </a:solidFill>
                <a:ln w="12600">
                  <a:solidFill>
                    <a:srgbClr val="9BBB59"/>
                  </a:solidFill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635150662977575"/>
                      <c:h val="0.205027070030789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2B-4E06-A126-14278730E2A0}"/>
                </c:ext>
              </c:extLst>
            </c:dLbl>
            <c:dLbl>
              <c:idx val="3"/>
              <c:layout>
                <c:manualLayout>
                  <c:x val="0.17884613930844712"/>
                  <c:y val="0"/>
                </c:manualLayout>
              </c:layout>
              <c:tx>
                <c:rich>
                  <a:bodyPr/>
                  <a:lstStyle/>
                  <a:p>
                    <a:fld id="{899B63DE-A89C-4E4A-B8C6-8EC255DDDD30}" type="CATEGORYNAME"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pPr/>
                      <a:t>[NOMBRE DE CATEGORÍA]</a:t>
                    </a:fld>
                    <a:r>
                      <a:rPr lang="en-US" sz="900" b="0" strike="noStrike" spc="-1">
                        <a:solidFill>
                          <a:srgbClr val="4F81BD"/>
                        </a:solidFill>
                        <a:latin typeface="Tahoma"/>
                        <a:ea typeface="Tahoma"/>
                      </a:rPr>
                      <a:t>
4 %</a:t>
                    </a:r>
                  </a:p>
                </c:rich>
              </c:tx>
              <c:spPr>
                <a:solidFill>
                  <a:srgbClr val="FFFFFF"/>
                </a:solidFill>
                <a:ln w="12600">
                  <a:solidFill>
                    <a:srgbClr val="8064A2"/>
                  </a:solidFill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32B-4E06-A126-14278730E2A0}"/>
                </c:ext>
              </c:extLst>
            </c:dLbl>
            <c:spPr>
              <a:solidFill>
                <a:srgbClr val="FFFFFF"/>
              </a:solidFill>
              <a:ln w="12600">
                <a:solidFill>
                  <a:srgbClr val="4F81BD"/>
                </a:solidFill>
              </a:ln>
            </c:spPr>
            <c:txPr>
              <a:bodyPr wrap="square"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4"/>
                <c:pt idx="0">
                  <c:v>Síntoma gastrointestinal</c:v>
                </c:pt>
                <c:pt idx="1">
                  <c:v>Ninguna</c:v>
                </c:pt>
                <c:pt idx="2">
                  <c:v>Fotosensiblidad</c:v>
                </c:pt>
                <c:pt idx="3">
                  <c:v>Pérdida de peso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25</c:v>
                </c:pt>
                <c:pt idx="1">
                  <c:v>22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2B-4E06-A126-14278730E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1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50"/>
      <c:rotY val="0"/>
      <c:rAngAx val="0"/>
    </c:view3D>
    <c:floor>
      <c:thickness val="0"/>
      <c:spPr>
        <a:solidFill>
          <a:srgbClr val="D9D9D9"/>
        </a:solidFill>
        <a:ln w="0">
          <a:noFill/>
        </a:ln>
      </c:spPr>
    </c:floor>
    <c:sideWall>
      <c:thickness val="0"/>
      <c:spPr>
        <a:solidFill>
          <a:srgbClr val="D9D9D9"/>
        </a:solidFill>
        <a:ln w="0">
          <a:noFill/>
        </a:ln>
      </c:spPr>
    </c:sideWall>
    <c:backWall>
      <c:thickness val="0"/>
      <c:spPr>
        <a:solidFill>
          <a:srgbClr val="D9D9D9"/>
        </a:solidFill>
        <a:ln w="0">
          <a:noFill/>
        </a:ln>
      </c:spPr>
    </c:backWall>
    <c:plotArea>
      <c:layout/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F79646">
                  <a:alpha val="90000"/>
                </a:srgbClr>
              </a:solidFill>
              <a:ln w="19080">
                <a:solidFill>
                  <a:srgbClr val="E46C0A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26B5-48D4-8622-91EBA1B8DBD7}"/>
              </c:ext>
            </c:extLst>
          </c:dPt>
          <c:dPt>
            <c:idx val="1"/>
            <c:bubble3D val="0"/>
            <c:spPr>
              <a:solidFill>
                <a:srgbClr val="4BACC6">
                  <a:alpha val="90000"/>
                </a:srgbClr>
              </a:solidFill>
              <a:ln w="19080">
                <a:solidFill>
                  <a:srgbClr val="31859C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26B5-48D4-8622-91EBA1B8DBD7}"/>
              </c:ext>
            </c:extLst>
          </c:dPt>
          <c:dPt>
            <c:idx val="2"/>
            <c:bubble3D val="0"/>
            <c:spPr>
              <a:solidFill>
                <a:srgbClr val="8064A2">
                  <a:alpha val="90000"/>
                </a:srgbClr>
              </a:solidFill>
              <a:ln w="19080">
                <a:solidFill>
                  <a:srgbClr val="604A7B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5-26B5-48D4-8622-91EBA1B8DBD7}"/>
              </c:ext>
            </c:extLst>
          </c:dPt>
          <c:dPt>
            <c:idx val="3"/>
            <c:bubble3D val="0"/>
            <c:spPr>
              <a:solidFill>
                <a:srgbClr val="B65708">
                  <a:alpha val="90000"/>
                </a:srgbClr>
              </a:solidFill>
              <a:ln w="19080">
                <a:solidFill>
                  <a:srgbClr val="894106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7-26B5-48D4-8622-91EBA1B8DBD7}"/>
              </c:ext>
            </c:extLst>
          </c:dPt>
          <c:dPt>
            <c:idx val="4"/>
            <c:bubble3D val="0"/>
            <c:spPr>
              <a:solidFill>
                <a:srgbClr val="276A7C">
                  <a:alpha val="90000"/>
                </a:srgbClr>
              </a:solidFill>
              <a:ln w="19080">
                <a:solidFill>
                  <a:srgbClr val="1E505D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9-26B5-48D4-8622-91EBA1B8DBD7}"/>
              </c:ext>
            </c:extLst>
          </c:dPt>
          <c:dLbls>
            <c:dLbl>
              <c:idx val="0"/>
              <c:layout>
                <c:manualLayout>
                  <c:x val="-0.16064657322991791"/>
                  <c:y val="0.1399640153743577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220589347001103"/>
                      <c:h val="0.110390928344511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B5-48D4-8622-91EBA1B8DBD7}"/>
                </c:ext>
              </c:extLst>
            </c:dLbl>
            <c:dLbl>
              <c:idx val="1"/>
              <c:layout>
                <c:manualLayout>
                  <c:x val="0.12611296321494989"/>
                  <c:y val="-7.0954916264658593E-2"/>
                </c:manualLayout>
              </c:layout>
              <c:spPr>
                <a:solidFill>
                  <a:srgbClr val="FFFFFF"/>
                </a:solidFill>
                <a:ln w="12600">
                  <a:solidFill>
                    <a:srgbClr val="4BACC6"/>
                  </a:solidFill>
                </a:ln>
              </c:spPr>
              <c:txPr>
                <a:bodyPr wrap="square"/>
                <a:lstStyle/>
                <a:p>
                  <a:pPr>
                    <a:defRPr sz="900" b="0" strike="noStrike" spc="-1">
                      <a:solidFill>
                        <a:srgbClr val="4BACC6"/>
                      </a:solidFill>
                      <a:latin typeface="Tahoma"/>
                      <a:ea typeface="Tahoma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537866073993432"/>
                      <c:h val="0.158519629760363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6B5-48D4-8622-91EBA1B8DBD7}"/>
                </c:ext>
              </c:extLst>
            </c:dLbl>
            <c:dLbl>
              <c:idx val="2"/>
              <c:layout>
                <c:manualLayout>
                  <c:x val="2.9873678958588471E-3"/>
                  <c:y val="0.13075067655018238"/>
                </c:manualLayout>
              </c:layout>
              <c:spPr>
                <a:solidFill>
                  <a:srgbClr val="FFFFFF"/>
                </a:solidFill>
                <a:ln w="12600">
                  <a:solidFill>
                    <a:srgbClr val="8064A2"/>
                  </a:solidFill>
                </a:ln>
              </c:spPr>
              <c:txPr>
                <a:bodyPr wrap="square"/>
                <a:lstStyle/>
                <a:p>
                  <a:pPr>
                    <a:defRPr sz="900" b="0" strike="noStrike" spc="-1">
                      <a:solidFill>
                        <a:srgbClr val="8064A2"/>
                      </a:solidFill>
                      <a:latin typeface="Tahoma"/>
                      <a:ea typeface="Tahoma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251591297379835"/>
                      <c:h val="0.158519629760363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6B5-48D4-8622-91EBA1B8DBD7}"/>
                </c:ext>
              </c:extLst>
            </c:dLbl>
            <c:dLbl>
              <c:idx val="3"/>
              <c:layout>
                <c:manualLayout>
                  <c:x val="4.8003507657882402E-2"/>
                  <c:y val="0"/>
                </c:manualLayout>
              </c:layout>
              <c:spPr>
                <a:solidFill>
                  <a:srgbClr val="FFFFFF"/>
                </a:solidFill>
                <a:ln w="12600">
                  <a:solidFill>
                    <a:srgbClr val="B65708"/>
                  </a:solidFill>
                </a:ln>
              </c:spPr>
              <c:txPr>
                <a:bodyPr wrap="square"/>
                <a:lstStyle/>
                <a:p>
                  <a:pPr>
                    <a:defRPr sz="900" b="0" strike="noStrike" spc="-1">
                      <a:solidFill>
                        <a:srgbClr val="B65708"/>
                      </a:solidFill>
                      <a:latin typeface="Tahoma"/>
                      <a:ea typeface="Tahoma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242209824465915"/>
                      <c:h val="0.155655567321645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6B5-48D4-8622-91EBA1B8DBD7}"/>
                </c:ext>
              </c:extLst>
            </c:dLbl>
            <c:dLbl>
              <c:idx val="4"/>
              <c:layout>
                <c:manualLayout>
                  <c:x val="0.25917585158978546"/>
                  <c:y val="1.0895889712515198E-2"/>
                </c:manualLayout>
              </c:layout>
              <c:spPr>
                <a:solidFill>
                  <a:srgbClr val="FFFFFF"/>
                </a:solidFill>
                <a:ln w="12600">
                  <a:solidFill>
                    <a:srgbClr val="276A7C"/>
                  </a:solidFill>
                </a:ln>
              </c:spPr>
              <c:txPr>
                <a:bodyPr wrap="square"/>
                <a:lstStyle/>
                <a:p>
                  <a:pPr>
                    <a:defRPr sz="900" b="0" strike="noStrike" spc="-1">
                      <a:solidFill>
                        <a:srgbClr val="276A7C"/>
                      </a:solidFill>
                      <a:latin typeface="Tahoma"/>
                      <a:ea typeface="Tahoma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041683675783553"/>
                      <c:h val="0.154099011648429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6B5-48D4-8622-91EBA1B8DBD7}"/>
                </c:ext>
              </c:extLst>
            </c:dLbl>
            <c:spPr>
              <a:solidFill>
                <a:srgbClr val="FFFFFF"/>
              </a:solidFill>
              <a:ln w="12600">
                <a:solidFill>
                  <a:srgbClr val="F79646"/>
                </a:solidFill>
              </a:ln>
            </c:spPr>
            <c:txPr>
              <a:bodyPr wrap="square"/>
              <a:lstStyle/>
              <a:p>
                <a:pPr>
                  <a:defRPr sz="900" b="0" strike="noStrike" spc="-1">
                    <a:solidFill>
                      <a:srgbClr val="F79646"/>
                    </a:solidFill>
                    <a:latin typeface="Tahoma"/>
                    <a:ea typeface="Tahoma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5"/>
                <c:pt idx="0">
                  <c:v>Autolimitación</c:v>
                </c:pt>
                <c:pt idx="1">
                  <c:v>Medicación sintomática</c:v>
                </c:pt>
                <c:pt idx="2">
                  <c:v>Suspensión tratamiento</c:v>
                </c:pt>
                <c:pt idx="3">
                  <c:v>Cambio tratamiento</c:v>
                </c:pt>
                <c:pt idx="4">
                  <c:v>Reducción dosis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B5-48D4-8622-91EBA1B8D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1"/>
  </c:chart>
  <c:spPr>
    <a:noFill/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15"/>
      <c:rotY val="20"/>
      <c:rAngAx val="1"/>
    </c:view3D>
    <c:floor>
      <c:thickness val="0"/>
      <c:spPr>
        <a:noFill/>
        <a:ln w="9360">
          <a:noFill/>
        </a:ln>
      </c:spPr>
    </c:floor>
    <c:sideWall>
      <c:thickness val="0"/>
      <c:spPr>
        <a:noFill/>
        <a:ln w="9360">
          <a:noFill/>
        </a:ln>
      </c:spPr>
    </c:sideWall>
    <c:backWall>
      <c:thickness val="0"/>
      <c:spPr>
        <a:noFill/>
        <a:ln w="9360"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4239-460F-B3F7-CE3D17455249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4239-460F-B3F7-CE3D17455249}"/>
              </c:ext>
            </c:extLst>
          </c:dPt>
          <c:dLbls>
            <c:dLbl>
              <c:idx val="1"/>
              <c:numFmt formatCode="General" sourceLinked="0"/>
              <c:spPr/>
              <c:txPr>
                <a:bodyPr wrap="square"/>
                <a:lstStyle/>
                <a:p>
                  <a:pPr>
                    <a:defRPr sz="1064" b="1" strike="noStrike" spc="-1">
                      <a:solidFill>
                        <a:srgbClr val="FFFFFF"/>
                      </a:solidFill>
                      <a:latin typeface="Calibri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1-4239-460F-B3F7-CE3D17455249}"/>
                </c:ext>
              </c:extLst>
            </c:dLbl>
            <c:dLbl>
              <c:idx val="2"/>
              <c:numFmt formatCode="General" sourceLinked="0"/>
              <c:spPr/>
              <c:txPr>
                <a:bodyPr wrap="square"/>
                <a:lstStyle/>
                <a:p>
                  <a:pPr>
                    <a:defRPr sz="1064" b="1" strike="noStrike" spc="-1">
                      <a:solidFill>
                        <a:srgbClr val="FFFFFF"/>
                      </a:solidFill>
                      <a:latin typeface="Calibri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6="http://schemas.microsoft.com/office/drawing/2014/chart" uri="{C3380CC4-5D6E-409C-BE32-E72D297353CC}">
                  <c16:uniqueId val="{00000003-4239-460F-B3F7-CE3D17455249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064" b="1" strike="noStrike" spc="-1">
                    <a:solidFill>
                      <a:srgbClr val="FFFFFF"/>
                    </a:solidFill>
                    <a:latin typeface="Calibri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Estadio I</c:v>
                </c:pt>
                <c:pt idx="1">
                  <c:v>Estadio II</c:v>
                </c:pt>
                <c:pt idx="2">
                  <c:v>Estadio III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11</c:v>
                </c:pt>
                <c:pt idx="1">
                  <c:v>33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39-460F-B3F7-CE3D17455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shape val="box"/>
        <c:axId val="37538992"/>
        <c:axId val="58071175"/>
        <c:axId val="0"/>
      </c:bar3DChart>
      <c:catAx>
        <c:axId val="37538992"/>
        <c:scaling>
          <c:orientation val="minMax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64" b="0" strike="noStrike" spc="117">
                <a:solidFill>
                  <a:srgbClr val="595959"/>
                </a:solidFill>
                <a:latin typeface="Calibri"/>
              </a:defRPr>
            </a:pPr>
            <a:endParaRPr lang="es-ES"/>
          </a:p>
        </c:txPr>
        <c:crossAx val="58071175"/>
        <c:crosses val="autoZero"/>
        <c:auto val="1"/>
        <c:lblAlgn val="ctr"/>
        <c:lblOffset val="100"/>
        <c:noMultiLvlLbl val="0"/>
      </c:catAx>
      <c:valAx>
        <c:axId val="5807117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538992"/>
        <c:crosses val="autoZero"/>
        <c:crossBetween val="between"/>
      </c:valAx>
    </c:plotArea>
    <c:plotVisOnly val="1"/>
    <c:dispBlanksAs val="gap"/>
    <c:showDLblsOverMax val="1"/>
  </c:chart>
  <c:spPr>
    <a:noFill/>
    <a:ln w="9360"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7151B3E-F86C-45A9-BAAC-F71894CA1B91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26/03/2022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59C7F41-86BF-48D9-9274-0381F0673681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 fontScale="85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E0EB98C8-BA6A-41D8-A4B9-D7B4997E0BF4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26/03/2022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785FB56-FD28-4DBD-9743-70B4FC58AF54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ítulo 1"/>
          <p:cNvSpPr txBox="1"/>
          <p:nvPr/>
        </p:nvSpPr>
        <p:spPr>
          <a:xfrm>
            <a:off x="179640" y="546840"/>
            <a:ext cx="8784720" cy="615600"/>
          </a:xfrm>
          <a:prstGeom prst="rect">
            <a:avLst/>
          </a:prstGeom>
          <a:noFill/>
          <a:ln w="28440">
            <a:solidFill>
              <a:srgbClr val="00B0F0"/>
            </a:solidFill>
            <a:round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222222"/>
                </a:solidFill>
                <a:latin typeface="Tahoma"/>
                <a:ea typeface="Tahoma"/>
              </a:rPr>
              <a:t>SEGUIMIENTO DE LOS PACIENTES CON FIBROSIS PULMONAR IDIOPÁTICA (FPI) EN NUESTRO MEDIO: UTILIDAD DE ESCALA GAP</a:t>
            </a: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CuadroTexto 2"/>
          <p:cNvSpPr/>
          <p:nvPr/>
        </p:nvSpPr>
        <p:spPr>
          <a:xfrm>
            <a:off x="169920" y="1182600"/>
            <a:ext cx="8784720" cy="42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0" strike="noStrike" spc="-1">
                <a:solidFill>
                  <a:srgbClr val="000000"/>
                </a:solidFill>
                <a:latin typeface="Tahoma"/>
                <a:ea typeface="Tahoma"/>
              </a:rPr>
              <a:t>M.A Ruano Carretero</a:t>
            </a:r>
            <a:r>
              <a:rPr lang="es-ES" sz="1100" b="0" strike="noStrike" spc="-1" baseline="30000">
                <a:solidFill>
                  <a:srgbClr val="000000"/>
                </a:solidFill>
                <a:latin typeface="Tahoma"/>
                <a:ea typeface="Tahoma"/>
              </a:rPr>
              <a:t>1</a:t>
            </a:r>
            <a:r>
              <a:rPr lang="es-ES" sz="1100" b="0" strike="noStrike" spc="-1">
                <a:solidFill>
                  <a:srgbClr val="000000"/>
                </a:solidFill>
                <a:latin typeface="Tahoma"/>
                <a:ea typeface="Tahoma"/>
              </a:rPr>
              <a:t>, E Salcedo Lobera</a:t>
            </a:r>
            <a:r>
              <a:rPr lang="es-ES" sz="1100" b="0" strike="noStrike" spc="-1" baseline="30000">
                <a:solidFill>
                  <a:srgbClr val="000000"/>
                </a:solidFill>
                <a:latin typeface="Tahoma"/>
                <a:ea typeface="Tahoma"/>
              </a:rPr>
              <a:t>1</a:t>
            </a:r>
            <a:r>
              <a:rPr lang="es-ES" sz="1100" b="0" strike="noStrike" spc="-1">
                <a:solidFill>
                  <a:srgbClr val="000000"/>
                </a:solidFill>
                <a:latin typeface="Tahoma"/>
                <a:ea typeface="Tahoma"/>
              </a:rPr>
              <a:t>, G Bentabol Ramos</a:t>
            </a:r>
            <a:r>
              <a:rPr lang="es-ES" sz="1100" b="0" strike="noStrike" spc="-1" baseline="30000">
                <a:solidFill>
                  <a:srgbClr val="000000"/>
                </a:solidFill>
                <a:latin typeface="Tahoma"/>
                <a:ea typeface="Tahoma"/>
              </a:rPr>
              <a:t>1</a:t>
            </a:r>
            <a:endParaRPr lang="es-ES" sz="11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100" b="0" strike="noStrike" spc="-1">
                <a:solidFill>
                  <a:srgbClr val="222222"/>
                </a:solidFill>
                <a:latin typeface="Tahoma"/>
                <a:ea typeface="Tahoma"/>
              </a:rPr>
              <a:t>1 Unidad de gestión clínica de enfermedades respiratorias. Hospital Regional Universitario de Málaga, Málaga</a:t>
            </a:r>
            <a:endParaRPr lang="es-ES" sz="1100" b="0" strike="noStrike" spc="-1">
              <a:latin typeface="Arial"/>
            </a:endParaRPr>
          </a:p>
        </p:txBody>
      </p:sp>
      <p:sp>
        <p:nvSpPr>
          <p:cNvPr id="84" name="Título 1"/>
          <p:cNvSpPr/>
          <p:nvPr/>
        </p:nvSpPr>
        <p:spPr>
          <a:xfrm>
            <a:off x="181800" y="1658160"/>
            <a:ext cx="3744000" cy="1783080"/>
          </a:xfrm>
          <a:prstGeom prst="rect">
            <a:avLst/>
          </a:prstGeom>
          <a:noFill/>
          <a:ln w="1270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222222"/>
                </a:solidFill>
                <a:latin typeface="Tahoma"/>
                <a:ea typeface="Tahoma"/>
              </a:rPr>
              <a:t>INTRODUCCIÓN</a:t>
            </a:r>
            <a:endParaRPr lang="es-ES" sz="1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La FPI es una enfermedad pulmonar progresiva de mal pronóstico de origen desconocido que afecta a adultos mayores de 50 años. Actualmente existen dos tratamientos: nintedanib y pirfenidona. </a:t>
            </a:r>
            <a:endParaRPr lang="es-ES" sz="10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Se han desarrollado diversas escalas para intentar predecir el riesgo individual de mortalidad en estos pacientes, siendo el de uso más extendido el índice GAP.</a:t>
            </a:r>
            <a:endParaRPr lang="es-ES" sz="10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El objetivo de nuestro estudio es valorar la utilidad de la escala GAP para estratificar a los pacientes que inician terapia antifibrótica y revisar efectos adversos en primeros 3 meses.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85" name="Rectángulo 11"/>
          <p:cNvSpPr/>
          <p:nvPr/>
        </p:nvSpPr>
        <p:spPr>
          <a:xfrm>
            <a:off x="179640" y="3585600"/>
            <a:ext cx="4480920" cy="1212480"/>
          </a:xfrm>
          <a:prstGeom prst="rect">
            <a:avLst/>
          </a:prstGeom>
          <a:noFill/>
          <a:ln w="12700">
            <a:solidFill>
              <a:srgbClr val="00B0F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86" name="Tabla 7"/>
          <p:cNvGraphicFramePr/>
          <p:nvPr/>
        </p:nvGraphicFramePr>
        <p:xfrm>
          <a:off x="1592280" y="3664440"/>
          <a:ext cx="2988360" cy="1085400"/>
        </p:xfrm>
        <a:graphic>
          <a:graphicData uri="http://schemas.openxmlformats.org/drawingml/2006/table">
            <a:tbl>
              <a:tblPr/>
              <a:tblGrid>
                <a:gridCol w="67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FFFFFF"/>
                          </a:solidFill>
                          <a:latin typeface="Tahoma"/>
                          <a:ea typeface="Tahoma"/>
                        </a:rPr>
                        <a:t>Estadio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FFFFFF"/>
                          </a:solidFill>
                          <a:latin typeface="Tahoma"/>
                          <a:ea typeface="Tahoma"/>
                        </a:rPr>
                        <a:t>Puntos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FFFFFF"/>
                          </a:solidFill>
                          <a:latin typeface="Tahoma"/>
                          <a:ea typeface="Tahoma"/>
                        </a:rPr>
                        <a:t>1 año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FFFFFF"/>
                          </a:solidFill>
                          <a:latin typeface="Tahoma"/>
                          <a:ea typeface="Tahoma"/>
                        </a:rPr>
                        <a:t>2 años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FFFFFF"/>
                          </a:solidFill>
                          <a:latin typeface="Tahoma"/>
                          <a:ea typeface="Tahoma"/>
                        </a:rPr>
                        <a:t>3 años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I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0-3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5.6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10.9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16.3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II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4-5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16.2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29.9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42.1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III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6-8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39.2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62.1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76.8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7" name="Título 1"/>
          <p:cNvSpPr/>
          <p:nvPr/>
        </p:nvSpPr>
        <p:spPr>
          <a:xfrm>
            <a:off x="153000" y="3650400"/>
            <a:ext cx="1583640" cy="10828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000" b="0" u="sng" strike="noStrike" spc="-1">
                <a:solidFill>
                  <a:srgbClr val="222222"/>
                </a:solidFill>
                <a:uFillTx/>
                <a:latin typeface="Tahoma"/>
                <a:ea typeface="Tahoma"/>
              </a:rPr>
              <a:t>Tabla 1. Índice GAP</a:t>
            </a: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222222"/>
                </a:solidFill>
                <a:latin typeface="Tahoma"/>
                <a:ea typeface="Tahoma"/>
              </a:rPr>
              <a:t>G</a:t>
            </a: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ender (sexo): 0-1</a:t>
            </a: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222222"/>
                </a:solidFill>
                <a:latin typeface="Tahoma"/>
                <a:ea typeface="Tahoma"/>
              </a:rPr>
              <a:t>A</a:t>
            </a: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ge (edad): 0-2</a:t>
            </a: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1" strike="noStrike" spc="-1">
                <a:solidFill>
                  <a:srgbClr val="222222"/>
                </a:solidFill>
                <a:latin typeface="Tahoma"/>
                <a:ea typeface="Tahoma"/>
              </a:rPr>
              <a:t>P</a:t>
            </a: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hysiology (fisiología):</a:t>
            </a: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Tahoma"/>
                <a:ea typeface="Tahoma"/>
              </a:rPr>
              <a:t> -FVC %: 0-2</a:t>
            </a:r>
            <a:endParaRPr lang="es-ES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Tahoma"/>
                <a:ea typeface="Tahoma"/>
              </a:rPr>
              <a:t> -DLCO %: 0-3</a:t>
            </a:r>
            <a:endParaRPr lang="es-ES" sz="1000" b="0" strike="noStrike" spc="-1">
              <a:latin typeface="Arial"/>
            </a:endParaRPr>
          </a:p>
        </p:txBody>
      </p:sp>
      <p:graphicFrame>
        <p:nvGraphicFramePr>
          <p:cNvPr id="88" name="Tabla 19"/>
          <p:cNvGraphicFramePr/>
          <p:nvPr/>
        </p:nvGraphicFramePr>
        <p:xfrm>
          <a:off x="5148000" y="3291840"/>
          <a:ext cx="3377880" cy="1144800"/>
        </p:xfrm>
        <a:graphic>
          <a:graphicData uri="http://schemas.openxmlformats.org/drawingml/2006/table">
            <a:tbl>
              <a:tblPr/>
              <a:tblGrid>
                <a:gridCol w="2427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FPI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n = 51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Sexo n (%) -hombres-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42 (82%)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Edad (m ± DE)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71.5 ±7.68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Nintenadib / Pirfenidona (%)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64.7 / 35.3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% SatO2 basal (m ± DE)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95 ±3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>
                    <a:lnL w="12240">
                      <a:noFill/>
                    </a:lnL>
                    <a:lnR w="12240">
                      <a:noFill/>
                    </a:lnR>
                    <a:lnT w="12240">
                      <a:noFill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9" name="Título 1"/>
          <p:cNvSpPr/>
          <p:nvPr/>
        </p:nvSpPr>
        <p:spPr>
          <a:xfrm>
            <a:off x="4274280" y="1662840"/>
            <a:ext cx="4680000" cy="1153800"/>
          </a:xfrm>
          <a:prstGeom prst="rect">
            <a:avLst/>
          </a:prstGeom>
          <a:noFill/>
          <a:ln w="1270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222222"/>
                </a:solidFill>
                <a:latin typeface="Tahoma"/>
                <a:ea typeface="Tahoma"/>
              </a:rPr>
              <a:t>METOLOGÍA</a:t>
            </a:r>
            <a:endParaRPr lang="es-ES" sz="1200" b="0" strike="noStrike" spc="-1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222222"/>
                </a:solidFill>
                <a:latin typeface="Tahoma"/>
                <a:ea typeface="Tahoma"/>
              </a:rPr>
              <a:t>Estudio descriptivo y observacional con 51 casos diagnosticados de FPI en la consulta monográfica de enfermedades intersticiales de nuestro centro durante 6 años. Se recogieron datos generales, tipo tratamiento antifibrótico, saturación de oxígeno aire ambiente (SatO2) y pruebas funcionales respiratorias para calcular el GAP. A los 3 meses, se evaluaron efectos adversos del tratamiento farmacológico. 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90" name="CuadroTexto 9"/>
          <p:cNvSpPr/>
          <p:nvPr/>
        </p:nvSpPr>
        <p:spPr>
          <a:xfrm>
            <a:off x="5176080" y="4434840"/>
            <a:ext cx="45716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>
                <a:solidFill>
                  <a:srgbClr val="222222"/>
                </a:solidFill>
                <a:uFillTx/>
                <a:latin typeface="Tahoma"/>
                <a:ea typeface="Tahoma"/>
              </a:rPr>
              <a:t>Tabla 2. Datos generales</a:t>
            </a:r>
            <a:endParaRPr lang="es-E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1"/>
          <p:cNvSpPr/>
          <p:nvPr/>
        </p:nvSpPr>
        <p:spPr>
          <a:xfrm>
            <a:off x="179640" y="4005000"/>
            <a:ext cx="8784720" cy="929520"/>
          </a:xfrm>
          <a:prstGeom prst="rect">
            <a:avLst/>
          </a:prstGeom>
          <a:noFill/>
          <a:ln w="1270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222222"/>
                </a:solidFill>
                <a:latin typeface="Tahoma"/>
                <a:ea typeface="Tahoma"/>
              </a:rPr>
              <a:t>CONCLUSIONES</a:t>
            </a:r>
            <a:endParaRPr lang="es-ES" sz="1200" b="0" strike="noStrike" spc="-1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es-ES" sz="900" b="0" strike="noStrike" spc="-1">
                <a:solidFill>
                  <a:srgbClr val="222222"/>
                </a:solidFill>
                <a:latin typeface="Tahoma"/>
                <a:ea typeface="Tahoma"/>
              </a:rPr>
              <a:t>-Nuestros pacientes, a pesar de encontrarse en estadios moderados-graves (II y III) de la escala GAP, están presentado una supervivencia mayor de la esperada en función exclusivamente de dicho índice, lo que en cierta medida podría atribuirse a la acción de los antifibróticos.</a:t>
            </a:r>
            <a:endParaRPr lang="es-ES" sz="900" b="0" strike="noStrike" spc="-1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es-ES" sz="900" b="0" strike="noStrike" spc="-1">
                <a:solidFill>
                  <a:srgbClr val="222222"/>
                </a:solidFill>
                <a:latin typeface="Tahoma"/>
                <a:ea typeface="Tahoma"/>
              </a:rPr>
              <a:t>-Los pacientes han presentado algunas complicaciones asociadas al tratamiento pero la gran mayoría limitaron sin realizar cambios o con medicación sintomática en los primeros meses.</a:t>
            </a:r>
            <a:endParaRPr lang="es-ES" sz="900" b="0" strike="noStrike" spc="-1">
              <a:latin typeface="Arial"/>
            </a:endParaRPr>
          </a:p>
        </p:txBody>
      </p:sp>
      <p:sp>
        <p:nvSpPr>
          <p:cNvPr id="92" name="Título 1"/>
          <p:cNvSpPr/>
          <p:nvPr/>
        </p:nvSpPr>
        <p:spPr>
          <a:xfrm>
            <a:off x="3780000" y="25920"/>
            <a:ext cx="1151640" cy="318600"/>
          </a:xfrm>
          <a:prstGeom prst="rect">
            <a:avLst/>
          </a:prstGeom>
          <a:noFill/>
          <a:ln w="1270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200" b="0" strike="noStrike" spc="-1">
                <a:solidFill>
                  <a:srgbClr val="222222"/>
                </a:solidFill>
                <a:latin typeface="Tahoma"/>
                <a:ea typeface="Tahoma"/>
              </a:rPr>
              <a:t>RESULTADOS</a:t>
            </a:r>
            <a:r>
              <a:rPr lang="es-ES" sz="1100" b="0" strike="noStrike" spc="-1">
                <a:solidFill>
                  <a:srgbClr val="222222"/>
                </a:solidFill>
                <a:latin typeface="Tahoma"/>
                <a:ea typeface="Tahoma"/>
              </a:rPr>
              <a:t> </a:t>
            </a:r>
            <a:endParaRPr lang="es-ES" sz="1100" b="0" strike="noStrike" spc="-1">
              <a:latin typeface="Arial"/>
            </a:endParaRPr>
          </a:p>
        </p:txBody>
      </p:sp>
      <p:graphicFrame>
        <p:nvGraphicFramePr>
          <p:cNvPr id="93" name="Gráfico 12"/>
          <p:cNvGraphicFramePr/>
          <p:nvPr>
            <p:extLst>
              <p:ext uri="{D42A27DB-BD31-4B8C-83A1-F6EECF244321}">
                <p14:modId xmlns:p14="http://schemas.microsoft.com/office/powerpoint/2010/main" val="362914348"/>
              </p:ext>
            </p:extLst>
          </p:nvPr>
        </p:nvGraphicFramePr>
        <p:xfrm>
          <a:off x="179640" y="472680"/>
          <a:ext cx="2645640" cy="193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4" name="CuadroTexto 6"/>
          <p:cNvSpPr/>
          <p:nvPr/>
        </p:nvSpPr>
        <p:spPr>
          <a:xfrm>
            <a:off x="205920" y="2211840"/>
            <a:ext cx="2467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>
                <a:solidFill>
                  <a:srgbClr val="222222"/>
                </a:solidFill>
                <a:uFillTx/>
                <a:latin typeface="Tahoma"/>
                <a:ea typeface="Tahoma"/>
              </a:rPr>
              <a:t>Gráfico 1. Complicaciones tras el tratamiento</a:t>
            </a:r>
            <a:endParaRPr lang="es-ES" sz="900" b="0" strike="noStrike" spc="-1">
              <a:latin typeface="Arial"/>
            </a:endParaRPr>
          </a:p>
        </p:txBody>
      </p:sp>
      <p:graphicFrame>
        <p:nvGraphicFramePr>
          <p:cNvPr id="95" name="Gráfico 8"/>
          <p:cNvGraphicFramePr/>
          <p:nvPr>
            <p:extLst>
              <p:ext uri="{D42A27DB-BD31-4B8C-83A1-F6EECF244321}">
                <p14:modId xmlns:p14="http://schemas.microsoft.com/office/powerpoint/2010/main" val="1748939337"/>
              </p:ext>
            </p:extLst>
          </p:nvPr>
        </p:nvGraphicFramePr>
        <p:xfrm>
          <a:off x="3249000" y="394920"/>
          <a:ext cx="2645640" cy="203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6" name="CuadroTexto 10"/>
          <p:cNvSpPr/>
          <p:nvPr/>
        </p:nvSpPr>
        <p:spPr>
          <a:xfrm>
            <a:off x="3594240" y="2211840"/>
            <a:ext cx="2467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>
                <a:solidFill>
                  <a:srgbClr val="222222"/>
                </a:solidFill>
                <a:uFillTx/>
                <a:latin typeface="Tahoma"/>
                <a:ea typeface="Tahoma"/>
              </a:rPr>
              <a:t>Gráfico 2. Modificación del tratamiento</a:t>
            </a:r>
            <a:endParaRPr lang="es-ES" sz="900" b="0" strike="noStrike" spc="-1">
              <a:latin typeface="Arial"/>
            </a:endParaRPr>
          </a:p>
        </p:txBody>
      </p:sp>
      <p:graphicFrame>
        <p:nvGraphicFramePr>
          <p:cNvPr id="97" name="Gráfico 13"/>
          <p:cNvGraphicFramePr/>
          <p:nvPr/>
        </p:nvGraphicFramePr>
        <p:xfrm>
          <a:off x="6228360" y="73440"/>
          <a:ext cx="2891880" cy="225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8" name="CuadroTexto 14"/>
          <p:cNvSpPr/>
          <p:nvPr/>
        </p:nvSpPr>
        <p:spPr>
          <a:xfrm>
            <a:off x="6815520" y="2211840"/>
            <a:ext cx="2467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>
                <a:solidFill>
                  <a:srgbClr val="222222"/>
                </a:solidFill>
                <a:uFillTx/>
                <a:latin typeface="Tahoma"/>
                <a:ea typeface="Tahoma"/>
              </a:rPr>
              <a:t>Gráfico 3. Escala GAP</a:t>
            </a:r>
            <a:endParaRPr lang="es-ES" sz="900" b="0" strike="noStrike" spc="-1">
              <a:latin typeface="Arial"/>
            </a:endParaRPr>
          </a:p>
        </p:txBody>
      </p:sp>
      <p:graphicFrame>
        <p:nvGraphicFramePr>
          <p:cNvPr id="99" name="Tabla 15"/>
          <p:cNvGraphicFramePr/>
          <p:nvPr>
            <p:extLst>
              <p:ext uri="{D42A27DB-BD31-4B8C-83A1-F6EECF244321}">
                <p14:modId xmlns:p14="http://schemas.microsoft.com/office/powerpoint/2010/main" val="810583223"/>
              </p:ext>
            </p:extLst>
          </p:nvPr>
        </p:nvGraphicFramePr>
        <p:xfrm>
          <a:off x="820449" y="2544524"/>
          <a:ext cx="4475160" cy="1259236"/>
        </p:xfrm>
        <a:graphic>
          <a:graphicData uri="http://schemas.openxmlformats.org/drawingml/2006/table">
            <a:tbl>
              <a:tblPr/>
              <a:tblGrid>
                <a:gridCol w="89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5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4BACC6"/>
                          </a:solidFill>
                          <a:latin typeface="Calibri"/>
                        </a:rPr>
                        <a:t>FVC PRE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4BACC6"/>
                          </a:solidFill>
                          <a:latin typeface="Calibri"/>
                        </a:rPr>
                        <a:t>FVC%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4BACC6"/>
                          </a:solidFill>
                          <a:latin typeface="Calibri"/>
                        </a:rPr>
                        <a:t>FEV1/FVC PRE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4BACC6"/>
                          </a:solidFill>
                          <a:latin typeface="Calibri"/>
                        </a:rPr>
                        <a:t>DLCO PRE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 dirty="0">
                          <a:solidFill>
                            <a:srgbClr val="4BACC6"/>
                          </a:solidFill>
                          <a:latin typeface="Calibri"/>
                        </a:rPr>
                        <a:t>DLCO%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2659±755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65±13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83±7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4.14±4.16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55±18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FVC POST 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FVC%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FEV1/FVC POST 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DLCO POST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DLCO%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rgbClr val="E8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2680±708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67±13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83±7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4.33±1.47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55±17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4BACC6"/>
                      </a:solidFill>
                    </a:lnL>
                    <a:lnR w="12240">
                      <a:solidFill>
                        <a:srgbClr val="4BACC6"/>
                      </a:solidFill>
                    </a:lnR>
                    <a:lnT w="12240">
                      <a:solidFill>
                        <a:srgbClr val="4BACC6"/>
                      </a:solidFill>
                    </a:lnT>
                    <a:lnB w="12240">
                      <a:solidFill>
                        <a:srgbClr val="4BACC6"/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0" name="CuadroTexto 16"/>
          <p:cNvSpPr/>
          <p:nvPr/>
        </p:nvSpPr>
        <p:spPr>
          <a:xfrm>
            <a:off x="772209" y="3777480"/>
            <a:ext cx="45716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 dirty="0">
                <a:solidFill>
                  <a:srgbClr val="222222"/>
                </a:solidFill>
                <a:uFillTx/>
                <a:latin typeface="Tahoma"/>
                <a:ea typeface="Tahoma"/>
              </a:rPr>
              <a:t>Tabla 3. Pruebas funcionales pre y </a:t>
            </a:r>
            <a:r>
              <a:rPr lang="es-ES" sz="900" b="0" u="sng" strike="noStrike" spc="-1" dirty="0" err="1">
                <a:solidFill>
                  <a:srgbClr val="222222"/>
                </a:solidFill>
                <a:uFillTx/>
                <a:latin typeface="Tahoma"/>
                <a:ea typeface="Tahoma"/>
              </a:rPr>
              <a:t>post-tratamiento</a:t>
            </a:r>
            <a:r>
              <a:rPr lang="es-ES" sz="900" b="0" u="sng" strike="noStrike" spc="-1" dirty="0">
                <a:solidFill>
                  <a:srgbClr val="222222"/>
                </a:solidFill>
                <a:uFillTx/>
                <a:latin typeface="Tahoma"/>
                <a:ea typeface="Tahoma"/>
              </a:rPr>
              <a:t> a los 3 meses</a:t>
            </a:r>
            <a:endParaRPr lang="es-ES" sz="900" b="0" strike="noStrike" spc="-1" dirty="0">
              <a:latin typeface="Arial"/>
            </a:endParaRPr>
          </a:p>
        </p:txBody>
      </p:sp>
      <p:graphicFrame>
        <p:nvGraphicFramePr>
          <p:cNvPr id="101" name="Tabla 17"/>
          <p:cNvGraphicFramePr/>
          <p:nvPr>
            <p:extLst>
              <p:ext uri="{D42A27DB-BD31-4B8C-83A1-F6EECF244321}">
                <p14:modId xmlns:p14="http://schemas.microsoft.com/office/powerpoint/2010/main" val="1900918404"/>
              </p:ext>
            </p:extLst>
          </p:nvPr>
        </p:nvGraphicFramePr>
        <p:xfrm>
          <a:off x="6477438" y="2571750"/>
          <a:ext cx="2088000" cy="1098360"/>
        </p:xfrm>
        <a:graphic>
          <a:graphicData uri="http://schemas.openxmlformats.org/drawingml/2006/table">
            <a:tbl>
              <a:tblPr/>
              <a:tblGrid>
                <a:gridCol w="148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Supervivencia n (%)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50 (98%)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Tiempo supervivencia (meses ± DE) 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22.3 ± 16.2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Tiempo máximo supervivencia (meses)</a:t>
                      </a:r>
                      <a:endParaRPr lang="es-ES" sz="900" b="0" strike="noStrike" spc="-1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900" b="0" strike="noStrike" spc="-1" dirty="0">
                          <a:solidFill>
                            <a:srgbClr val="000000"/>
                          </a:solidFill>
                          <a:latin typeface="Tahoma"/>
                          <a:ea typeface="Tahoma"/>
                        </a:rPr>
                        <a:t>70</a:t>
                      </a:r>
                      <a:endParaRPr lang="es-ES" sz="9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C00000"/>
                      </a:solidFill>
                    </a:lnL>
                    <a:lnR w="12240">
                      <a:solidFill>
                        <a:srgbClr val="C00000"/>
                      </a:solidFill>
                    </a:lnR>
                    <a:lnT w="12240">
                      <a:solidFill>
                        <a:srgbClr val="C00000"/>
                      </a:solidFill>
                    </a:lnT>
                    <a:lnB w="12240">
                      <a:solidFill>
                        <a:srgbClr val="C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2" name="CuadroTexto 20"/>
          <p:cNvSpPr/>
          <p:nvPr/>
        </p:nvSpPr>
        <p:spPr>
          <a:xfrm>
            <a:off x="6603120" y="3663720"/>
            <a:ext cx="28918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u="sng" strike="noStrike" spc="-1" dirty="0">
                <a:solidFill>
                  <a:srgbClr val="222222"/>
                </a:solidFill>
                <a:uFillTx/>
                <a:latin typeface="Tahoma"/>
                <a:ea typeface="Tahoma"/>
              </a:rPr>
              <a:t>Tabla 4. Supervivencia</a:t>
            </a:r>
            <a:endParaRPr lang="es-ES" sz="9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971</TotalTime>
  <Words>493</Words>
  <Application>Microsoft Office PowerPoint</Application>
  <PresentationFormat>Presentación en pantalla (16:9)</PresentationFormat>
  <Paragraphs>93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Calibri</vt:lpstr>
      <vt:lpstr>Symbol</vt:lpstr>
      <vt:lpstr>Tahoma</vt:lpstr>
      <vt:lpstr>Times New Roman</vt:lpstr>
      <vt:lpstr>Wingdings</vt:lpstr>
      <vt:lpstr>Office Theme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Martín Ruano Carretero</cp:lastModifiedBy>
  <cp:revision>69</cp:revision>
  <dcterms:created xsi:type="dcterms:W3CDTF">2022-01-11T08:55:46Z</dcterms:created>
  <dcterms:modified xsi:type="dcterms:W3CDTF">2022-03-26T17:36:28Z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