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DB23C3-372A-4D38-9E2E-0B54E806C86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A5099F6-3975-499C-BFD0-10F4C47DF684}">
      <dgm:prSet phldrT="[Texto]" custT="1"/>
      <dgm:spPr/>
      <dgm:t>
        <a:bodyPr/>
        <a:lstStyle/>
        <a:p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76 pacientes (62% varones, 38% mujeres). Edad media de 62 años. </a:t>
          </a:r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6E8867-FF0F-403C-96D7-BF0DC1A13A2A}" type="parTrans" cxnId="{8748C58B-58BE-4879-94F4-93671A2862BF}">
      <dgm:prSet/>
      <dgm:spPr/>
      <dgm:t>
        <a:bodyPr/>
        <a:lstStyle/>
        <a:p>
          <a:endParaRPr lang="es-ES"/>
        </a:p>
      </dgm:t>
    </dgm:pt>
    <dgm:pt modelId="{736D249F-BB26-44E1-9170-439E52C6811D}" type="sibTrans" cxnId="{8748C58B-58BE-4879-94F4-93671A2862BF}">
      <dgm:prSet/>
      <dgm:spPr/>
      <dgm:t>
        <a:bodyPr/>
        <a:lstStyle/>
        <a:p>
          <a:endParaRPr lang="es-ES"/>
        </a:p>
      </dgm:t>
    </dgm:pt>
    <dgm:pt modelId="{3687D8D5-C7CE-451F-8AAC-0A0B41DC6950}">
      <dgm:prSet phldrT="[Texto]" custT="1"/>
      <dgm:spPr/>
      <dgm:t>
        <a:bodyPr/>
        <a:lstStyle/>
        <a:p>
          <a:pPr marL="0" marR="0" lvl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59.2% </a:t>
          </a:r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(45p) PESI I-II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40% (31 p) PESI III-IV</a:t>
          </a:r>
        </a:p>
      </dgm:t>
    </dgm:pt>
    <dgm:pt modelId="{6DB14043-C696-4AAF-99B9-8BBE829CB6E1}" type="parTrans" cxnId="{F5441695-6AAE-4423-9614-CDD2361B208F}">
      <dgm:prSet/>
      <dgm:spPr/>
      <dgm:t>
        <a:bodyPr/>
        <a:lstStyle/>
        <a:p>
          <a:endParaRPr lang="es-ES"/>
        </a:p>
      </dgm:t>
    </dgm:pt>
    <dgm:pt modelId="{40C1DD64-AA5D-4663-ABB2-964214B72CDF}" type="sibTrans" cxnId="{F5441695-6AAE-4423-9614-CDD2361B208F}">
      <dgm:prSet/>
      <dgm:spPr/>
      <dgm:t>
        <a:bodyPr/>
        <a:lstStyle/>
        <a:p>
          <a:endParaRPr lang="es-ES"/>
        </a:p>
      </dgm:t>
    </dgm:pt>
    <dgm:pt modelId="{D818018B-0D65-4671-A4BC-B10F2387176D}">
      <dgm:prSet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39.5% TEP segmentario, 35.5% TEP arteria principal, 11.8% TEP </a:t>
          </a:r>
          <a:r>
            <a:rPr lang="es-ES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subsegmentario</a:t>
          </a:r>
          <a:endParaRPr lang="es-ES" sz="14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00" dirty="0" smtClean="0"/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dirty="0"/>
        </a:p>
      </dgm:t>
    </dgm:pt>
    <dgm:pt modelId="{89020348-7DA2-4A7E-9327-AFE75A503E27}" type="parTrans" cxnId="{89F88161-F0BA-48C7-9221-69AFCE7E9B9C}">
      <dgm:prSet/>
      <dgm:spPr/>
      <dgm:t>
        <a:bodyPr/>
        <a:lstStyle/>
        <a:p>
          <a:endParaRPr lang="es-ES"/>
        </a:p>
      </dgm:t>
    </dgm:pt>
    <dgm:pt modelId="{46A2938F-A405-4EA4-8728-060BEFFB87A8}" type="sibTrans" cxnId="{89F88161-F0BA-48C7-9221-69AFCE7E9B9C}">
      <dgm:prSet/>
      <dgm:spPr/>
      <dgm:t>
        <a:bodyPr/>
        <a:lstStyle/>
        <a:p>
          <a:endParaRPr lang="es-ES"/>
        </a:p>
      </dgm:t>
    </dgm:pt>
    <dgm:pt modelId="{97D8ACFA-8D03-4B60-AFF9-CBA204AAB0E6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4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58% sin prueba complementaria en el seguimiento</a:t>
          </a:r>
          <a:endParaRPr lang="es-ES" sz="700" dirty="0" smtClean="0"/>
        </a:p>
        <a:p>
          <a:endParaRPr lang="es-ES" sz="12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99C3D0-20A0-40D4-A412-57A37285AB5E}" type="parTrans" cxnId="{EF4B9436-0342-47A2-BD08-B7E2DF1CB586}">
      <dgm:prSet/>
      <dgm:spPr/>
      <dgm:t>
        <a:bodyPr/>
        <a:lstStyle/>
        <a:p>
          <a:endParaRPr lang="es-ES"/>
        </a:p>
      </dgm:t>
    </dgm:pt>
    <dgm:pt modelId="{B2EBA8F1-A961-484A-B879-B98A1C4A44D0}" type="sibTrans" cxnId="{EF4B9436-0342-47A2-BD08-B7E2DF1CB586}">
      <dgm:prSet/>
      <dgm:spPr/>
      <dgm:t>
        <a:bodyPr/>
        <a:lstStyle/>
        <a:p>
          <a:endParaRPr lang="es-ES"/>
        </a:p>
      </dgm:t>
    </dgm:pt>
    <dgm:pt modelId="{835402CB-07BD-4DEF-8EE8-FE4AFDD36BE7}">
      <dgm:prSet custT="1"/>
      <dgm:spPr/>
      <dgm:t>
        <a:bodyPr/>
        <a:lstStyle/>
        <a:p>
          <a:pPr algn="ctr"/>
          <a:endParaRPr lang="es-ES" sz="16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13% TEP asociado a cáncer, 3.1% diagnosticado de HTP durante el seguimiento</a:t>
          </a:r>
        </a:p>
        <a:p>
          <a:pPr algn="ctr"/>
          <a:endParaRPr lang="es-ES" dirty="0"/>
        </a:p>
      </dgm:t>
    </dgm:pt>
    <dgm:pt modelId="{543F3105-C004-4BA2-A211-9895EF0C794A}" type="parTrans" cxnId="{699FF558-AEFB-47A7-B4BD-942DA053FB57}">
      <dgm:prSet/>
      <dgm:spPr/>
      <dgm:t>
        <a:bodyPr/>
        <a:lstStyle/>
        <a:p>
          <a:endParaRPr lang="es-ES"/>
        </a:p>
      </dgm:t>
    </dgm:pt>
    <dgm:pt modelId="{889F4B75-8B8B-4C4F-A408-6C79CB637522}" type="sibTrans" cxnId="{699FF558-AEFB-47A7-B4BD-942DA053FB57}">
      <dgm:prSet/>
      <dgm:spPr/>
      <dgm:t>
        <a:bodyPr/>
        <a:lstStyle/>
        <a:p>
          <a:endParaRPr lang="es-ES"/>
        </a:p>
      </dgm:t>
    </dgm:pt>
    <dgm:pt modelId="{B3A21C87-D12D-446C-AA09-C96D575363B6}" type="pres">
      <dgm:prSet presAssocID="{15DB23C3-372A-4D38-9E2E-0B54E806C86C}" presName="linearFlow" presStyleCnt="0">
        <dgm:presLayoutVars>
          <dgm:resizeHandles val="exact"/>
        </dgm:presLayoutVars>
      </dgm:prSet>
      <dgm:spPr/>
    </dgm:pt>
    <dgm:pt modelId="{04C5D2E2-42DF-4F08-8290-DB054D01F4D3}" type="pres">
      <dgm:prSet presAssocID="{DA5099F6-3975-499C-BFD0-10F4C47DF684}" presName="node" presStyleLbl="node1" presStyleIdx="0" presStyleCnt="5" custScaleX="172298" custScaleY="142453">
        <dgm:presLayoutVars>
          <dgm:bulletEnabled val="1"/>
        </dgm:presLayoutVars>
      </dgm:prSet>
      <dgm:spPr/>
    </dgm:pt>
    <dgm:pt modelId="{A2221160-A637-475E-A7CF-FFF82D6DFDD3}" type="pres">
      <dgm:prSet presAssocID="{736D249F-BB26-44E1-9170-439E52C6811D}" presName="sibTrans" presStyleLbl="sibTrans2D1" presStyleIdx="0" presStyleCnt="4"/>
      <dgm:spPr/>
    </dgm:pt>
    <dgm:pt modelId="{56D7AEF8-73D7-4204-A3CB-43D2E97CD6B7}" type="pres">
      <dgm:prSet presAssocID="{736D249F-BB26-44E1-9170-439E52C6811D}" presName="connectorText" presStyleLbl="sibTrans2D1" presStyleIdx="0" presStyleCnt="4"/>
      <dgm:spPr/>
    </dgm:pt>
    <dgm:pt modelId="{401C058B-52EF-45B0-8472-A075D25CF6A0}" type="pres">
      <dgm:prSet presAssocID="{3687D8D5-C7CE-451F-8AAC-0A0B41DC6950}" presName="node" presStyleLbl="node1" presStyleIdx="1" presStyleCnt="5" custScaleX="164972" custScaleY="138002" custLinFactNeighborX="-704" custLinFactNeighborY="86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9969D0-10E5-40B1-998E-817C79AE9D87}" type="pres">
      <dgm:prSet presAssocID="{40C1DD64-AA5D-4663-ABB2-964214B72CDF}" presName="sibTrans" presStyleLbl="sibTrans2D1" presStyleIdx="1" presStyleCnt="4"/>
      <dgm:spPr/>
    </dgm:pt>
    <dgm:pt modelId="{DCD38B46-BCF3-4CBC-A63F-343B1384089F}" type="pres">
      <dgm:prSet presAssocID="{40C1DD64-AA5D-4663-ABB2-964214B72CDF}" presName="connectorText" presStyleLbl="sibTrans2D1" presStyleIdx="1" presStyleCnt="4"/>
      <dgm:spPr/>
    </dgm:pt>
    <dgm:pt modelId="{DA8BF930-8484-41B2-A9CD-F6F6851CAF79}" type="pres">
      <dgm:prSet presAssocID="{D818018B-0D65-4671-A4BC-B10F2387176D}" presName="node" presStyleLbl="node1" presStyleIdx="2" presStyleCnt="5" custScaleX="161171" custScaleY="195138">
        <dgm:presLayoutVars>
          <dgm:bulletEnabled val="1"/>
        </dgm:presLayoutVars>
      </dgm:prSet>
      <dgm:spPr/>
    </dgm:pt>
    <dgm:pt modelId="{CC0E06ED-343C-4EEE-AD04-1CFF4593238F}" type="pres">
      <dgm:prSet presAssocID="{46A2938F-A405-4EA4-8728-060BEFFB87A8}" presName="sibTrans" presStyleLbl="sibTrans2D1" presStyleIdx="2" presStyleCnt="4"/>
      <dgm:spPr/>
    </dgm:pt>
    <dgm:pt modelId="{BA1AAD00-DC3B-4367-A996-8B41CE2A6197}" type="pres">
      <dgm:prSet presAssocID="{46A2938F-A405-4EA4-8728-060BEFFB87A8}" presName="connectorText" presStyleLbl="sibTrans2D1" presStyleIdx="2" presStyleCnt="4"/>
      <dgm:spPr/>
    </dgm:pt>
    <dgm:pt modelId="{B567261A-9507-49E7-BCC3-9511F47DCA19}" type="pres">
      <dgm:prSet presAssocID="{97D8ACFA-8D03-4B60-AFF9-CBA204AAB0E6}" presName="node" presStyleLbl="node1" presStyleIdx="3" presStyleCnt="5" custScaleX="163928" custScaleY="1939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59F4BBD-0D44-4171-BCAE-4541A1897701}" type="pres">
      <dgm:prSet presAssocID="{B2EBA8F1-A961-484A-B879-B98A1C4A44D0}" presName="sibTrans" presStyleLbl="sibTrans2D1" presStyleIdx="3" presStyleCnt="4"/>
      <dgm:spPr/>
    </dgm:pt>
    <dgm:pt modelId="{6CFC6C4B-CBAC-4B9B-A412-940F6A364ECF}" type="pres">
      <dgm:prSet presAssocID="{B2EBA8F1-A961-484A-B879-B98A1C4A44D0}" presName="connectorText" presStyleLbl="sibTrans2D1" presStyleIdx="3" presStyleCnt="4"/>
      <dgm:spPr/>
    </dgm:pt>
    <dgm:pt modelId="{172E36A9-48A3-40A4-8E6F-C44B8AC66A4C}" type="pres">
      <dgm:prSet presAssocID="{835402CB-07BD-4DEF-8EE8-FE4AFDD36BE7}" presName="node" presStyleLbl="node1" presStyleIdx="4" presStyleCnt="5" custScaleX="164697" custScaleY="16232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5441695-6AAE-4423-9614-CDD2361B208F}" srcId="{15DB23C3-372A-4D38-9E2E-0B54E806C86C}" destId="{3687D8D5-C7CE-451F-8AAC-0A0B41DC6950}" srcOrd="1" destOrd="0" parTransId="{6DB14043-C696-4AAF-99B9-8BBE829CB6E1}" sibTransId="{40C1DD64-AA5D-4663-ABB2-964214B72CDF}"/>
    <dgm:cxn modelId="{1B163747-D243-413D-8847-5F2232CCE479}" type="presOf" srcId="{D818018B-0D65-4671-A4BC-B10F2387176D}" destId="{DA8BF930-8484-41B2-A9CD-F6F6851CAF79}" srcOrd="0" destOrd="0" presId="urn:microsoft.com/office/officeart/2005/8/layout/process2"/>
    <dgm:cxn modelId="{BAF5EB32-938A-4B6D-A90B-95F00382BAAD}" type="presOf" srcId="{40C1DD64-AA5D-4663-ABB2-964214B72CDF}" destId="{DCD38B46-BCF3-4CBC-A63F-343B1384089F}" srcOrd="1" destOrd="0" presId="urn:microsoft.com/office/officeart/2005/8/layout/process2"/>
    <dgm:cxn modelId="{EC2A4A9A-27B6-4841-B04D-77039EC51740}" type="presOf" srcId="{B2EBA8F1-A961-484A-B879-B98A1C4A44D0}" destId="{C59F4BBD-0D44-4171-BCAE-4541A1897701}" srcOrd="0" destOrd="0" presId="urn:microsoft.com/office/officeart/2005/8/layout/process2"/>
    <dgm:cxn modelId="{EF4B9436-0342-47A2-BD08-B7E2DF1CB586}" srcId="{15DB23C3-372A-4D38-9E2E-0B54E806C86C}" destId="{97D8ACFA-8D03-4B60-AFF9-CBA204AAB0E6}" srcOrd="3" destOrd="0" parTransId="{4899C3D0-20A0-40D4-A412-57A37285AB5E}" sibTransId="{B2EBA8F1-A961-484A-B879-B98A1C4A44D0}"/>
    <dgm:cxn modelId="{13641E30-7CAB-421D-9A1B-D2FB14442AF6}" type="presOf" srcId="{835402CB-07BD-4DEF-8EE8-FE4AFDD36BE7}" destId="{172E36A9-48A3-40A4-8E6F-C44B8AC66A4C}" srcOrd="0" destOrd="0" presId="urn:microsoft.com/office/officeart/2005/8/layout/process2"/>
    <dgm:cxn modelId="{20E0096F-314E-4C17-9402-217A4342C678}" type="presOf" srcId="{15DB23C3-372A-4D38-9E2E-0B54E806C86C}" destId="{B3A21C87-D12D-446C-AA09-C96D575363B6}" srcOrd="0" destOrd="0" presId="urn:microsoft.com/office/officeart/2005/8/layout/process2"/>
    <dgm:cxn modelId="{3AA42C35-315C-4961-8ED0-D3A7B358674C}" type="presOf" srcId="{46A2938F-A405-4EA4-8728-060BEFFB87A8}" destId="{CC0E06ED-343C-4EEE-AD04-1CFF4593238F}" srcOrd="0" destOrd="0" presId="urn:microsoft.com/office/officeart/2005/8/layout/process2"/>
    <dgm:cxn modelId="{86A4FA87-6F58-4E26-88FA-106D0F40DB4B}" type="presOf" srcId="{736D249F-BB26-44E1-9170-439E52C6811D}" destId="{56D7AEF8-73D7-4204-A3CB-43D2E97CD6B7}" srcOrd="1" destOrd="0" presId="urn:microsoft.com/office/officeart/2005/8/layout/process2"/>
    <dgm:cxn modelId="{5156A449-838D-4400-893C-1519ED8588D4}" type="presOf" srcId="{46A2938F-A405-4EA4-8728-060BEFFB87A8}" destId="{BA1AAD00-DC3B-4367-A996-8B41CE2A6197}" srcOrd="1" destOrd="0" presId="urn:microsoft.com/office/officeart/2005/8/layout/process2"/>
    <dgm:cxn modelId="{89F88161-F0BA-48C7-9221-69AFCE7E9B9C}" srcId="{15DB23C3-372A-4D38-9E2E-0B54E806C86C}" destId="{D818018B-0D65-4671-A4BC-B10F2387176D}" srcOrd="2" destOrd="0" parTransId="{89020348-7DA2-4A7E-9327-AFE75A503E27}" sibTransId="{46A2938F-A405-4EA4-8728-060BEFFB87A8}"/>
    <dgm:cxn modelId="{699FF558-AEFB-47A7-B4BD-942DA053FB57}" srcId="{15DB23C3-372A-4D38-9E2E-0B54E806C86C}" destId="{835402CB-07BD-4DEF-8EE8-FE4AFDD36BE7}" srcOrd="4" destOrd="0" parTransId="{543F3105-C004-4BA2-A211-9895EF0C794A}" sibTransId="{889F4B75-8B8B-4C4F-A408-6C79CB637522}"/>
    <dgm:cxn modelId="{52E40B8E-2545-48DB-9127-D03154051946}" type="presOf" srcId="{40C1DD64-AA5D-4663-ABB2-964214B72CDF}" destId="{6F9969D0-10E5-40B1-998E-817C79AE9D87}" srcOrd="0" destOrd="0" presId="urn:microsoft.com/office/officeart/2005/8/layout/process2"/>
    <dgm:cxn modelId="{C485B3FF-15C0-4525-B69F-742C76E2972A}" type="presOf" srcId="{DA5099F6-3975-499C-BFD0-10F4C47DF684}" destId="{04C5D2E2-42DF-4F08-8290-DB054D01F4D3}" srcOrd="0" destOrd="0" presId="urn:microsoft.com/office/officeart/2005/8/layout/process2"/>
    <dgm:cxn modelId="{CA6E930A-2C01-42C1-82E5-BEE435259B47}" type="presOf" srcId="{97D8ACFA-8D03-4B60-AFF9-CBA204AAB0E6}" destId="{B567261A-9507-49E7-BCC3-9511F47DCA19}" srcOrd="0" destOrd="0" presId="urn:microsoft.com/office/officeart/2005/8/layout/process2"/>
    <dgm:cxn modelId="{576F1C82-ADDA-4F20-BF02-8272F8BBF53D}" type="presOf" srcId="{3687D8D5-C7CE-451F-8AAC-0A0B41DC6950}" destId="{401C058B-52EF-45B0-8472-A075D25CF6A0}" srcOrd="0" destOrd="0" presId="urn:microsoft.com/office/officeart/2005/8/layout/process2"/>
    <dgm:cxn modelId="{8748C58B-58BE-4879-94F4-93671A2862BF}" srcId="{15DB23C3-372A-4D38-9E2E-0B54E806C86C}" destId="{DA5099F6-3975-499C-BFD0-10F4C47DF684}" srcOrd="0" destOrd="0" parTransId="{B06E8867-FF0F-403C-96D7-BF0DC1A13A2A}" sibTransId="{736D249F-BB26-44E1-9170-439E52C6811D}"/>
    <dgm:cxn modelId="{C6772DE2-1725-4827-8658-8285E8D956B0}" type="presOf" srcId="{B2EBA8F1-A961-484A-B879-B98A1C4A44D0}" destId="{6CFC6C4B-CBAC-4B9B-A412-940F6A364ECF}" srcOrd="1" destOrd="0" presId="urn:microsoft.com/office/officeart/2005/8/layout/process2"/>
    <dgm:cxn modelId="{4DEB77F6-5CB3-4F6F-B14E-7CC704663797}" type="presOf" srcId="{736D249F-BB26-44E1-9170-439E52C6811D}" destId="{A2221160-A637-475E-A7CF-FFF82D6DFDD3}" srcOrd="0" destOrd="0" presId="urn:microsoft.com/office/officeart/2005/8/layout/process2"/>
    <dgm:cxn modelId="{9AF37108-1E61-4BA0-93A9-825B890F264B}" type="presParOf" srcId="{B3A21C87-D12D-446C-AA09-C96D575363B6}" destId="{04C5D2E2-42DF-4F08-8290-DB054D01F4D3}" srcOrd="0" destOrd="0" presId="urn:microsoft.com/office/officeart/2005/8/layout/process2"/>
    <dgm:cxn modelId="{60755359-8706-4FFE-9AA9-D23934C62D8E}" type="presParOf" srcId="{B3A21C87-D12D-446C-AA09-C96D575363B6}" destId="{A2221160-A637-475E-A7CF-FFF82D6DFDD3}" srcOrd="1" destOrd="0" presId="urn:microsoft.com/office/officeart/2005/8/layout/process2"/>
    <dgm:cxn modelId="{AA412C3F-BF51-4B38-A82E-A15D06E00D61}" type="presParOf" srcId="{A2221160-A637-475E-A7CF-FFF82D6DFDD3}" destId="{56D7AEF8-73D7-4204-A3CB-43D2E97CD6B7}" srcOrd="0" destOrd="0" presId="urn:microsoft.com/office/officeart/2005/8/layout/process2"/>
    <dgm:cxn modelId="{1935D76F-9D4B-4D29-8031-4468523E1932}" type="presParOf" srcId="{B3A21C87-D12D-446C-AA09-C96D575363B6}" destId="{401C058B-52EF-45B0-8472-A075D25CF6A0}" srcOrd="2" destOrd="0" presId="urn:microsoft.com/office/officeart/2005/8/layout/process2"/>
    <dgm:cxn modelId="{0BFEA135-50DD-4DFE-898D-8C7C1913D1FD}" type="presParOf" srcId="{B3A21C87-D12D-446C-AA09-C96D575363B6}" destId="{6F9969D0-10E5-40B1-998E-817C79AE9D87}" srcOrd="3" destOrd="0" presId="urn:microsoft.com/office/officeart/2005/8/layout/process2"/>
    <dgm:cxn modelId="{F0AF7441-6EBC-408D-918F-4B87B621B87D}" type="presParOf" srcId="{6F9969D0-10E5-40B1-998E-817C79AE9D87}" destId="{DCD38B46-BCF3-4CBC-A63F-343B1384089F}" srcOrd="0" destOrd="0" presId="urn:microsoft.com/office/officeart/2005/8/layout/process2"/>
    <dgm:cxn modelId="{B1727213-6478-4945-95EB-D20E867B6A10}" type="presParOf" srcId="{B3A21C87-D12D-446C-AA09-C96D575363B6}" destId="{DA8BF930-8484-41B2-A9CD-F6F6851CAF79}" srcOrd="4" destOrd="0" presId="urn:microsoft.com/office/officeart/2005/8/layout/process2"/>
    <dgm:cxn modelId="{1A68081A-F880-461B-8DDD-49A7E035157B}" type="presParOf" srcId="{B3A21C87-D12D-446C-AA09-C96D575363B6}" destId="{CC0E06ED-343C-4EEE-AD04-1CFF4593238F}" srcOrd="5" destOrd="0" presId="urn:microsoft.com/office/officeart/2005/8/layout/process2"/>
    <dgm:cxn modelId="{FFDCA202-9BE8-47FF-9024-6C5E4EFB905E}" type="presParOf" srcId="{CC0E06ED-343C-4EEE-AD04-1CFF4593238F}" destId="{BA1AAD00-DC3B-4367-A996-8B41CE2A6197}" srcOrd="0" destOrd="0" presId="urn:microsoft.com/office/officeart/2005/8/layout/process2"/>
    <dgm:cxn modelId="{70E25A7C-E94A-40FB-A878-77A2C6ACA491}" type="presParOf" srcId="{B3A21C87-D12D-446C-AA09-C96D575363B6}" destId="{B567261A-9507-49E7-BCC3-9511F47DCA19}" srcOrd="6" destOrd="0" presId="urn:microsoft.com/office/officeart/2005/8/layout/process2"/>
    <dgm:cxn modelId="{9087EE8A-B1D6-48B6-9BB4-2904F5C47C9A}" type="presParOf" srcId="{B3A21C87-D12D-446C-AA09-C96D575363B6}" destId="{C59F4BBD-0D44-4171-BCAE-4541A1897701}" srcOrd="7" destOrd="0" presId="urn:microsoft.com/office/officeart/2005/8/layout/process2"/>
    <dgm:cxn modelId="{0F0712B4-7079-478C-80DF-3EEA6C668BD7}" type="presParOf" srcId="{C59F4BBD-0D44-4171-BCAE-4541A1897701}" destId="{6CFC6C4B-CBAC-4B9B-A412-940F6A364ECF}" srcOrd="0" destOrd="0" presId="urn:microsoft.com/office/officeart/2005/8/layout/process2"/>
    <dgm:cxn modelId="{8BDBF602-E894-499A-AA03-1C9444DB02A1}" type="presParOf" srcId="{B3A21C87-D12D-446C-AA09-C96D575363B6}" destId="{172E36A9-48A3-40A4-8E6F-C44B8AC66A4C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5D2E2-42DF-4F08-8290-DB054D01F4D3}">
      <dsp:nvSpPr>
        <dsp:cNvPr id="0" name=""/>
        <dsp:cNvSpPr/>
      </dsp:nvSpPr>
      <dsp:spPr>
        <a:xfrm>
          <a:off x="792675" y="4555"/>
          <a:ext cx="2879145" cy="5951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76 pacientes (62% varones, 38% mujeres). Edad media de 62 años. </a:t>
          </a:r>
          <a:endParaRPr lang="es-E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10105" y="21985"/>
        <a:ext cx="2844285" cy="560246"/>
      </dsp:txXfrm>
    </dsp:sp>
    <dsp:sp modelId="{A2221160-A637-475E-A7CF-FFF82D6DFDD3}">
      <dsp:nvSpPr>
        <dsp:cNvPr id="0" name=""/>
        <dsp:cNvSpPr/>
      </dsp:nvSpPr>
      <dsp:spPr>
        <a:xfrm rot="5450771">
          <a:off x="2147281" y="611009"/>
          <a:ext cx="158031" cy="187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 rot="-5400000">
        <a:off x="2170250" y="625991"/>
        <a:ext cx="112794" cy="110622"/>
      </dsp:txXfrm>
    </dsp:sp>
    <dsp:sp modelId="{401C058B-52EF-45B0-8472-A075D25CF6A0}">
      <dsp:nvSpPr>
        <dsp:cNvPr id="0" name=""/>
        <dsp:cNvSpPr/>
      </dsp:nvSpPr>
      <dsp:spPr>
        <a:xfrm>
          <a:off x="842120" y="810347"/>
          <a:ext cx="2756725" cy="5765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6667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s-E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59.2% </a:t>
          </a:r>
          <a:r>
            <a:rPr lang="es-E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(45p) PESI I-II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40% (31 p) PESI III-IV</a:t>
          </a:r>
        </a:p>
      </dsp:txBody>
      <dsp:txXfrm>
        <a:off x="859005" y="827232"/>
        <a:ext cx="2722955" cy="542742"/>
      </dsp:txXfrm>
    </dsp:sp>
    <dsp:sp modelId="{6F9969D0-10E5-40B1-998E-817C79AE9D87}">
      <dsp:nvSpPr>
        <dsp:cNvPr id="0" name=""/>
        <dsp:cNvSpPr/>
      </dsp:nvSpPr>
      <dsp:spPr>
        <a:xfrm rot="5355213">
          <a:off x="2147930" y="1396400"/>
          <a:ext cx="155316" cy="187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 rot="-5400000">
        <a:off x="2168888" y="1412738"/>
        <a:ext cx="112794" cy="108721"/>
      </dsp:txXfrm>
    </dsp:sp>
    <dsp:sp modelId="{DA8BF930-8484-41B2-A9CD-F6F6851CAF79}">
      <dsp:nvSpPr>
        <dsp:cNvPr id="0" name=""/>
        <dsp:cNvSpPr/>
      </dsp:nvSpPr>
      <dsp:spPr>
        <a:xfrm>
          <a:off x="885642" y="1593931"/>
          <a:ext cx="2693210" cy="8152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39.5% TEP segmentario, 35.5% TEP arteria principal, 11.8% TEP </a:t>
          </a:r>
          <a:r>
            <a:rPr lang="es-ES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subsegmentario</a:t>
          </a:r>
          <a:endParaRPr lang="es-ES" sz="14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00" kern="1200" dirty="0" smtClean="0"/>
        </a:p>
        <a:p>
          <a:pPr lvl="0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 dirty="0"/>
        </a:p>
      </dsp:txBody>
      <dsp:txXfrm>
        <a:off x="909518" y="1617807"/>
        <a:ext cx="2645458" cy="767449"/>
      </dsp:txXfrm>
    </dsp:sp>
    <dsp:sp modelId="{CC0E06ED-343C-4EEE-AD04-1CFF4593238F}">
      <dsp:nvSpPr>
        <dsp:cNvPr id="0" name=""/>
        <dsp:cNvSpPr/>
      </dsp:nvSpPr>
      <dsp:spPr>
        <a:xfrm rot="5400000">
          <a:off x="2153918" y="2419577"/>
          <a:ext cx="156658" cy="187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 rot="-5400000">
        <a:off x="2175851" y="2435243"/>
        <a:ext cx="112794" cy="109661"/>
      </dsp:txXfrm>
    </dsp:sp>
    <dsp:sp modelId="{B567261A-9507-49E7-BCC3-9511F47DCA19}">
      <dsp:nvSpPr>
        <dsp:cNvPr id="0" name=""/>
        <dsp:cNvSpPr/>
      </dsp:nvSpPr>
      <dsp:spPr>
        <a:xfrm>
          <a:off x="862607" y="2618011"/>
          <a:ext cx="2739280" cy="810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4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58% sin prueba complementaria en el seguimiento</a:t>
          </a:r>
          <a:endParaRPr lang="es-ES" sz="700" kern="1200" dirty="0" smtClean="0"/>
        </a:p>
        <a:p>
          <a:pPr algn="ctr">
            <a:spcBef>
              <a:spcPct val="0"/>
            </a:spcBef>
          </a:pPr>
          <a:endParaRPr lang="es-ES" sz="12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86338" y="2641742"/>
        <a:ext cx="2691818" cy="762764"/>
      </dsp:txXfrm>
    </dsp:sp>
    <dsp:sp modelId="{C59F4BBD-0D44-4171-BCAE-4541A1897701}">
      <dsp:nvSpPr>
        <dsp:cNvPr id="0" name=""/>
        <dsp:cNvSpPr/>
      </dsp:nvSpPr>
      <dsp:spPr>
        <a:xfrm rot="5400000">
          <a:off x="2153918" y="3438682"/>
          <a:ext cx="156658" cy="1879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 rot="-5400000">
        <a:off x="2175851" y="3454348"/>
        <a:ext cx="112794" cy="109661"/>
      </dsp:txXfrm>
    </dsp:sp>
    <dsp:sp modelId="{172E36A9-48A3-40A4-8E6F-C44B8AC66A4C}">
      <dsp:nvSpPr>
        <dsp:cNvPr id="0" name=""/>
        <dsp:cNvSpPr/>
      </dsp:nvSpPr>
      <dsp:spPr>
        <a:xfrm>
          <a:off x="856182" y="3637116"/>
          <a:ext cx="2752130" cy="6781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13% TEP asociado a cáncer, 3.1% diagnosticado de HTP durante el seguimiento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kern="1200" dirty="0"/>
        </a:p>
      </dsp:txBody>
      <dsp:txXfrm>
        <a:off x="876044" y="3656978"/>
        <a:ext cx="2712406" cy="6384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91680" y="123478"/>
            <a:ext cx="6973349" cy="1234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DEL PACIENTE CON TEP TRAS HOSPITALIZACIÓN: ¿LO HACEMOS BIEN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ctr"/>
            <a:endParaRPr lang="es-E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M. E. Ruiz Carretero, C. De Dios Calama, C. Montaño </a:t>
            </a:r>
            <a:r>
              <a:rPr lang="es-ES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Montaño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C. Cabanillas Díez-Madroñero, A.P. Arenas Polo, J. A. Riesco Miranda, A. Nacarino Burgos. Servicio de Neumología del Complejo Hospitalario Universitario de Cáceres. Universidad de Extremadura</a:t>
            </a:r>
            <a:r>
              <a:rPr lang="es-ES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47564" y="1938097"/>
            <a:ext cx="2088232" cy="6480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 Y OBJETIVOS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95536" y="3291830"/>
            <a:ext cx="2592288" cy="64807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325011" y="1650065"/>
            <a:ext cx="5112568" cy="1224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Tras la publicación del consenso multidisciplinar sobre el manejo del TEP, nuestro objetivo es analizar el protocolo de seguimiento de los ingresados por este motivo en nuestro área. 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347864" y="3165816"/>
            <a:ext cx="5040560" cy="12601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descriptivo y retrospectivo de pacientes seguidos en nuestras consultas tras ingreso por TEP en un año (nov 2020-21).</a:t>
            </a:r>
          </a:p>
          <a:p>
            <a:pPr algn="ctr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con PASW </a:t>
            </a:r>
            <a:r>
              <a:rPr lang="es-ES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18.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506128"/>
              </p:ext>
            </p:extLst>
          </p:nvPr>
        </p:nvGraphicFramePr>
        <p:xfrm>
          <a:off x="3599114" y="406087"/>
          <a:ext cx="5437382" cy="4569948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332926"/>
                <a:gridCol w="2361051"/>
                <a:gridCol w="1743405"/>
              </a:tblGrid>
              <a:tr h="2186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kern="150" dirty="0">
                          <a:effectLst/>
                        </a:rPr>
                        <a:t> </a:t>
                      </a:r>
                      <a:endParaRPr lang="es-ES" sz="11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 kern="150" dirty="0">
                          <a:effectLst/>
                        </a:rPr>
                        <a:t>Consensos 2013 y 2021</a:t>
                      </a:r>
                      <a:endParaRPr lang="es-ES" sz="1600" b="1" kern="150" dirty="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600" b="1" kern="150" dirty="0">
                          <a:effectLst/>
                        </a:rPr>
                        <a:t>HSPA</a:t>
                      </a:r>
                      <a:endParaRPr lang="es-ES" sz="1600" b="1" kern="150" dirty="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</a:tr>
              <a:tr h="7651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Tiempo hasta primera consulta</a:t>
                      </a:r>
                      <a:endParaRPr lang="es-ES" sz="1400" kern="15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se aborda directamente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meses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</a:tr>
              <a:tr h="5738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Duración tratamiento</a:t>
                      </a:r>
                      <a:endParaRPr lang="es-ES" sz="1400" kern="15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Mínimo 3 meses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400" kern="15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meses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</a:tr>
              <a:tr h="13881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 de anticoagulante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 </a:t>
                      </a:r>
                      <a:r>
                        <a:rPr lang="es-ES" sz="1400" kern="1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vitK</a:t>
                      </a: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(necesidad de </a:t>
                      </a:r>
                      <a:r>
                        <a:rPr lang="es-ES" sz="1400" kern="1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reperfusión</a:t>
                      </a: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 contraindicación </a:t>
                      </a:r>
                      <a:r>
                        <a:rPr lang="es-ES" sz="1400" kern="1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ADOs</a:t>
                      </a: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ADOs</a:t>
                      </a: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(mayoría de los casos, excepto contraindicaciones)*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HBPM (elección en cáncer)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Mayoría </a:t>
                      </a:r>
                      <a:r>
                        <a:rPr lang="es-ES" sz="1400" kern="1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AntiVitK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5.3% de </a:t>
                      </a:r>
                      <a:r>
                        <a:rPr lang="es-ES" sz="1400" kern="1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ADOs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13.2% HBPM (60% de los pacientes con cáncer)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</a:tr>
              <a:tr h="3825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Estudio trombofilia</a:t>
                      </a:r>
                      <a:endParaRPr lang="es-ES" sz="1400" kern="15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se recomienda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400" kern="15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se realiza en el 74%</a:t>
                      </a:r>
                      <a:endParaRPr lang="es-ES" sz="1400" kern="15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</a:tr>
              <a:tr h="10411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Pruebas diagnósticas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se recomienda </a:t>
                      </a:r>
                      <a:r>
                        <a:rPr lang="es-ES" sz="1400" kern="1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angioTAC</a:t>
                      </a: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ni Gammagrafía V/Q. </a:t>
                      </a:r>
                      <a:r>
                        <a:rPr lang="es-ES" sz="1400" kern="1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Ecocardio</a:t>
                      </a: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solo si síntomas o signos de HTP </a:t>
                      </a:r>
                      <a:r>
                        <a:rPr lang="es-ES" sz="1400" kern="1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TEP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24% </a:t>
                      </a:r>
                      <a:r>
                        <a:rPr lang="es-ES" sz="1400" kern="1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AngioTAC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kern="1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Gammagrafía</a:t>
                      </a:r>
                      <a:endParaRPr lang="es-ES" sz="1400" kern="150" dirty="0">
                        <a:effectLst/>
                        <a:latin typeface="Arial" panose="020B0604020202020204" pitchFamily="34" charset="0"/>
                        <a:ea typeface="NSimSun" panose="0201060903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3639" marR="63639" marT="0" marB="0"/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1619672" y="210539"/>
            <a:ext cx="180020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RESULTADOS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5940152" y="78704"/>
            <a:ext cx="1656184" cy="3273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CONCLUSIONES</a:t>
            </a:r>
            <a:endParaRPr lang="es-ES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005404714"/>
              </p:ext>
            </p:extLst>
          </p:nvPr>
        </p:nvGraphicFramePr>
        <p:xfrm>
          <a:off x="-468559" y="613403"/>
          <a:ext cx="4464496" cy="431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309</Words>
  <Application>Microsoft Office PowerPoint</Application>
  <PresentationFormat>Presentación en pantalla (16:9)</PresentationFormat>
  <Paragraphs>44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NSimSun</vt:lpstr>
      <vt:lpstr>Arial</vt:lpstr>
      <vt:lpstr>Calibri</vt:lpstr>
      <vt:lpstr>Liberation Serif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Ruiz</cp:lastModifiedBy>
  <cp:revision>7</cp:revision>
  <dcterms:created xsi:type="dcterms:W3CDTF">2022-01-11T08:55:46Z</dcterms:created>
  <dcterms:modified xsi:type="dcterms:W3CDTF">2022-04-04T18:42:29Z</dcterms:modified>
</cp:coreProperties>
</file>