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17"/>
    <p:restoredTop sz="94599"/>
  </p:normalViewPr>
  <p:slideViewPr>
    <p:cSldViewPr>
      <p:cViewPr varScale="1">
        <p:scale>
          <a:sx n="141" d="100"/>
          <a:sy n="141" d="100"/>
        </p:scale>
        <p:origin x="70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8F97B21C-45BF-4033-BAE8-A758472A5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301350"/>
              </p:ext>
            </p:extLst>
          </p:nvPr>
        </p:nvGraphicFramePr>
        <p:xfrm>
          <a:off x="80671" y="1707654"/>
          <a:ext cx="4491329" cy="3146357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00693">
                  <a:extLst>
                    <a:ext uri="{9D8B030D-6E8A-4147-A177-3AD203B41FA5}">
                      <a16:colId xmlns:a16="http://schemas.microsoft.com/office/drawing/2014/main" val="3160148077"/>
                    </a:ext>
                  </a:extLst>
                </a:gridCol>
                <a:gridCol w="1222484">
                  <a:extLst>
                    <a:ext uri="{9D8B030D-6E8A-4147-A177-3AD203B41FA5}">
                      <a16:colId xmlns:a16="http://schemas.microsoft.com/office/drawing/2014/main" val="29498559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432372794"/>
                    </a:ext>
                  </a:extLst>
                </a:gridCol>
              </a:tblGrid>
              <a:tr h="241774">
                <a:tc gridSpan="3"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CARACTERÍSTICAS CLÍNCIAS DE LOS PACIENTES N=53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PACIENTES N=53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895054"/>
                  </a:ext>
                </a:extLst>
              </a:tr>
              <a:tr h="262282"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Clínica de EP aguda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 clínica de EP aguda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10546"/>
                  </a:ext>
                </a:extLst>
              </a:tr>
              <a:tr h="218230">
                <a:tc>
                  <a:txBody>
                    <a:bodyPr/>
                    <a:lstStyle/>
                    <a:p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es-ES" sz="800" b="0" cap="all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41 (77.4)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 (22.6)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32485"/>
                  </a:ext>
                </a:extLst>
              </a:tr>
              <a:tr h="218230">
                <a:tc>
                  <a:txBody>
                    <a:bodyPr/>
                    <a:lstStyle/>
                    <a:p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Edad,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media </a:t>
                      </a:r>
                      <a:r>
                        <a:rPr lang="es-ES" sz="8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± DE</a:t>
                      </a:r>
                      <a:endParaRPr lang="es-ES" sz="800" b="0" i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60.39 ± 2.65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55.08 </a:t>
                      </a:r>
                      <a:r>
                        <a:rPr lang="es-ES" sz="8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± 4.61</a:t>
                      </a:r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695838"/>
                  </a:ext>
                </a:extLst>
              </a:tr>
              <a:tr h="218230">
                <a:tc>
                  <a:txBody>
                    <a:bodyPr/>
                    <a:lstStyle/>
                    <a:p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Sexo femenino,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26 (63.4)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 (50)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93900"/>
                  </a:ext>
                </a:extLst>
              </a:tr>
              <a:tr h="218230">
                <a:tc>
                  <a:txBody>
                    <a:bodyPr/>
                    <a:lstStyle/>
                    <a:p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Tabaquismo,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 (47.6)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 (25)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1004"/>
                  </a:ext>
                </a:extLst>
              </a:tr>
              <a:tr h="342932">
                <a:tc>
                  <a:txBody>
                    <a:bodyPr/>
                    <a:lstStyle/>
                    <a:p>
                      <a:pPr marL="0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HTA,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DM2,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18 (43)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 (7.1)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 (66.7)</a:t>
                      </a:r>
                    </a:p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(16.7)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894022"/>
                  </a:ext>
                </a:extLst>
              </a:tr>
              <a:tr h="717040">
                <a:tc>
                  <a:txBody>
                    <a:bodyPr/>
                    <a:lstStyle/>
                    <a:p>
                      <a:pPr marL="0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Enfermedad Pulmonar,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-285750">
                        <a:buFontTx/>
                        <a:buChar char="-"/>
                      </a:pPr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Asma</a:t>
                      </a:r>
                    </a:p>
                    <a:p>
                      <a:pPr marL="0" indent="-285750">
                        <a:buFontTx/>
                        <a:buChar char="-"/>
                      </a:pPr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EPOC</a:t>
                      </a:r>
                    </a:p>
                    <a:p>
                      <a:pPr marL="0" indent="-285750">
                        <a:buFontTx/>
                        <a:buChar char="-"/>
                      </a:pPr>
                      <a:r>
                        <a:rPr lang="es-ES" sz="8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Fibrotoórax</a:t>
                      </a:r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-285750">
                        <a:buFontTx/>
                        <a:buChar char="-"/>
                      </a:pPr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800" b="0" cap="all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 (9.8)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(4.4)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(2.4)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(2.4)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(8.3)</a:t>
                      </a:r>
                    </a:p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(8.3)</a:t>
                      </a:r>
                    </a:p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 (3.25)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243511"/>
                  </a:ext>
                </a:extLst>
              </a:tr>
              <a:tr h="467635">
                <a:tc>
                  <a:txBody>
                    <a:bodyPr/>
                    <a:lstStyle/>
                    <a:p>
                      <a:pPr marL="0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EP provocada,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Antecedente oncológico,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ETV recidivante,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 (14.6)</a:t>
                      </a:r>
                      <a:endParaRPr lang="es-ES" sz="800" b="0" cap="all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(12.2)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cap="all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 (23.8)</a:t>
                      </a:r>
                      <a:endParaRPr lang="es-ES" sz="8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-</a:t>
                      </a:r>
                    </a:p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 (27.3)</a:t>
                      </a:r>
                    </a:p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 (33.3)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72854"/>
                  </a:ext>
                </a:extLst>
              </a:tr>
              <a:tr h="241774">
                <a:tc>
                  <a:txBody>
                    <a:bodyPr/>
                    <a:lstStyle/>
                    <a:p>
                      <a:pPr marL="0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Datos de cronicidad inicial, </a:t>
                      </a:r>
                      <a:r>
                        <a:rPr lang="es-ES" sz="800" b="0" i="1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 (%)</a:t>
                      </a:r>
                      <a:endParaRPr lang="es-E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8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 (26.8)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 (41.7)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944883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560B0704-4490-BFB9-EE8A-C803B882A708}"/>
              </a:ext>
            </a:extLst>
          </p:cNvPr>
          <p:cNvSpPr txBox="1"/>
          <p:nvPr/>
        </p:nvSpPr>
        <p:spPr>
          <a:xfrm>
            <a:off x="1619672" y="71713"/>
            <a:ext cx="7443656" cy="1354217"/>
          </a:xfrm>
          <a:prstGeom prst="rect">
            <a:avLst/>
          </a:prstGeom>
          <a:solidFill>
            <a:schemeClr val="accent6">
              <a:lumMod val="20000"/>
              <a:lumOff val="80000"/>
              <a:alpha val="3096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5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SIGNOS CRONICOS DE TROMBOSIS EN LA EMBOLIA PULMONAR AGUDA PREVIA AL DESARROLLO DE HIPERTENSIÓN TROMBOEMBÓLICA CRÓNICA</a:t>
            </a:r>
          </a:p>
          <a:p>
            <a:pPr algn="ctr"/>
            <a:r>
              <a:rPr lang="es-ES" sz="9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E.M. Mendoza Zambrano</a:t>
            </a:r>
            <a:r>
              <a:rPr lang="es-ES" sz="900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s-ES" sz="9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L.A. Mendoza Corredor</a:t>
            </a:r>
            <a:r>
              <a:rPr lang="es-ES" sz="900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s-ES" sz="9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A.B. Brown Arreola</a:t>
            </a:r>
            <a:r>
              <a:rPr lang="es-ES" sz="900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s-ES" sz="9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M. Domínguez Blasco</a:t>
            </a:r>
            <a:r>
              <a:rPr lang="es-ES" sz="900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s-ES" sz="9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S. Marín Romero</a:t>
            </a:r>
            <a:r>
              <a:rPr lang="es-ES" sz="900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1,2</a:t>
            </a:r>
            <a:r>
              <a:rPr lang="es-ES" sz="9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L. Jara-Palomares</a:t>
            </a:r>
            <a:r>
              <a:rPr lang="es-ES" sz="900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1,2,3</a:t>
            </a:r>
            <a:r>
              <a:rPr lang="es-ES" sz="9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M.T. Elías Hernández</a:t>
            </a:r>
            <a:r>
              <a:rPr lang="es-ES" sz="900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1,2</a:t>
            </a:r>
            <a:r>
              <a:rPr lang="es-ES" sz="9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R. Otero Candelera</a:t>
            </a:r>
            <a:r>
              <a:rPr lang="es-ES" sz="900" baseline="30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s-ES" sz="9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endParaRPr lang="es-ES" sz="900" dirty="0"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ES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C066C9C-324E-2E3F-7487-2E48CBF9A618}"/>
              </a:ext>
            </a:extLst>
          </p:cNvPr>
          <p:cNvSpPr txBox="1"/>
          <p:nvPr/>
        </p:nvSpPr>
        <p:spPr>
          <a:xfrm>
            <a:off x="2123728" y="1131590"/>
            <a:ext cx="6120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Unidad Médico Quirúrgica de Enfermedades Respiratorias. Hospital Universitario Virgen del Rocío. Sevilla</a:t>
            </a:r>
          </a:p>
          <a:p>
            <a:r>
              <a:rPr lang="es-ES" sz="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Servicio de Radiología. Hospital Universitario Virgen del Rocío. Sevilla </a:t>
            </a:r>
            <a:endParaRPr lang="es-ES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6FDEB96-9914-394B-2F22-A05AF626BB6E}"/>
              </a:ext>
            </a:extLst>
          </p:cNvPr>
          <p:cNvSpPr txBox="1"/>
          <p:nvPr/>
        </p:nvSpPr>
        <p:spPr>
          <a:xfrm>
            <a:off x="4716015" y="1635646"/>
            <a:ext cx="4347313" cy="954107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  <a:endParaRPr lang="es-ES" sz="11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Analizar las imágenes tomográficas de la EP aguda que precedió al desarrollo de HPTEC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Describir los signos de cronicidad de trombosis del episodio de EP tras la cual se diagnosticó una HPTEC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155317-6FD9-35BE-40F1-D9B8263E3D31}"/>
              </a:ext>
            </a:extLst>
          </p:cNvPr>
          <p:cNvSpPr txBox="1"/>
          <p:nvPr/>
        </p:nvSpPr>
        <p:spPr>
          <a:xfrm>
            <a:off x="4716015" y="2643758"/>
            <a:ext cx="4347313" cy="1123384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METODOS</a:t>
            </a:r>
            <a:endParaRPr lang="es-ES" sz="11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Análisis de pacientes con HPTEC, se detectaron los eventos de EP agudo que antecedían al diagnóstico de HPTEC y se analizaron las características clínicas e imágenes </a:t>
            </a:r>
            <a:r>
              <a:rPr lang="es-ES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angio</a:t>
            </a: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-tomográficas (</a:t>
            </a:r>
            <a:r>
              <a:rPr lang="es-ES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angio</a:t>
            </a: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-TC) del evento agudo de EP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669E9C0-052B-2DD3-59EE-1709AA1E94CD}"/>
              </a:ext>
            </a:extLst>
          </p:cNvPr>
          <p:cNvSpPr txBox="1"/>
          <p:nvPr/>
        </p:nvSpPr>
        <p:spPr>
          <a:xfrm>
            <a:off x="4716015" y="3824630"/>
            <a:ext cx="3672409" cy="129266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  <a:endParaRPr lang="es-ES" sz="11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Desde marzo/2008 hasta diciembre/2021 se han diagnosticado 53 pacientes de HPTEC, </a:t>
            </a:r>
          </a:p>
          <a:p>
            <a:pPr marL="171450" indent="-171450">
              <a:buFontTx/>
              <a:buChar char="-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 (22.6%) no presentaron clínica de EP (5 presentaron ETV extrapulmonar)</a:t>
            </a:r>
          </a:p>
          <a:p>
            <a:pPr marL="171450" indent="-171450">
              <a:buFontTx/>
              <a:buChar char="-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41 (77.4%) tenían antecedente de EP</a:t>
            </a:r>
          </a:p>
          <a:p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ETV recidivante fue en 21,2% de los casos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A9EA8C-A4AF-AEEC-E72F-677C6113EA20}"/>
              </a:ext>
            </a:extLst>
          </p:cNvPr>
          <p:cNvSpPr txBox="1"/>
          <p:nvPr/>
        </p:nvSpPr>
        <p:spPr>
          <a:xfrm>
            <a:off x="26368" y="4815031"/>
            <a:ext cx="4617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HTA: Hipertensión arterial; DM2: diabetes mellitus 2; EPOC: Enfermedad obstructiva crónica; AOS: apnea obstructiva del sueño; EP: embolia pulmonar; ETV: enfermedad tromboembólica venosa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4B95CE3-622C-BFFA-9258-6F8A5396D2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064162"/>
              </p:ext>
            </p:extLst>
          </p:nvPr>
        </p:nvGraphicFramePr>
        <p:xfrm>
          <a:off x="107504" y="2611596"/>
          <a:ext cx="4006572" cy="2264410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3207950">
                  <a:extLst>
                    <a:ext uri="{9D8B030D-6E8A-4147-A177-3AD203B41FA5}">
                      <a16:colId xmlns:a16="http://schemas.microsoft.com/office/drawing/2014/main" val="3905838984"/>
                    </a:ext>
                  </a:extLst>
                </a:gridCol>
                <a:gridCol w="798622">
                  <a:extLst>
                    <a:ext uri="{9D8B030D-6E8A-4147-A177-3AD203B41FA5}">
                      <a16:colId xmlns:a16="http://schemas.microsoft.com/office/drawing/2014/main" val="3061411797"/>
                    </a:ext>
                  </a:extLst>
                </a:gridCol>
              </a:tblGrid>
              <a:tr h="420370"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1100" b="0" dirty="0">
                          <a:effectLst/>
                        </a:rPr>
                        <a:t>CARACTERÍSTICAS TOMOGRÁFICAS DE LA EMBOLIA CRÓNICA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HPTEC 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N = 18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9519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1100" b="0" dirty="0">
                          <a:effectLst/>
                        </a:rPr>
                        <a:t>Disminución del diámetro del vaso distal a la obstrucción, n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1612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1100" b="0">
                          <a:effectLst/>
                        </a:rPr>
                        <a:t>Irregularidades en la íntima, bandas, membranas, n</a:t>
                      </a:r>
                      <a:endParaRPr lang="es-ES" sz="11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7858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1100" b="0" dirty="0">
                          <a:effectLst/>
                        </a:rPr>
                        <a:t>Estrechamiento abrupto de los vasos, n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816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Trombo periférico con ángulo obtuso y/o </a:t>
                      </a:r>
                      <a:r>
                        <a:rPr lang="es-ES" sz="1100" b="0" dirty="0" err="1">
                          <a:effectLst/>
                        </a:rPr>
                        <a:t>reecanalización</a:t>
                      </a:r>
                      <a:r>
                        <a:rPr lang="es-ES" sz="1100" b="0" dirty="0">
                          <a:effectLst/>
                        </a:rPr>
                        <a:t> central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 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49936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Trombo calcificado, n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4456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Signos indirectos, n</a:t>
                      </a:r>
                    </a:p>
                    <a:p>
                      <a:pPr marL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s-ES" sz="1100" b="0" dirty="0">
                          <a:effectLst/>
                        </a:rPr>
                        <a:t>dilatación </a:t>
                      </a:r>
                      <a:r>
                        <a:rPr lang="es-ES" sz="1100" b="0" dirty="0" err="1">
                          <a:effectLst/>
                        </a:rPr>
                        <a:t>postestenótica</a:t>
                      </a:r>
                      <a:endParaRPr lang="es-ES" sz="1100" b="0" dirty="0">
                        <a:effectLst/>
                      </a:endParaRPr>
                    </a:p>
                    <a:p>
                      <a:pPr marL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s-ES" sz="1100" b="0" dirty="0">
                          <a:effectLst/>
                        </a:rPr>
                        <a:t>tortuosidad de los vasos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100" b="0" dirty="0">
                        <a:effectLst/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2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6458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1100" b="0" dirty="0">
                          <a:effectLst/>
                        </a:rPr>
                        <a:t>Sin datos tomográficos (solo informe), n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dirty="0">
                          <a:effectLst/>
                        </a:rPr>
                        <a:t>N= 3</a:t>
                      </a:r>
                      <a:endParaRPr lang="es-ES" sz="11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0516778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2A8512BE-B228-8299-37F1-172792BA4AD0}"/>
              </a:ext>
            </a:extLst>
          </p:cNvPr>
          <p:cNvSpPr txBox="1"/>
          <p:nvPr/>
        </p:nvSpPr>
        <p:spPr>
          <a:xfrm>
            <a:off x="4211960" y="407442"/>
            <a:ext cx="4896545" cy="2139047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  <a:endParaRPr lang="es-ES" sz="11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 imágenes/informes de </a:t>
            </a:r>
            <a:r>
              <a:rPr lang="es-ES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angio</a:t>
            </a: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-TC se obtuvieron en 36 pacientes de los 53 diagnósticos.</a:t>
            </a:r>
          </a:p>
          <a:p>
            <a:pPr marL="171450" indent="-171450">
              <a:buFontTx/>
              <a:buChar char="-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28 (52.8%) pacientes con informe de EP aguda</a:t>
            </a:r>
          </a:p>
          <a:p>
            <a:pPr marL="171450" indent="-171450">
              <a:buFontTx/>
              <a:buChar char="-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 (30%) pacientes con informes de cronicidad inicial</a:t>
            </a:r>
          </a:p>
          <a:p>
            <a:pPr marL="171450" indent="-171450">
              <a:buFontTx/>
              <a:buChar char="-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 (17%) pacientes con informes de EP aguda a la que se asoció datos de cronicidad en la reevaluación</a:t>
            </a:r>
          </a:p>
          <a:p>
            <a:endParaRPr lang="es-ES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 comparar el diagnóstico inicial de la EP aguda respecto a la reevaluación observamos una diferencia significativa (p&lt;0.001). El tiempo medio de diagnóstico de HPTEC fue menor cuando había datos de cronicidad en el </a:t>
            </a:r>
            <a:r>
              <a:rPr lang="es-ES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angio</a:t>
            </a: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-TC inicial (media 11,7 ± DE 2,46).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94AA86-445E-2F05-0C57-5DCB32D7E88A}"/>
              </a:ext>
            </a:extLst>
          </p:cNvPr>
          <p:cNvSpPr txBox="1"/>
          <p:nvPr/>
        </p:nvSpPr>
        <p:spPr>
          <a:xfrm>
            <a:off x="4211959" y="2910011"/>
            <a:ext cx="4896545" cy="1461939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CONCLUSIONES</a:t>
            </a:r>
            <a:endParaRPr lang="es-ES" sz="11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Cerca de la mitad de paciente que desarrollan HPTEC presentan datos de cronicidad en las imágenes radiológicas de la EP inicial.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 EP informadas de crónicas tienen menor tiempo de demora diagnóstica hasta la HPTEC.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 HPTEC es más frecuente cuando la EP inicial tiene localización periférica.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0C479EB-69C7-494D-9D3A-D7522D7D5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717151"/>
              </p:ext>
            </p:extLst>
          </p:nvPr>
        </p:nvGraphicFramePr>
        <p:xfrm>
          <a:off x="251520" y="850291"/>
          <a:ext cx="3672408" cy="1505435"/>
        </p:xfrm>
        <a:graphic>
          <a:graphicData uri="http://schemas.openxmlformats.org/drawingml/2006/table">
            <a:tbl>
              <a:tblPr firstRow="1" firstCol="1" bandRow="1">
                <a:tableStyleId>{7E9639D4-E3E2-4D34-9284-5A2195B3D0D7}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53114903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225020240"/>
                    </a:ext>
                  </a:extLst>
                </a:gridCol>
              </a:tblGrid>
              <a:tr h="286367">
                <a:tc gridSpan="2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10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CARACTERÍSTICAS DE PACIENTES CON EP Y DATOS DE CRÓNICIDAD  N=21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33555"/>
                  </a:ext>
                </a:extLst>
              </a:tr>
              <a:tr h="160503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9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Edad, </a:t>
                      </a:r>
                      <a:r>
                        <a:rPr lang="es-ES" sz="900" b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media</a:t>
                      </a:r>
                      <a:r>
                        <a:rPr lang="es-ES" sz="900" b="0" cap="all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±DE</a:t>
                      </a:r>
                      <a:endParaRPr lang="es-ES" sz="9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9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62.2 </a:t>
                      </a:r>
                      <a:r>
                        <a:rPr lang="es-ES" sz="9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± </a:t>
                      </a:r>
                      <a:r>
                        <a:rPr lang="es-ES" sz="9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3.53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3331146"/>
                  </a:ext>
                </a:extLst>
              </a:tr>
              <a:tr h="160503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9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Sexo femenino, n (%)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9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 (57.1)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7349946"/>
                  </a:ext>
                </a:extLst>
              </a:tr>
              <a:tr h="160503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9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Localización en arterias segmentarias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9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 (61.9)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2191747"/>
                  </a:ext>
                </a:extLst>
              </a:tr>
              <a:tr h="141681">
                <a:tc>
                  <a:txBody>
                    <a:bodyPr/>
                    <a:lstStyle/>
                    <a:p>
                      <a:pPr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9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Antecedente oncológico, n (%)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s-ES" sz="9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 (19)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943881"/>
                  </a:ext>
                </a:extLst>
              </a:tr>
              <a:tr h="328067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9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Cronicidad inicial, n (%)</a:t>
                      </a: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9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EP aguda inicial, n (%)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 (61.9)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 (47.6)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0009819"/>
                  </a:ext>
                </a:extLst>
              </a:tr>
              <a:tr h="24937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90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Tiempo de diagnóstico, </a:t>
                      </a:r>
                      <a:r>
                        <a:rPr lang="es-ES" sz="900" b="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media</a:t>
                      </a:r>
                      <a:r>
                        <a:rPr lang="es-ES" sz="900" b="0" cap="all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±DE</a:t>
                      </a:r>
                      <a:r>
                        <a:rPr lang="es-ES" sz="9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(</a:t>
                      </a:r>
                      <a:r>
                        <a:rPr lang="es-ES" sz="900" b="0" cap="non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meses</a:t>
                      </a:r>
                      <a:r>
                        <a:rPr lang="es-ES" sz="9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</a:t>
                      </a:r>
                      <a:endParaRPr lang="es-ES" sz="90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11.7 </a:t>
                      </a:r>
                      <a:r>
                        <a:rPr lang="es-ES" sz="900" b="0" cap="all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± 2.46</a:t>
                      </a:r>
                      <a:endParaRPr lang="es-ES" sz="9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14147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E5FDD0B6-E290-7F3D-134B-D52C2F271E23}"/>
              </a:ext>
            </a:extLst>
          </p:cNvPr>
          <p:cNvSpPr txBox="1"/>
          <p:nvPr/>
        </p:nvSpPr>
        <p:spPr>
          <a:xfrm>
            <a:off x="251520" y="2331849"/>
            <a:ext cx="32403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EP: embolia pulmonar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743</Words>
  <Application>Microsoft Macintosh PowerPoint</Application>
  <PresentationFormat>Presentación en pantalla (16:9)</PresentationFormat>
  <Paragraphs>112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Times New Roman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Elva Mendoza</cp:lastModifiedBy>
  <cp:revision>8</cp:revision>
  <dcterms:created xsi:type="dcterms:W3CDTF">2022-01-11T08:55:46Z</dcterms:created>
  <dcterms:modified xsi:type="dcterms:W3CDTF">2023-03-03T22:06:23Z</dcterms:modified>
</cp:coreProperties>
</file>