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81"/>
    <p:restoredTop sz="94645"/>
  </p:normalViewPr>
  <p:slideViewPr>
    <p:cSldViewPr>
      <p:cViewPr varScale="1">
        <p:scale>
          <a:sx n="108" d="100"/>
          <a:sy n="108" d="100"/>
        </p:scale>
        <p:origin x="672" y="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A476ADD-88FF-41C1-A32F-F9851AA4B1A7}"/>
              </a:ext>
            </a:extLst>
          </p:cNvPr>
          <p:cNvSpPr txBox="1"/>
          <p:nvPr/>
        </p:nvSpPr>
        <p:spPr>
          <a:xfrm>
            <a:off x="247585" y="385605"/>
            <a:ext cx="8352928" cy="1207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Características clínicas y complicaciones de los pacientes con cáncer y trombosis venosa profunda de miembros superiores.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S.  López Ruz </a:t>
            </a:r>
            <a:r>
              <a:rPr lang="es-ES" sz="11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s-E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 Barca Herrando </a:t>
            </a:r>
            <a:r>
              <a:rPr lang="es-ES" sz="11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s-E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S. Marín Romero </a:t>
            </a:r>
            <a:r>
              <a:rPr lang="es-ES" sz="11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1,2</a:t>
            </a:r>
            <a:r>
              <a:rPr lang="es-E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Teresa Elías-</a:t>
            </a:r>
            <a:r>
              <a:rPr lang="es-ES" sz="11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Hernandez</a:t>
            </a:r>
            <a:r>
              <a:rPr lang="es-ES" sz="11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1,2</a:t>
            </a:r>
            <a:r>
              <a:rPr lang="es-E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Remedios Otero Candelera</a:t>
            </a:r>
            <a:r>
              <a:rPr lang="es-ES" sz="11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1,2</a:t>
            </a:r>
            <a:r>
              <a:rPr lang="es-E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 L. Jara Palomares </a:t>
            </a:r>
            <a:r>
              <a:rPr lang="es-ES" sz="11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1,2</a:t>
            </a:r>
            <a:endParaRPr lang="es-ES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es-ES" sz="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Unidad Médico-Quirúrgica de Enfermedades Respiratorias, Hospital Universitario Virgen del </a:t>
            </a:r>
            <a:r>
              <a:rPr lang="es-ES" sz="7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Rocio</a:t>
            </a:r>
            <a:r>
              <a:rPr lang="es-ES" sz="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Sevilla, España </a:t>
            </a:r>
            <a:r>
              <a:rPr lang="es-ES" sz="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s-ES" sz="700" dirty="0">
                <a:solidFill>
                  <a:srgbClr val="21212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Instituto de Biomedicina de Sevilla, </a:t>
            </a:r>
            <a:r>
              <a:rPr lang="es-ES" sz="700" dirty="0" err="1">
                <a:solidFill>
                  <a:srgbClr val="21212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Sevila</a:t>
            </a:r>
            <a:r>
              <a:rPr lang="es-ES" sz="700" dirty="0">
                <a:solidFill>
                  <a:srgbClr val="21212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España</a:t>
            </a:r>
            <a:r>
              <a:rPr lang="es-ES" sz="700" dirty="0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s-ES" sz="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CD49C64-79EA-492A-A728-2A3773E226A8}"/>
              </a:ext>
            </a:extLst>
          </p:cNvPr>
          <p:cNvSpPr txBox="1"/>
          <p:nvPr/>
        </p:nvSpPr>
        <p:spPr>
          <a:xfrm>
            <a:off x="431540" y="1563638"/>
            <a:ext cx="4140460" cy="5539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recomendaciones sobre el tratamiento de las TVP de miembros superiores (MMSS) proceden de los datos obtenidos en ETV clásica, aunque desconocemos si tienen las mismas características clínicas y pronóstico.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D16796-9C75-4FC3-BD0B-6D625C27A5CD}"/>
              </a:ext>
            </a:extLst>
          </p:cNvPr>
          <p:cNvSpPr txBox="1"/>
          <p:nvPr/>
        </p:nvSpPr>
        <p:spPr>
          <a:xfrm>
            <a:off x="431540" y="3363838"/>
            <a:ext cx="4140460" cy="127817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ES_tradnl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</a:t>
            </a:r>
            <a:r>
              <a:rPr lang="es-ES_tradnl" sz="1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post-hoc</a:t>
            </a:r>
            <a:r>
              <a:rPr lang="es-ES_tradnl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Oct</a:t>
            </a:r>
            <a:r>
              <a:rPr lang="es-E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2008 </a:t>
            </a:r>
            <a:r>
              <a:rPr lang="es-ES" sz="1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s-E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Dic 2019. 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E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omparación de las </a:t>
            </a:r>
            <a:r>
              <a:rPr lang="es-E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características y complicaciones </a:t>
            </a: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(hemorragias clínicamente relevantes [HCR], ETV recurrente y muerte) de los pacientes con TVP de </a:t>
            </a:r>
            <a:r>
              <a:rPr lang="es-E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MMSS</a:t>
            </a: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frente a la </a:t>
            </a:r>
            <a:r>
              <a:rPr lang="es-E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ETV clásica. 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Usamos Chi</a:t>
            </a:r>
            <a:r>
              <a:rPr lang="es-ES" sz="1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(o Fisher cuando fue necesario) para variables cualitativas y t de </a:t>
            </a:r>
            <a:r>
              <a:rPr lang="es-E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</a:t>
            </a: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las cuantitativas.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D5D577D-3B3F-467E-B2BC-0D3CDEAEB988}"/>
              </a:ext>
            </a:extLst>
          </p:cNvPr>
          <p:cNvSpPr txBox="1"/>
          <p:nvPr/>
        </p:nvSpPr>
        <p:spPr>
          <a:xfrm>
            <a:off x="543487" y="1347615"/>
            <a:ext cx="1148193" cy="26161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100" dirty="0"/>
              <a:t>INTRODUCCIÓN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7BA55B6-4831-4B0E-B3BF-CB171E2BB59E}"/>
              </a:ext>
            </a:extLst>
          </p:cNvPr>
          <p:cNvSpPr txBox="1"/>
          <p:nvPr/>
        </p:nvSpPr>
        <p:spPr>
          <a:xfrm>
            <a:off x="543487" y="3147814"/>
            <a:ext cx="1652249" cy="26161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100" dirty="0"/>
              <a:t>MATERIAL Y MÉTODOS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7158027-BAE5-4D89-95F6-E5315427CB3B}"/>
              </a:ext>
            </a:extLst>
          </p:cNvPr>
          <p:cNvSpPr txBox="1"/>
          <p:nvPr/>
        </p:nvSpPr>
        <p:spPr>
          <a:xfrm>
            <a:off x="5076056" y="1566958"/>
            <a:ext cx="3259486" cy="302736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Analizamos</a:t>
            </a:r>
            <a:r>
              <a:rPr lang="es-E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72</a:t>
            </a: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pacientes con cáncer y </a:t>
            </a:r>
            <a:r>
              <a:rPr lang="es-E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TVP de MMSS </a:t>
            </a: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</a:t>
            </a:r>
            <a:r>
              <a:rPr lang="es-E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683</a:t>
            </a: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pacientes con </a:t>
            </a:r>
            <a:r>
              <a:rPr lang="es-E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ETV clásica</a:t>
            </a: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MMSS: los tumores más frecuentes fueron hematológico (29,2%) y mama (25%). 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TVP de MMSS eran más jóvenes (55,5 </a:t>
            </a: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</a:t>
            </a: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15,8 años vs. 65,5 </a:t>
            </a: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</a:t>
            </a: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12,6 años; p &lt; 0,001), con un mayor porcentaje de mujeres (65,3% vs. 48,8%, p &lt; 0,05), menor porcentaje de metástasis (40,2% vs. 60,5%, p &lt; 0,05), menos eventos incidentales (11,1% vs. 44%, p &lt; 0,001), y tenían más catéter venosos centrales (61% vs. 24,8%, p &lt; 0,001). 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cuanto a las </a:t>
            </a:r>
            <a:r>
              <a:rPr lang="es-E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complicaciones</a:t>
            </a: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encontramos diferencias en las HCR </a:t>
            </a: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(9,7% vs. 14,6%, p: 0,26</a:t>
            </a:r>
            <a:r>
              <a:rPr lang="es-E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ni en ETV recurrente</a:t>
            </a: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(22,2% vs. 18,6%), </a:t>
            </a:r>
            <a:r>
              <a:rPr lang="es-E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aunque si hubo diferencias en la mortalidad </a:t>
            </a: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(37,5% vs. 57,4%, p &lt; 0,05).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6FB24D7-D2EE-45B6-9F5C-1A96C756EDFB}"/>
              </a:ext>
            </a:extLst>
          </p:cNvPr>
          <p:cNvSpPr txBox="1"/>
          <p:nvPr/>
        </p:nvSpPr>
        <p:spPr>
          <a:xfrm>
            <a:off x="5220072" y="1348017"/>
            <a:ext cx="970141" cy="26161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100" dirty="0"/>
              <a:t>RESULTADOS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24CC81C-B10F-41B7-A9FD-6690B1133677}"/>
              </a:ext>
            </a:extLst>
          </p:cNvPr>
          <p:cNvSpPr txBox="1"/>
          <p:nvPr/>
        </p:nvSpPr>
        <p:spPr>
          <a:xfrm>
            <a:off x="431540" y="2623263"/>
            <a:ext cx="4140460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nalizar las </a:t>
            </a:r>
            <a:r>
              <a:rPr lang="es-E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complicaciones</a:t>
            </a: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los pacientes con cáncer y TVP de MMSS, y compararlas con pacientes con cáncer y ETV clásica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ED65960-8F93-42B1-8A9F-95BCFA9AEBA3}"/>
              </a:ext>
            </a:extLst>
          </p:cNvPr>
          <p:cNvSpPr txBox="1"/>
          <p:nvPr/>
        </p:nvSpPr>
        <p:spPr>
          <a:xfrm>
            <a:off x="557814" y="2356903"/>
            <a:ext cx="779769" cy="26161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100" dirty="0"/>
              <a:t>OBJETIVO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5C9DAC4-D3BD-4B93-87CB-AC36A7AED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569949"/>
              </p:ext>
            </p:extLst>
          </p:nvPr>
        </p:nvGraphicFramePr>
        <p:xfrm>
          <a:off x="141725" y="676414"/>
          <a:ext cx="5002772" cy="4239209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2186323">
                  <a:extLst>
                    <a:ext uri="{9D8B030D-6E8A-4147-A177-3AD203B41FA5}">
                      <a16:colId xmlns:a16="http://schemas.microsoft.com/office/drawing/2014/main" val="1150811650"/>
                    </a:ext>
                  </a:extLst>
                </a:gridCol>
                <a:gridCol w="949893">
                  <a:extLst>
                    <a:ext uri="{9D8B030D-6E8A-4147-A177-3AD203B41FA5}">
                      <a16:colId xmlns:a16="http://schemas.microsoft.com/office/drawing/2014/main" val="546960863"/>
                    </a:ext>
                  </a:extLst>
                </a:gridCol>
                <a:gridCol w="964065">
                  <a:extLst>
                    <a:ext uri="{9D8B030D-6E8A-4147-A177-3AD203B41FA5}">
                      <a16:colId xmlns:a16="http://schemas.microsoft.com/office/drawing/2014/main" val="805707206"/>
                    </a:ext>
                  </a:extLst>
                </a:gridCol>
                <a:gridCol w="902491">
                  <a:extLst>
                    <a:ext uri="{9D8B030D-6E8A-4147-A177-3AD203B41FA5}">
                      <a16:colId xmlns:a16="http://schemas.microsoft.com/office/drawing/2014/main" val="3863608649"/>
                    </a:ext>
                  </a:extLst>
                </a:gridCol>
              </a:tblGrid>
              <a:tr h="151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TVP MMSS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(n = 72)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ETV clásica 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(n = 755)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Valor de p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 anchor="ctr"/>
                </a:tc>
                <a:extLst>
                  <a:ext uri="{0D108BD9-81ED-4DB2-BD59-A6C34878D82A}">
                    <a16:rowId xmlns:a16="http://schemas.microsoft.com/office/drawing/2014/main" val="622488403"/>
                  </a:ext>
                </a:extLst>
              </a:tr>
              <a:tr h="151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Datos demográficos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extLst>
                  <a:ext uri="{0D108BD9-81ED-4DB2-BD59-A6C34878D82A}">
                    <a16:rowId xmlns:a16="http://schemas.microsoft.com/office/drawing/2014/main" val="2310484943"/>
                  </a:ext>
                </a:extLst>
              </a:tr>
              <a:tr h="151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0" dirty="0">
                          <a:effectLst/>
                        </a:rPr>
                        <a:t>Sexo Mujer n(%)</a:t>
                      </a:r>
                      <a:endParaRPr lang="es-ES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47 (65, 3%)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333 (48,8%)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1" dirty="0">
                          <a:effectLst/>
                        </a:rPr>
                        <a:t>p=0,008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extLst>
                  <a:ext uri="{0D108BD9-81ED-4DB2-BD59-A6C34878D82A}">
                    <a16:rowId xmlns:a16="http://schemas.microsoft.com/office/drawing/2014/main" val="154281519"/>
                  </a:ext>
                </a:extLst>
              </a:tr>
              <a:tr h="151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0">
                          <a:effectLst/>
                        </a:rPr>
                        <a:t>Edad media (años)</a:t>
                      </a:r>
                      <a:endParaRPr lang="es-ES" sz="9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55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64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1" dirty="0">
                          <a:effectLst/>
                        </a:rPr>
                        <a:t>** p=0,000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extLst>
                  <a:ext uri="{0D108BD9-81ED-4DB2-BD59-A6C34878D82A}">
                    <a16:rowId xmlns:a16="http://schemas.microsoft.com/office/drawing/2014/main" val="4218259060"/>
                  </a:ext>
                </a:extLst>
              </a:tr>
              <a:tr h="151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0" dirty="0">
                          <a:effectLst/>
                        </a:rPr>
                        <a:t>Peso medio (kg)</a:t>
                      </a:r>
                      <a:endParaRPr lang="es-ES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71,08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75,5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p=0,253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extLst>
                  <a:ext uri="{0D108BD9-81ED-4DB2-BD59-A6C34878D82A}">
                    <a16:rowId xmlns:a16="http://schemas.microsoft.com/office/drawing/2014/main" val="2745460438"/>
                  </a:ext>
                </a:extLst>
              </a:tr>
              <a:tr h="151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Características ETEV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extLst>
                  <a:ext uri="{0D108BD9-81ED-4DB2-BD59-A6C34878D82A}">
                    <a16:rowId xmlns:a16="http://schemas.microsoft.com/office/drawing/2014/main" val="506699137"/>
                  </a:ext>
                </a:extLst>
              </a:tr>
              <a:tr h="1715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0" dirty="0">
                          <a:effectLst/>
                        </a:rPr>
                        <a:t>TVP+TEP n (%)</a:t>
                      </a:r>
                      <a:endParaRPr lang="es-ES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5 (6,9%)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449 (66,5%)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1" dirty="0">
                          <a:effectLst/>
                        </a:rPr>
                        <a:t>*p=0,000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extLst>
                  <a:ext uri="{0D108BD9-81ED-4DB2-BD59-A6C34878D82A}">
                    <a16:rowId xmlns:a16="http://schemas.microsoft.com/office/drawing/2014/main" val="4181943557"/>
                  </a:ext>
                </a:extLst>
              </a:tr>
              <a:tr h="151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0" dirty="0">
                          <a:effectLst/>
                        </a:rPr>
                        <a:t>TVP incidental  n(%)</a:t>
                      </a:r>
                      <a:endParaRPr lang="es-ES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8 (11,1%)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300 (44%)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1" dirty="0">
                          <a:effectLst/>
                        </a:rPr>
                        <a:t>p=0,000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extLst>
                  <a:ext uri="{0D108BD9-81ED-4DB2-BD59-A6C34878D82A}">
                    <a16:rowId xmlns:a16="http://schemas.microsoft.com/office/drawing/2014/main" val="3507769868"/>
                  </a:ext>
                </a:extLst>
              </a:tr>
              <a:tr h="1547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Características oncológicas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extLst>
                  <a:ext uri="{0D108BD9-81ED-4DB2-BD59-A6C34878D82A}">
                    <a16:rowId xmlns:a16="http://schemas.microsoft.com/office/drawing/2014/main" val="223638721"/>
                  </a:ext>
                </a:extLst>
              </a:tr>
              <a:tr h="151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0">
                          <a:effectLst/>
                        </a:rPr>
                        <a:t>Metástasis n(%)</a:t>
                      </a:r>
                      <a:endParaRPr lang="es-ES" sz="9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29 (40,2%)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396 (60,5%)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1" dirty="0">
                          <a:effectLst/>
                        </a:rPr>
                        <a:t>p=0,026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extLst>
                  <a:ext uri="{0D108BD9-81ED-4DB2-BD59-A6C34878D82A}">
                    <a16:rowId xmlns:a16="http://schemas.microsoft.com/office/drawing/2014/main" val="3334677514"/>
                  </a:ext>
                </a:extLst>
              </a:tr>
              <a:tr h="151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0">
                          <a:effectLst/>
                        </a:rPr>
                        <a:t>Tratamiento oncológico n(%)</a:t>
                      </a:r>
                      <a:endParaRPr lang="es-ES" sz="9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54 (75%)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481 (70,9%)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p=0,469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extLst>
                  <a:ext uri="{0D108BD9-81ED-4DB2-BD59-A6C34878D82A}">
                    <a16:rowId xmlns:a16="http://schemas.microsoft.com/office/drawing/2014/main" val="3079483718"/>
                  </a:ext>
                </a:extLst>
              </a:tr>
              <a:tr h="151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0">
                          <a:effectLst/>
                        </a:rPr>
                        <a:t>Radioterapia previa n (%)</a:t>
                      </a:r>
                      <a:endParaRPr lang="es-ES" sz="9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3 (25%)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5 (4,1%)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1" dirty="0">
                          <a:effectLst/>
                        </a:rPr>
                        <a:t>*p=0,025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extLst>
                  <a:ext uri="{0D108BD9-81ED-4DB2-BD59-A6C34878D82A}">
                    <a16:rowId xmlns:a16="http://schemas.microsoft.com/office/drawing/2014/main" val="1641804790"/>
                  </a:ext>
                </a:extLst>
              </a:tr>
              <a:tr h="151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0" dirty="0">
                          <a:effectLst/>
                        </a:rPr>
                        <a:t>Portador CVC n(%)</a:t>
                      </a:r>
                      <a:endParaRPr lang="es-ES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44 (61%)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167 (24,8%)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1" dirty="0">
                          <a:effectLst/>
                        </a:rPr>
                        <a:t>p=0,000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extLst>
                  <a:ext uri="{0D108BD9-81ED-4DB2-BD59-A6C34878D82A}">
                    <a16:rowId xmlns:a16="http://schemas.microsoft.com/office/drawing/2014/main" val="1257733506"/>
                  </a:ext>
                </a:extLst>
              </a:tr>
              <a:tr h="151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Complicaciones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extLst>
                  <a:ext uri="{0D108BD9-81ED-4DB2-BD59-A6C34878D82A}">
                    <a16:rowId xmlns:a16="http://schemas.microsoft.com/office/drawing/2014/main" val="684661096"/>
                  </a:ext>
                </a:extLst>
              </a:tr>
              <a:tr h="151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0">
                          <a:effectLst/>
                        </a:rPr>
                        <a:t>HCR n(%)</a:t>
                      </a:r>
                      <a:endParaRPr lang="es-ES" sz="9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7 (9,7%)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100 (14,6%)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p=0,255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extLst>
                  <a:ext uri="{0D108BD9-81ED-4DB2-BD59-A6C34878D82A}">
                    <a16:rowId xmlns:a16="http://schemas.microsoft.com/office/drawing/2014/main" val="4242620482"/>
                  </a:ext>
                </a:extLst>
              </a:tr>
              <a:tr h="1425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0" dirty="0">
                          <a:effectLst/>
                        </a:rPr>
                        <a:t>Meses de ETV a HCR, media (meses)</a:t>
                      </a:r>
                      <a:endParaRPr lang="es-ES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9,8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10,08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**p=0,964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extLst>
                  <a:ext uri="{0D108BD9-81ED-4DB2-BD59-A6C34878D82A}">
                    <a16:rowId xmlns:a16="http://schemas.microsoft.com/office/drawing/2014/main" val="2852394079"/>
                  </a:ext>
                </a:extLst>
              </a:tr>
              <a:tr h="151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0">
                          <a:effectLst/>
                        </a:rPr>
                        <a:t>Hemorragia Grave n(%)</a:t>
                      </a:r>
                      <a:endParaRPr lang="es-ES" sz="9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3 (4,2%)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50 (7,3%)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*p=0,233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extLst>
                  <a:ext uri="{0D108BD9-81ED-4DB2-BD59-A6C34878D82A}">
                    <a16:rowId xmlns:a16="http://schemas.microsoft.com/office/drawing/2014/main" val="2654648366"/>
                  </a:ext>
                </a:extLst>
              </a:tr>
              <a:tr h="1425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0" dirty="0">
                          <a:effectLst/>
                        </a:rPr>
                        <a:t>Meses de ETV a Hemorragia Grave, media (meses)</a:t>
                      </a:r>
                      <a:endParaRPr lang="es-ES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8,4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7,9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**p=0,916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extLst>
                  <a:ext uri="{0D108BD9-81ED-4DB2-BD59-A6C34878D82A}">
                    <a16:rowId xmlns:a16="http://schemas.microsoft.com/office/drawing/2014/main" val="407794780"/>
                  </a:ext>
                </a:extLst>
              </a:tr>
              <a:tr h="151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0">
                          <a:effectLst/>
                        </a:rPr>
                        <a:t>Mortalidad n(%)</a:t>
                      </a:r>
                      <a:endParaRPr lang="es-ES" sz="9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27 (37,5%)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392 (57,4%)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1" dirty="0">
                          <a:effectLst/>
                        </a:rPr>
                        <a:t>p=0,001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extLst>
                  <a:ext uri="{0D108BD9-81ED-4DB2-BD59-A6C34878D82A}">
                    <a16:rowId xmlns:a16="http://schemas.microsoft.com/office/drawing/2014/main" val="1574696678"/>
                  </a:ext>
                </a:extLst>
              </a:tr>
              <a:tr h="1425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0" dirty="0">
                          <a:effectLst/>
                        </a:rPr>
                        <a:t>Meses de ETV a Muerte, media (meses)</a:t>
                      </a:r>
                      <a:endParaRPr lang="es-ES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18,1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15,9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**p=0,557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extLst>
                  <a:ext uri="{0D108BD9-81ED-4DB2-BD59-A6C34878D82A}">
                    <a16:rowId xmlns:a16="http://schemas.microsoft.com/office/drawing/2014/main" val="3927789853"/>
                  </a:ext>
                </a:extLst>
              </a:tr>
              <a:tr h="194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0">
                          <a:effectLst/>
                        </a:rPr>
                        <a:t>RECURRENCIA n(%)</a:t>
                      </a:r>
                      <a:endParaRPr lang="es-ES" sz="9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16 (22,2%)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127 (18,6%)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p=0,455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extLst>
                  <a:ext uri="{0D108BD9-81ED-4DB2-BD59-A6C34878D82A}">
                    <a16:rowId xmlns:a16="http://schemas.microsoft.com/office/drawing/2014/main" val="680706747"/>
                  </a:ext>
                </a:extLst>
              </a:tr>
              <a:tr h="151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0">
                          <a:effectLst/>
                        </a:rPr>
                        <a:t>TEP </a:t>
                      </a:r>
                      <a:endParaRPr lang="es-ES" sz="9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5 (45,5%)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35 (46,1%)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extLst>
                  <a:ext uri="{0D108BD9-81ED-4DB2-BD59-A6C34878D82A}">
                    <a16:rowId xmlns:a16="http://schemas.microsoft.com/office/drawing/2014/main" val="3200406055"/>
                  </a:ext>
                </a:extLst>
              </a:tr>
              <a:tr h="151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0">
                          <a:effectLst/>
                        </a:rPr>
                        <a:t>TVP MMII</a:t>
                      </a:r>
                      <a:endParaRPr lang="es-ES" sz="9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1 (9,1%)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27 (35,5%)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extLst>
                  <a:ext uri="{0D108BD9-81ED-4DB2-BD59-A6C34878D82A}">
                    <a16:rowId xmlns:a16="http://schemas.microsoft.com/office/drawing/2014/main" val="646702154"/>
                  </a:ext>
                </a:extLst>
              </a:tr>
              <a:tr h="151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0">
                          <a:effectLst/>
                        </a:rPr>
                        <a:t>TVP MMSS</a:t>
                      </a:r>
                      <a:endParaRPr lang="es-ES" sz="9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6 (7,9%)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2 (18,2%)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extLst>
                  <a:ext uri="{0D108BD9-81ED-4DB2-BD59-A6C34878D82A}">
                    <a16:rowId xmlns:a16="http://schemas.microsoft.com/office/drawing/2014/main" val="3426619611"/>
                  </a:ext>
                </a:extLst>
              </a:tr>
              <a:tr h="356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0" dirty="0">
                          <a:effectLst/>
                        </a:rPr>
                        <a:t>Meses de ETV a Recurrencia, media (meses)</a:t>
                      </a:r>
                      <a:endParaRPr lang="es-ES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11,2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13,6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**p=0,627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extLst>
                  <a:ext uri="{0D108BD9-81ED-4DB2-BD59-A6C34878D82A}">
                    <a16:rowId xmlns:a16="http://schemas.microsoft.com/office/drawing/2014/main" val="3596820669"/>
                  </a:ext>
                </a:extLst>
              </a:tr>
              <a:tr h="151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TOTAL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1">
                          <a:effectLst/>
                        </a:rPr>
                        <a:t>72</a:t>
                      </a:r>
                      <a:endParaRPr lang="es-ES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1" dirty="0">
                          <a:effectLst/>
                        </a:rPr>
                        <a:t>755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77" marR="44977" marT="0" marB="0"/>
                </a:tc>
                <a:extLst>
                  <a:ext uri="{0D108BD9-81ED-4DB2-BD59-A6C34878D82A}">
                    <a16:rowId xmlns:a16="http://schemas.microsoft.com/office/drawing/2014/main" val="2727619580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B1DCBD4E-6523-4484-A898-3E20937F2FE0}"/>
              </a:ext>
            </a:extLst>
          </p:cNvPr>
          <p:cNvSpPr txBox="1"/>
          <p:nvPr/>
        </p:nvSpPr>
        <p:spPr>
          <a:xfrm>
            <a:off x="5508104" y="2067694"/>
            <a:ext cx="2808312" cy="17543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pacientes con cáncer y TVP de</a:t>
            </a:r>
            <a:r>
              <a:rPr lang="es-E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MMSS son </a:t>
            </a:r>
            <a:r>
              <a:rPr lang="es-ES" sz="12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más jóvenes, con mayor porcentaje de mujeres, más catéter venoso central, menos ETV incidental y menos metástasis</a:t>
            </a: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s-E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encontramos diferencias en la ETV recurrente ni en las HCR</a:t>
            </a: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aunque encontramos una </a:t>
            </a:r>
            <a:r>
              <a:rPr lang="es-E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menor mortalidad </a:t>
            </a: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probablemente  influida por la menor presencia de metástasis y menor edad.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E0BD911-2595-429A-9D7D-BA56EF25E6FF}"/>
              </a:ext>
            </a:extLst>
          </p:cNvPr>
          <p:cNvSpPr txBox="1"/>
          <p:nvPr/>
        </p:nvSpPr>
        <p:spPr>
          <a:xfrm>
            <a:off x="6084168" y="1635646"/>
            <a:ext cx="1508603" cy="30777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CONCLUSIONES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35426B4-BA0F-45E0-8657-3DC0DED77443}"/>
              </a:ext>
            </a:extLst>
          </p:cNvPr>
          <p:cNvSpPr txBox="1"/>
          <p:nvPr/>
        </p:nvSpPr>
        <p:spPr>
          <a:xfrm>
            <a:off x="5830357" y="4578914"/>
            <a:ext cx="1152128" cy="837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*Test exacto de Fisher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**T </a:t>
            </a:r>
            <a:r>
              <a:rPr lang="es-ES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</a:t>
            </a:r>
            <a:endParaRPr lang="es-ES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AEDC297-35EE-4E74-B5F0-67D9C2EF7F7B}"/>
              </a:ext>
            </a:extLst>
          </p:cNvPr>
          <p:cNvSpPr txBox="1"/>
          <p:nvPr/>
        </p:nvSpPr>
        <p:spPr>
          <a:xfrm>
            <a:off x="1475656" y="339502"/>
            <a:ext cx="1863824" cy="30777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TABLA RESULTADOS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764</Words>
  <Application>Microsoft Office PowerPoint</Application>
  <PresentationFormat>Presentación en pantalla (16:9)</PresentationFormat>
  <Paragraphs>127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Segoe UI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Sergio Lopez Ruz</cp:lastModifiedBy>
  <cp:revision>4</cp:revision>
  <dcterms:created xsi:type="dcterms:W3CDTF">2022-01-11T08:55:46Z</dcterms:created>
  <dcterms:modified xsi:type="dcterms:W3CDTF">2022-04-06T15:52:37Z</dcterms:modified>
</cp:coreProperties>
</file>