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/>
    <p:restoredTop sz="94599"/>
  </p:normalViewPr>
  <p:slideViewPr>
    <p:cSldViewPr>
      <p:cViewPr varScale="1">
        <p:scale>
          <a:sx n="115" d="100"/>
          <a:sy n="115" d="100"/>
        </p:scale>
        <p:origin x="208" y="6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5E91F0-0EB7-1A41-B0DA-DBB1106C1D81}" type="doc">
      <dgm:prSet loTypeId="urn:microsoft.com/office/officeart/2005/8/layout/orgChart1" loCatId="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BE43E1F-C9C0-9B44-9858-945B3F0630C8}">
      <dgm:prSet phldrT="[Text]" custT="1"/>
      <dgm:spPr>
        <a:ln w="1905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GB" sz="1200" noProof="0" dirty="0"/>
            <a:t>Cáncer y trombosis (n=740)</a:t>
          </a:r>
        </a:p>
      </dgm:t>
    </dgm:pt>
    <dgm:pt modelId="{2A1D489B-1961-EA4A-81C5-E063E776CE27}" type="parTrans" cxnId="{7985712C-E3A3-504E-9C03-D564BB5DD499}">
      <dgm:prSet/>
      <dgm:spPr/>
      <dgm:t>
        <a:bodyPr/>
        <a:lstStyle/>
        <a:p>
          <a:endParaRPr lang="en-US"/>
        </a:p>
      </dgm:t>
    </dgm:pt>
    <dgm:pt modelId="{87C0D82A-A23A-6341-A135-4794A00F861A}" type="sibTrans" cxnId="{7985712C-E3A3-504E-9C03-D564BB5DD499}">
      <dgm:prSet/>
      <dgm:spPr/>
      <dgm:t>
        <a:bodyPr/>
        <a:lstStyle/>
        <a:p>
          <a:endParaRPr lang="en-US"/>
        </a:p>
      </dgm:t>
    </dgm:pt>
    <dgm:pt modelId="{50B7E8F3-97CA-F945-9791-1B31BFD54DA5}">
      <dgm:prSet phldrT="[Text]" custT="1"/>
      <dgm:spPr>
        <a:ln w="1905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GB" sz="1200" noProof="0" dirty="0"/>
            <a:t>ETV clásica</a:t>
          </a:r>
        </a:p>
        <a:p>
          <a:r>
            <a:rPr lang="en-GB" sz="1200" noProof="0" dirty="0"/>
            <a:t>92.3% (n=683)</a:t>
          </a:r>
        </a:p>
      </dgm:t>
    </dgm:pt>
    <dgm:pt modelId="{EEBFC92C-56CF-DE48-8EE0-571A699040EE}" type="parTrans" cxnId="{723C8E8A-D797-3241-BFF1-EDE1708F3625}">
      <dgm:prSet/>
      <dgm:spPr>
        <a:ln w="12700"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n-US"/>
        </a:p>
      </dgm:t>
    </dgm:pt>
    <dgm:pt modelId="{A941ECB3-72F9-744B-8CD1-1B615B7DA562}" type="sibTrans" cxnId="{723C8E8A-D797-3241-BFF1-EDE1708F3625}">
      <dgm:prSet/>
      <dgm:spPr/>
      <dgm:t>
        <a:bodyPr/>
        <a:lstStyle/>
        <a:p>
          <a:endParaRPr lang="en-US"/>
        </a:p>
      </dgm:t>
    </dgm:pt>
    <dgm:pt modelId="{641E834E-C3E6-874C-BA7A-CB92C61E111B}">
      <dgm:prSet custT="1"/>
      <dgm:spPr>
        <a:ln w="1905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S" sz="1200" dirty="0"/>
            <a:t>Trombosis atípica 7.7%</a:t>
          </a:r>
        </a:p>
        <a:p>
          <a:r>
            <a:rPr lang="es-ES" sz="1200" dirty="0"/>
            <a:t>(n=57)</a:t>
          </a:r>
        </a:p>
      </dgm:t>
    </dgm:pt>
    <dgm:pt modelId="{8687EA4D-60CE-E946-9043-78C5FD916C69}" type="parTrans" cxnId="{2A58BDBB-6A80-BD4A-85CC-3223CB16C5AD}">
      <dgm:prSet/>
      <dgm:spPr>
        <a:ln w="12700"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s-ES"/>
        </a:p>
      </dgm:t>
    </dgm:pt>
    <dgm:pt modelId="{33CCC000-45F2-A149-8542-2AA83FAF9E9A}" type="sibTrans" cxnId="{2A58BDBB-6A80-BD4A-85CC-3223CB16C5AD}">
      <dgm:prSet/>
      <dgm:spPr/>
      <dgm:t>
        <a:bodyPr/>
        <a:lstStyle/>
        <a:p>
          <a:endParaRPr lang="es-ES"/>
        </a:p>
      </dgm:t>
    </dgm:pt>
    <dgm:pt modelId="{5AE8B7E6-4142-2C41-AA9E-D5F15E2B0DD0}" type="pres">
      <dgm:prSet presAssocID="{BC5E91F0-0EB7-1A41-B0DA-DBB1106C1D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2320DF6-F580-5647-B1BC-8F7A1B3C33EE}" type="pres">
      <dgm:prSet presAssocID="{BBE43E1F-C9C0-9B44-9858-945B3F0630C8}" presName="hierRoot1" presStyleCnt="0">
        <dgm:presLayoutVars>
          <dgm:hierBranch val="init"/>
        </dgm:presLayoutVars>
      </dgm:prSet>
      <dgm:spPr/>
    </dgm:pt>
    <dgm:pt modelId="{9CB4F8F4-FC0F-FD4E-81F1-79F44A486DA5}" type="pres">
      <dgm:prSet presAssocID="{BBE43E1F-C9C0-9B44-9858-945B3F0630C8}" presName="rootComposite1" presStyleCnt="0"/>
      <dgm:spPr/>
    </dgm:pt>
    <dgm:pt modelId="{02B3C331-44BA-C34B-9B5E-B77E6F03354C}" type="pres">
      <dgm:prSet presAssocID="{BBE43E1F-C9C0-9B44-9858-945B3F0630C8}" presName="rootText1" presStyleLbl="node0" presStyleIdx="0" presStyleCnt="1" custScaleX="31655" custScaleY="57610" custLinFactNeighborX="0">
        <dgm:presLayoutVars>
          <dgm:chPref val="3"/>
        </dgm:presLayoutVars>
      </dgm:prSet>
      <dgm:spPr/>
    </dgm:pt>
    <dgm:pt modelId="{C3A4BB89-3307-A740-BE68-0CB7795A5CA1}" type="pres">
      <dgm:prSet presAssocID="{BBE43E1F-C9C0-9B44-9858-945B3F0630C8}" presName="rootConnector1" presStyleLbl="node1" presStyleIdx="0" presStyleCnt="0"/>
      <dgm:spPr/>
    </dgm:pt>
    <dgm:pt modelId="{685CB92E-CAFE-A540-83CE-B95DDF68F00D}" type="pres">
      <dgm:prSet presAssocID="{BBE43E1F-C9C0-9B44-9858-945B3F0630C8}" presName="hierChild2" presStyleCnt="0"/>
      <dgm:spPr/>
    </dgm:pt>
    <dgm:pt modelId="{8E2B21E4-D797-EF42-A1CC-F98E11F8D199}" type="pres">
      <dgm:prSet presAssocID="{EEBFC92C-56CF-DE48-8EE0-571A699040EE}" presName="Name37" presStyleLbl="parChTrans1D2" presStyleIdx="0" presStyleCnt="2"/>
      <dgm:spPr/>
    </dgm:pt>
    <dgm:pt modelId="{7178C04C-6991-ED49-B3EC-202679C39CBC}" type="pres">
      <dgm:prSet presAssocID="{50B7E8F3-97CA-F945-9791-1B31BFD54DA5}" presName="hierRoot2" presStyleCnt="0">
        <dgm:presLayoutVars>
          <dgm:hierBranch val="init"/>
        </dgm:presLayoutVars>
      </dgm:prSet>
      <dgm:spPr/>
    </dgm:pt>
    <dgm:pt modelId="{2B4D56FE-F857-DC4B-9432-684D860D7502}" type="pres">
      <dgm:prSet presAssocID="{50B7E8F3-97CA-F945-9791-1B31BFD54DA5}" presName="rootComposite" presStyleCnt="0"/>
      <dgm:spPr/>
    </dgm:pt>
    <dgm:pt modelId="{6F07D100-5067-9F4B-A208-89CAC8CC6AD1}" type="pres">
      <dgm:prSet presAssocID="{50B7E8F3-97CA-F945-9791-1B31BFD54DA5}" presName="rootText" presStyleLbl="node2" presStyleIdx="0" presStyleCnt="2" custScaleX="28493" custScaleY="56013">
        <dgm:presLayoutVars>
          <dgm:chPref val="3"/>
        </dgm:presLayoutVars>
      </dgm:prSet>
      <dgm:spPr/>
    </dgm:pt>
    <dgm:pt modelId="{5E8D3ADB-0318-0B40-AA66-36EA5ED63DF5}" type="pres">
      <dgm:prSet presAssocID="{50B7E8F3-97CA-F945-9791-1B31BFD54DA5}" presName="rootConnector" presStyleLbl="node2" presStyleIdx="0" presStyleCnt="2"/>
      <dgm:spPr/>
    </dgm:pt>
    <dgm:pt modelId="{CF0E65EB-0ED7-6249-A9F4-71AE899E4881}" type="pres">
      <dgm:prSet presAssocID="{50B7E8F3-97CA-F945-9791-1B31BFD54DA5}" presName="hierChild4" presStyleCnt="0"/>
      <dgm:spPr/>
    </dgm:pt>
    <dgm:pt modelId="{A4266826-281E-5B49-83AB-6D2140B7037A}" type="pres">
      <dgm:prSet presAssocID="{50B7E8F3-97CA-F945-9791-1B31BFD54DA5}" presName="hierChild5" presStyleCnt="0"/>
      <dgm:spPr/>
    </dgm:pt>
    <dgm:pt modelId="{74EC946C-83D8-9E4D-AA16-1E877C25FFBD}" type="pres">
      <dgm:prSet presAssocID="{8687EA4D-60CE-E946-9043-78C5FD916C69}" presName="Name37" presStyleLbl="parChTrans1D2" presStyleIdx="1" presStyleCnt="2"/>
      <dgm:spPr/>
    </dgm:pt>
    <dgm:pt modelId="{5A1294B4-4A33-1745-945E-D829ACFE25E8}" type="pres">
      <dgm:prSet presAssocID="{641E834E-C3E6-874C-BA7A-CB92C61E111B}" presName="hierRoot2" presStyleCnt="0">
        <dgm:presLayoutVars>
          <dgm:hierBranch val="init"/>
        </dgm:presLayoutVars>
      </dgm:prSet>
      <dgm:spPr/>
    </dgm:pt>
    <dgm:pt modelId="{C8BED681-C34F-114B-988C-3A8785B5FE5F}" type="pres">
      <dgm:prSet presAssocID="{641E834E-C3E6-874C-BA7A-CB92C61E111B}" presName="rootComposite" presStyleCnt="0"/>
      <dgm:spPr/>
    </dgm:pt>
    <dgm:pt modelId="{9279DBBF-7AA2-0840-8C2A-7808E8E2AE11}" type="pres">
      <dgm:prSet presAssocID="{641E834E-C3E6-874C-BA7A-CB92C61E111B}" presName="rootText" presStyleLbl="node2" presStyleIdx="1" presStyleCnt="2" custScaleX="31510" custScaleY="56784">
        <dgm:presLayoutVars>
          <dgm:chPref val="3"/>
        </dgm:presLayoutVars>
      </dgm:prSet>
      <dgm:spPr/>
    </dgm:pt>
    <dgm:pt modelId="{43FF58C6-326E-4F48-B73F-4AFDA3115D6D}" type="pres">
      <dgm:prSet presAssocID="{641E834E-C3E6-874C-BA7A-CB92C61E111B}" presName="rootConnector" presStyleLbl="node2" presStyleIdx="1" presStyleCnt="2"/>
      <dgm:spPr/>
    </dgm:pt>
    <dgm:pt modelId="{7E6EA692-FB71-824D-B7EE-260F14848AD2}" type="pres">
      <dgm:prSet presAssocID="{641E834E-C3E6-874C-BA7A-CB92C61E111B}" presName="hierChild4" presStyleCnt="0"/>
      <dgm:spPr/>
    </dgm:pt>
    <dgm:pt modelId="{58F669FD-3D33-104E-B145-AC817EE372A2}" type="pres">
      <dgm:prSet presAssocID="{641E834E-C3E6-874C-BA7A-CB92C61E111B}" presName="hierChild5" presStyleCnt="0"/>
      <dgm:spPr/>
    </dgm:pt>
    <dgm:pt modelId="{4B01859B-02BA-0341-AF5D-F1917A134A87}" type="pres">
      <dgm:prSet presAssocID="{BBE43E1F-C9C0-9B44-9858-945B3F0630C8}" presName="hierChild3" presStyleCnt="0"/>
      <dgm:spPr/>
    </dgm:pt>
  </dgm:ptLst>
  <dgm:cxnLst>
    <dgm:cxn modelId="{BF13D902-A7AA-6C48-B78D-44D6401897F4}" type="presOf" srcId="{641E834E-C3E6-874C-BA7A-CB92C61E111B}" destId="{43FF58C6-326E-4F48-B73F-4AFDA3115D6D}" srcOrd="1" destOrd="0" presId="urn:microsoft.com/office/officeart/2005/8/layout/orgChart1"/>
    <dgm:cxn modelId="{7985712C-E3A3-504E-9C03-D564BB5DD499}" srcId="{BC5E91F0-0EB7-1A41-B0DA-DBB1106C1D81}" destId="{BBE43E1F-C9C0-9B44-9858-945B3F0630C8}" srcOrd="0" destOrd="0" parTransId="{2A1D489B-1961-EA4A-81C5-E063E776CE27}" sibTransId="{87C0D82A-A23A-6341-A135-4794A00F861A}"/>
    <dgm:cxn modelId="{4268D32E-846A-9F4C-8150-A03282CE2772}" type="presOf" srcId="{641E834E-C3E6-874C-BA7A-CB92C61E111B}" destId="{9279DBBF-7AA2-0840-8C2A-7808E8E2AE11}" srcOrd="0" destOrd="0" presId="urn:microsoft.com/office/officeart/2005/8/layout/orgChart1"/>
    <dgm:cxn modelId="{1B59522F-DCCE-3243-AC9D-3A345E6332A7}" type="presOf" srcId="{BBE43E1F-C9C0-9B44-9858-945B3F0630C8}" destId="{02B3C331-44BA-C34B-9B5E-B77E6F03354C}" srcOrd="0" destOrd="0" presId="urn:microsoft.com/office/officeart/2005/8/layout/orgChart1"/>
    <dgm:cxn modelId="{1FCB696F-736B-A84D-9452-23FBFCCE7FC5}" type="presOf" srcId="{50B7E8F3-97CA-F945-9791-1B31BFD54DA5}" destId="{6F07D100-5067-9F4B-A208-89CAC8CC6AD1}" srcOrd="0" destOrd="0" presId="urn:microsoft.com/office/officeart/2005/8/layout/orgChart1"/>
    <dgm:cxn modelId="{39801E84-0C18-634E-8888-2AE6041EBDC0}" type="presOf" srcId="{8687EA4D-60CE-E946-9043-78C5FD916C69}" destId="{74EC946C-83D8-9E4D-AA16-1E877C25FFBD}" srcOrd="0" destOrd="0" presId="urn:microsoft.com/office/officeart/2005/8/layout/orgChart1"/>
    <dgm:cxn modelId="{723C8E8A-D797-3241-BFF1-EDE1708F3625}" srcId="{BBE43E1F-C9C0-9B44-9858-945B3F0630C8}" destId="{50B7E8F3-97CA-F945-9791-1B31BFD54DA5}" srcOrd="0" destOrd="0" parTransId="{EEBFC92C-56CF-DE48-8EE0-571A699040EE}" sibTransId="{A941ECB3-72F9-744B-8CD1-1B615B7DA562}"/>
    <dgm:cxn modelId="{373989A5-74F6-3546-9F37-6F86357C409E}" type="presOf" srcId="{EEBFC92C-56CF-DE48-8EE0-571A699040EE}" destId="{8E2B21E4-D797-EF42-A1CC-F98E11F8D199}" srcOrd="0" destOrd="0" presId="urn:microsoft.com/office/officeart/2005/8/layout/orgChart1"/>
    <dgm:cxn modelId="{2A58BDBB-6A80-BD4A-85CC-3223CB16C5AD}" srcId="{BBE43E1F-C9C0-9B44-9858-945B3F0630C8}" destId="{641E834E-C3E6-874C-BA7A-CB92C61E111B}" srcOrd="1" destOrd="0" parTransId="{8687EA4D-60CE-E946-9043-78C5FD916C69}" sibTransId="{33CCC000-45F2-A149-8542-2AA83FAF9E9A}"/>
    <dgm:cxn modelId="{4CB71AC2-2C2B-004A-BAF2-7D28628E43AE}" type="presOf" srcId="{BBE43E1F-C9C0-9B44-9858-945B3F0630C8}" destId="{C3A4BB89-3307-A740-BE68-0CB7795A5CA1}" srcOrd="1" destOrd="0" presId="urn:microsoft.com/office/officeart/2005/8/layout/orgChart1"/>
    <dgm:cxn modelId="{515E61F0-7E5D-2F4B-A356-DA393CCA01F2}" type="presOf" srcId="{50B7E8F3-97CA-F945-9791-1B31BFD54DA5}" destId="{5E8D3ADB-0318-0B40-AA66-36EA5ED63DF5}" srcOrd="1" destOrd="0" presId="urn:microsoft.com/office/officeart/2005/8/layout/orgChart1"/>
    <dgm:cxn modelId="{E16BB1FE-C55E-2A4A-9E19-9FD9C398A7F1}" type="presOf" srcId="{BC5E91F0-0EB7-1A41-B0DA-DBB1106C1D81}" destId="{5AE8B7E6-4142-2C41-AA9E-D5F15E2B0DD0}" srcOrd="0" destOrd="0" presId="urn:microsoft.com/office/officeart/2005/8/layout/orgChart1"/>
    <dgm:cxn modelId="{93B9BEF3-7F5A-EA41-BB4F-79C6D75DDB8C}" type="presParOf" srcId="{5AE8B7E6-4142-2C41-AA9E-D5F15E2B0DD0}" destId="{52320DF6-F580-5647-B1BC-8F7A1B3C33EE}" srcOrd="0" destOrd="0" presId="urn:microsoft.com/office/officeart/2005/8/layout/orgChart1"/>
    <dgm:cxn modelId="{E4582E30-0558-EC4D-BA3E-0C46E37BDB1B}" type="presParOf" srcId="{52320DF6-F580-5647-B1BC-8F7A1B3C33EE}" destId="{9CB4F8F4-FC0F-FD4E-81F1-79F44A486DA5}" srcOrd="0" destOrd="0" presId="urn:microsoft.com/office/officeart/2005/8/layout/orgChart1"/>
    <dgm:cxn modelId="{D09265DD-550F-A040-B09B-B46A9C99039D}" type="presParOf" srcId="{9CB4F8F4-FC0F-FD4E-81F1-79F44A486DA5}" destId="{02B3C331-44BA-C34B-9B5E-B77E6F03354C}" srcOrd="0" destOrd="0" presId="urn:microsoft.com/office/officeart/2005/8/layout/orgChart1"/>
    <dgm:cxn modelId="{5AA8DA46-E5CD-2644-898C-6751285BD07C}" type="presParOf" srcId="{9CB4F8F4-FC0F-FD4E-81F1-79F44A486DA5}" destId="{C3A4BB89-3307-A740-BE68-0CB7795A5CA1}" srcOrd="1" destOrd="0" presId="urn:microsoft.com/office/officeart/2005/8/layout/orgChart1"/>
    <dgm:cxn modelId="{2AC1F17B-E609-CB44-BD5D-31F66CCABF0A}" type="presParOf" srcId="{52320DF6-F580-5647-B1BC-8F7A1B3C33EE}" destId="{685CB92E-CAFE-A540-83CE-B95DDF68F00D}" srcOrd="1" destOrd="0" presId="urn:microsoft.com/office/officeart/2005/8/layout/orgChart1"/>
    <dgm:cxn modelId="{CEE60587-90D5-F345-B533-D1F0B75F0CB1}" type="presParOf" srcId="{685CB92E-CAFE-A540-83CE-B95DDF68F00D}" destId="{8E2B21E4-D797-EF42-A1CC-F98E11F8D199}" srcOrd="0" destOrd="0" presId="urn:microsoft.com/office/officeart/2005/8/layout/orgChart1"/>
    <dgm:cxn modelId="{2AE9A5E4-D09D-F64F-A987-A76341DE3AB9}" type="presParOf" srcId="{685CB92E-CAFE-A540-83CE-B95DDF68F00D}" destId="{7178C04C-6991-ED49-B3EC-202679C39CBC}" srcOrd="1" destOrd="0" presId="urn:microsoft.com/office/officeart/2005/8/layout/orgChart1"/>
    <dgm:cxn modelId="{C141F55B-246D-1441-B901-0992C0A4E61D}" type="presParOf" srcId="{7178C04C-6991-ED49-B3EC-202679C39CBC}" destId="{2B4D56FE-F857-DC4B-9432-684D860D7502}" srcOrd="0" destOrd="0" presId="urn:microsoft.com/office/officeart/2005/8/layout/orgChart1"/>
    <dgm:cxn modelId="{F7F85C1B-4F32-B34F-A19F-129C0CE1CE58}" type="presParOf" srcId="{2B4D56FE-F857-DC4B-9432-684D860D7502}" destId="{6F07D100-5067-9F4B-A208-89CAC8CC6AD1}" srcOrd="0" destOrd="0" presId="urn:microsoft.com/office/officeart/2005/8/layout/orgChart1"/>
    <dgm:cxn modelId="{15423CDE-EA2D-8D4F-8046-31B8CD3463B2}" type="presParOf" srcId="{2B4D56FE-F857-DC4B-9432-684D860D7502}" destId="{5E8D3ADB-0318-0B40-AA66-36EA5ED63DF5}" srcOrd="1" destOrd="0" presId="urn:microsoft.com/office/officeart/2005/8/layout/orgChart1"/>
    <dgm:cxn modelId="{DC5A7CB7-B535-0E4B-9D51-73F5DE226E39}" type="presParOf" srcId="{7178C04C-6991-ED49-B3EC-202679C39CBC}" destId="{CF0E65EB-0ED7-6249-A9F4-71AE899E4881}" srcOrd="1" destOrd="0" presId="urn:microsoft.com/office/officeart/2005/8/layout/orgChart1"/>
    <dgm:cxn modelId="{F7F296D9-B867-7347-A6DE-BFF258F772C5}" type="presParOf" srcId="{7178C04C-6991-ED49-B3EC-202679C39CBC}" destId="{A4266826-281E-5B49-83AB-6D2140B7037A}" srcOrd="2" destOrd="0" presId="urn:microsoft.com/office/officeart/2005/8/layout/orgChart1"/>
    <dgm:cxn modelId="{552F80D9-2020-E74D-8F0D-76538D699774}" type="presParOf" srcId="{685CB92E-CAFE-A540-83CE-B95DDF68F00D}" destId="{74EC946C-83D8-9E4D-AA16-1E877C25FFBD}" srcOrd="2" destOrd="0" presId="urn:microsoft.com/office/officeart/2005/8/layout/orgChart1"/>
    <dgm:cxn modelId="{CD0EF960-8495-6147-99EC-CF75FF19114E}" type="presParOf" srcId="{685CB92E-CAFE-A540-83CE-B95DDF68F00D}" destId="{5A1294B4-4A33-1745-945E-D829ACFE25E8}" srcOrd="3" destOrd="0" presId="urn:microsoft.com/office/officeart/2005/8/layout/orgChart1"/>
    <dgm:cxn modelId="{B219A724-2023-4D4B-B191-EE2633F632D5}" type="presParOf" srcId="{5A1294B4-4A33-1745-945E-D829ACFE25E8}" destId="{C8BED681-C34F-114B-988C-3A8785B5FE5F}" srcOrd="0" destOrd="0" presId="urn:microsoft.com/office/officeart/2005/8/layout/orgChart1"/>
    <dgm:cxn modelId="{CE6FAE8B-82F9-4D4A-9992-5BEB3159B843}" type="presParOf" srcId="{C8BED681-C34F-114B-988C-3A8785B5FE5F}" destId="{9279DBBF-7AA2-0840-8C2A-7808E8E2AE11}" srcOrd="0" destOrd="0" presId="urn:microsoft.com/office/officeart/2005/8/layout/orgChart1"/>
    <dgm:cxn modelId="{892013A3-8F35-6F42-B406-DD8F48D4E4EA}" type="presParOf" srcId="{C8BED681-C34F-114B-988C-3A8785B5FE5F}" destId="{43FF58C6-326E-4F48-B73F-4AFDA3115D6D}" srcOrd="1" destOrd="0" presId="urn:microsoft.com/office/officeart/2005/8/layout/orgChart1"/>
    <dgm:cxn modelId="{5ECC3A3B-9C6B-1948-BA66-8C22D5A35A99}" type="presParOf" srcId="{5A1294B4-4A33-1745-945E-D829ACFE25E8}" destId="{7E6EA692-FB71-824D-B7EE-260F14848AD2}" srcOrd="1" destOrd="0" presId="urn:microsoft.com/office/officeart/2005/8/layout/orgChart1"/>
    <dgm:cxn modelId="{C25E0FB8-F038-F348-BE86-C6D99810D54B}" type="presParOf" srcId="{5A1294B4-4A33-1745-945E-D829ACFE25E8}" destId="{58F669FD-3D33-104E-B145-AC817EE372A2}" srcOrd="2" destOrd="0" presId="urn:microsoft.com/office/officeart/2005/8/layout/orgChart1"/>
    <dgm:cxn modelId="{7C378358-433B-F947-969B-49F7A6A32557}" type="presParOf" srcId="{52320DF6-F580-5647-B1BC-8F7A1B3C33EE}" destId="{4B01859B-02BA-0341-AF5D-F1917A134A87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C946C-83D8-9E4D-AA16-1E877C25FFBD}">
      <dsp:nvSpPr>
        <dsp:cNvPr id="0" name=""/>
        <dsp:cNvSpPr/>
      </dsp:nvSpPr>
      <dsp:spPr>
        <a:xfrm>
          <a:off x="1143661" y="957142"/>
          <a:ext cx="698558" cy="592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6399"/>
              </a:lnTo>
              <a:lnTo>
                <a:pt x="698558" y="296399"/>
              </a:lnTo>
              <a:lnTo>
                <a:pt x="698558" y="592799"/>
              </a:lnTo>
            </a:path>
          </a:pathLst>
        </a:custGeom>
        <a:noFill/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B21E4-D797-EF42-A1CC-F98E11F8D199}">
      <dsp:nvSpPr>
        <dsp:cNvPr id="0" name=""/>
        <dsp:cNvSpPr/>
      </dsp:nvSpPr>
      <dsp:spPr>
        <a:xfrm>
          <a:off x="402520" y="957142"/>
          <a:ext cx="741140" cy="592799"/>
        </a:xfrm>
        <a:custGeom>
          <a:avLst/>
          <a:gdLst/>
          <a:ahLst/>
          <a:cxnLst/>
          <a:rect l="0" t="0" r="0" b="0"/>
          <a:pathLst>
            <a:path>
              <a:moveTo>
                <a:pt x="741140" y="0"/>
              </a:moveTo>
              <a:lnTo>
                <a:pt x="741140" y="296399"/>
              </a:lnTo>
              <a:lnTo>
                <a:pt x="0" y="296399"/>
              </a:lnTo>
              <a:lnTo>
                <a:pt x="0" y="592799"/>
              </a:lnTo>
            </a:path>
          </a:pathLst>
        </a:custGeom>
        <a:noFill/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B3C331-44BA-C34B-9B5E-B77E6F03354C}">
      <dsp:nvSpPr>
        <dsp:cNvPr id="0" name=""/>
        <dsp:cNvSpPr/>
      </dsp:nvSpPr>
      <dsp:spPr>
        <a:xfrm>
          <a:off x="696873" y="144018"/>
          <a:ext cx="893575" cy="8131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 dirty="0"/>
            <a:t>Cáncer y trombosis (n=740)</a:t>
          </a:r>
        </a:p>
      </dsp:txBody>
      <dsp:txXfrm>
        <a:off x="696873" y="144018"/>
        <a:ext cx="893575" cy="813123"/>
      </dsp:txXfrm>
    </dsp:sp>
    <dsp:sp modelId="{6F07D100-5067-9F4B-A208-89CAC8CC6AD1}">
      <dsp:nvSpPr>
        <dsp:cNvPr id="0" name=""/>
        <dsp:cNvSpPr/>
      </dsp:nvSpPr>
      <dsp:spPr>
        <a:xfrm>
          <a:off x="362" y="1549942"/>
          <a:ext cx="804316" cy="7905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 dirty="0"/>
            <a:t>ETV clásica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 dirty="0"/>
            <a:t>92.3% (n=683)</a:t>
          </a:r>
        </a:p>
      </dsp:txBody>
      <dsp:txXfrm>
        <a:off x="362" y="1549942"/>
        <a:ext cx="804316" cy="790583"/>
      </dsp:txXfrm>
    </dsp:sp>
    <dsp:sp modelId="{9279DBBF-7AA2-0840-8C2A-7808E8E2AE11}">
      <dsp:nvSpPr>
        <dsp:cNvPr id="0" name=""/>
        <dsp:cNvSpPr/>
      </dsp:nvSpPr>
      <dsp:spPr>
        <a:xfrm>
          <a:off x="1397478" y="1549942"/>
          <a:ext cx="889481" cy="8014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Trombosis atípica 7.7%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(n=57)</a:t>
          </a:r>
        </a:p>
      </dsp:txBody>
      <dsp:txXfrm>
        <a:off x="1397478" y="1549942"/>
        <a:ext cx="889481" cy="8014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5E6A2-B9C1-FC43-A30B-F388D032E50D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922C2-E8A6-464F-8462-B90399DC688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6084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922C2-E8A6-464F-8462-B90399DC688A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8019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922C2-E8A6-464F-8462-B90399DC688A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1443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6/4/22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6FA525-4DB6-8F4C-A1AF-308CBC792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10" y="420832"/>
            <a:ext cx="822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accent5">
                    <a:lumMod val="75000"/>
                  </a:schemeClr>
                </a:solidFill>
              </a:rPr>
              <a:t>COMPLICACIONES EN EL SEGUIMIENTO DE LOS PACIENTES CON CÁNCER Y TROMBOSIS DE LOCALIZACIÓN ATÍPICA </a:t>
            </a:r>
            <a:endParaRPr lang="es-ES" altLang="es-E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851606-191D-B545-8448-167F2C990622}"/>
              </a:ext>
            </a:extLst>
          </p:cNvPr>
          <p:cNvSpPr txBox="1"/>
          <p:nvPr/>
        </p:nvSpPr>
        <p:spPr>
          <a:xfrm>
            <a:off x="252668" y="1186030"/>
            <a:ext cx="87634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M. Barca Hernando</a:t>
            </a:r>
            <a:r>
              <a:rPr lang="es-ES" sz="1100" baseline="30000" dirty="0">
                <a:effectLst/>
                <a:ea typeface="Calibri" panose="020F0502020204030204" pitchFamily="34" charset="0"/>
              </a:rPr>
              <a:t> 1</a:t>
            </a:r>
            <a:r>
              <a:rPr lang="es-ES" sz="11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, S. López Ruz </a:t>
            </a:r>
            <a:r>
              <a:rPr lang="es-ES" sz="1100" baseline="30000" dirty="0">
                <a:effectLst/>
                <a:ea typeface="Calibri" panose="020F0502020204030204" pitchFamily="34" charset="0"/>
              </a:rPr>
              <a:t>1, </a:t>
            </a:r>
            <a:r>
              <a:rPr lang="es-ES" sz="11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S. Marín Romero</a:t>
            </a:r>
            <a:r>
              <a:rPr lang="es-ES" sz="1100" baseline="30000" dirty="0">
                <a:effectLst/>
                <a:ea typeface="Calibri" panose="020F0502020204030204" pitchFamily="34" charset="0"/>
              </a:rPr>
              <a:t> 1</a:t>
            </a:r>
            <a:r>
              <a:rPr lang="es-ES" sz="11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L. Jara Palomares </a:t>
            </a:r>
            <a:r>
              <a:rPr lang="es-ES" sz="1100" baseline="30000" dirty="0">
                <a:effectLst/>
                <a:ea typeface="Calibri" panose="020F0502020204030204" pitchFamily="34" charset="0"/>
              </a:rPr>
              <a:t>1</a:t>
            </a:r>
            <a:endParaRPr lang="es-ES" sz="11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sz="1100" baseline="30000" dirty="0">
                <a:effectLst/>
                <a:ea typeface="Calibri" panose="020F0502020204030204" pitchFamily="34" charset="0"/>
              </a:rPr>
              <a:t>1</a:t>
            </a:r>
            <a:r>
              <a:rPr lang="es-ES" sz="1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Neumología, Unidad Médico-quirúrgica de Enfermedades Respiratorias (UMQUER), Hospital Universitario Virgen del Rocío. Sevilla.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7D7F1B60-A22A-3B45-818D-850398A72EC6}"/>
              </a:ext>
            </a:extLst>
          </p:cNvPr>
          <p:cNvSpPr/>
          <p:nvPr/>
        </p:nvSpPr>
        <p:spPr>
          <a:xfrm>
            <a:off x="394116" y="1813521"/>
            <a:ext cx="4000085" cy="300873"/>
          </a:xfrm>
          <a:prstGeom prst="roundRect">
            <a:avLst/>
          </a:prstGeom>
          <a:solidFill>
            <a:schemeClr val="accent5">
              <a:lumMod val="60000"/>
              <a:lumOff val="40000"/>
              <a:alpha val="30980"/>
            </a:schemeClr>
          </a:solidFill>
          <a:ln>
            <a:solidFill>
              <a:schemeClr val="accent5">
                <a:lumMod val="75000"/>
                <a:alpha val="3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accent5">
                    <a:lumMod val="75000"/>
                  </a:schemeClr>
                </a:solidFill>
              </a:rPr>
              <a:t>INTRODUCCIÓN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11E357A-7538-FD4E-9720-13953096257F}"/>
              </a:ext>
            </a:extLst>
          </p:cNvPr>
          <p:cNvSpPr txBox="1"/>
          <p:nvPr/>
        </p:nvSpPr>
        <p:spPr>
          <a:xfrm>
            <a:off x="388055" y="2218817"/>
            <a:ext cx="4000085" cy="2492990"/>
          </a:xfrm>
          <a:prstGeom prst="rect">
            <a:avLst/>
          </a:prstGeom>
          <a:noFill/>
          <a:ln>
            <a:solidFill>
              <a:schemeClr val="accent5">
                <a:lumMod val="75000"/>
                <a:alpha val="31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200" dirty="0"/>
              <a:t>Las trombosis en localizaciones atípicas representan aproximadamente entre el 5-10% de todos los casos de trombosis venosa.</a:t>
            </a:r>
          </a:p>
          <a:p>
            <a:pPr marL="171450" indent="-171450" algn="just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171450" indent="-171450" algn="just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200" dirty="0"/>
              <a:t>Los datos disponibles son limitados y heterogéneos</a:t>
            </a:r>
          </a:p>
          <a:p>
            <a:pPr marL="171450" indent="-171450" algn="just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171450" indent="-171450" algn="just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200" dirty="0"/>
              <a:t>Estrategias terapéuticas </a:t>
            </a:r>
            <a:r>
              <a:rPr lang="es-ES" sz="1200" dirty="0">
                <a:sym typeface="Wingdings" pitchFamily="2" charset="2"/>
              </a:rPr>
              <a:t> E</a:t>
            </a:r>
            <a:r>
              <a:rPr lang="es-ES" sz="1200" dirty="0"/>
              <a:t>nsayos clínicos realizados en pacientes con enfermedad tromboembólica (ETV) clásica. </a:t>
            </a:r>
          </a:p>
          <a:p>
            <a:pPr marL="171450" indent="-171450" algn="just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171450" indent="-171450" algn="just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200" b="1" dirty="0">
                <a:solidFill>
                  <a:schemeClr val="accent5">
                    <a:lumMod val="75000"/>
                  </a:schemeClr>
                </a:solidFill>
              </a:rPr>
              <a:t>Objetivo: </a:t>
            </a:r>
            <a:r>
              <a:rPr lang="es-ES" sz="1200" dirty="0"/>
              <a:t>Analizar las complicaciones de los pacientes con cáncer y trombosis de localización atípica, y compararlas con una cohorte de pacientes con cáncer y ETV clásica. </a:t>
            </a:r>
          </a:p>
          <a:p>
            <a:pPr marL="171450" indent="-171450" algn="just"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ES" sz="1200" dirty="0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3361C4A8-339C-3645-A7FF-88FD72A34673}"/>
              </a:ext>
            </a:extLst>
          </p:cNvPr>
          <p:cNvSpPr/>
          <p:nvPr/>
        </p:nvSpPr>
        <p:spPr>
          <a:xfrm>
            <a:off x="4663006" y="1813520"/>
            <a:ext cx="4000085" cy="300873"/>
          </a:xfrm>
          <a:prstGeom prst="roundRect">
            <a:avLst/>
          </a:prstGeom>
          <a:solidFill>
            <a:schemeClr val="accent5">
              <a:lumMod val="60000"/>
              <a:lumOff val="40000"/>
              <a:alpha val="30980"/>
            </a:schemeClr>
          </a:solidFill>
          <a:ln>
            <a:solidFill>
              <a:schemeClr val="accent5">
                <a:lumMod val="75000"/>
                <a:alpha val="3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accent5">
                    <a:lumMod val="75000"/>
                  </a:schemeClr>
                </a:solidFill>
              </a:rPr>
              <a:t>MATERIAL Y MÉTODOS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2FC4E33-075C-684A-B982-9C984C735CCF}"/>
              </a:ext>
            </a:extLst>
          </p:cNvPr>
          <p:cNvSpPr txBox="1"/>
          <p:nvPr/>
        </p:nvSpPr>
        <p:spPr>
          <a:xfrm>
            <a:off x="4687337" y="2514282"/>
            <a:ext cx="4000085" cy="1902059"/>
          </a:xfrm>
          <a:prstGeom prst="rect">
            <a:avLst/>
          </a:prstGeom>
          <a:noFill/>
          <a:ln>
            <a:solidFill>
              <a:schemeClr val="accent5">
                <a:lumMod val="75000"/>
                <a:alpha val="31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 defTabSz="1219170">
              <a:spcBef>
                <a:spcPct val="20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_tradnl" sz="1200" dirty="0"/>
              <a:t>Análisis post-hoc de estudios prospectivos </a:t>
            </a:r>
          </a:p>
          <a:p>
            <a:pPr marL="285750" indent="-285750" algn="just" defTabSz="1219170">
              <a:spcBef>
                <a:spcPct val="20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285750" indent="-285750" algn="just" defTabSz="1219170">
              <a:spcBef>
                <a:spcPct val="20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200" dirty="0"/>
              <a:t>Se incluyeron pacientes oncológicos evaluados en Consulta monográfica de ETV desde oct-2008 a dic-2019</a:t>
            </a:r>
          </a:p>
          <a:p>
            <a:pPr marL="342900" indent="-342900" algn="just" defTabSz="1219170">
              <a:spcBef>
                <a:spcPct val="20000"/>
              </a:spcBef>
              <a:buClr>
                <a:schemeClr val="accent5">
                  <a:lumMod val="75000"/>
                </a:schemeClr>
              </a:buClr>
              <a:buFont typeface="Arial" pitchFamily="34" charset="0"/>
              <a:buChar char="•"/>
            </a:pPr>
            <a:endParaRPr lang="es-ES" sz="1200" dirty="0"/>
          </a:p>
          <a:p>
            <a:pPr marL="285750" indent="-285750" algn="just" defTabSz="1219170">
              <a:spcBef>
                <a:spcPct val="20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1200" dirty="0"/>
              <a:t>Complicaciones: Hemorragias clínicamente relevantes (HCR) según criterios ISTH (International Society of Thrombosis and Haemostasis), recurrencia de la ETV y muerte.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ED041689-4EFF-6140-A510-1F4F8285E5ED}"/>
              </a:ext>
            </a:extLst>
          </p:cNvPr>
          <p:cNvSpPr/>
          <p:nvPr/>
        </p:nvSpPr>
        <p:spPr>
          <a:xfrm>
            <a:off x="1835696" y="123478"/>
            <a:ext cx="6624736" cy="287398"/>
          </a:xfrm>
          <a:prstGeom prst="roundRect">
            <a:avLst/>
          </a:prstGeom>
          <a:solidFill>
            <a:schemeClr val="accent5">
              <a:lumMod val="60000"/>
              <a:lumOff val="40000"/>
              <a:alpha val="30980"/>
            </a:schemeClr>
          </a:solidFill>
          <a:ln>
            <a:solidFill>
              <a:schemeClr val="accent5">
                <a:lumMod val="75000"/>
                <a:alpha val="3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accent5">
                    <a:lumMod val="75000"/>
                  </a:schemeClr>
                </a:solidFill>
              </a:rPr>
              <a:t>RESULTADOS</a:t>
            </a:r>
          </a:p>
        </p:txBody>
      </p:sp>
      <p:graphicFrame>
        <p:nvGraphicFramePr>
          <p:cNvPr id="3" name="Diagram 3">
            <a:extLst>
              <a:ext uri="{FF2B5EF4-FFF2-40B4-BE49-F238E27FC236}">
                <a16:creationId xmlns:a16="http://schemas.microsoft.com/office/drawing/2014/main" id="{DA15DDAA-3EC9-1D4C-B186-291E3385FF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1901831"/>
              </p:ext>
            </p:extLst>
          </p:nvPr>
        </p:nvGraphicFramePr>
        <p:xfrm>
          <a:off x="411948" y="1533556"/>
          <a:ext cx="2287323" cy="249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C6CF767-E29F-7F4C-8305-A042C27A9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942342"/>
              </p:ext>
            </p:extLst>
          </p:nvPr>
        </p:nvGraphicFramePr>
        <p:xfrm>
          <a:off x="3486781" y="1416348"/>
          <a:ext cx="4968552" cy="2748323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2085538">
                  <a:extLst>
                    <a:ext uri="{9D8B030D-6E8A-4147-A177-3AD203B41FA5}">
                      <a16:colId xmlns:a16="http://schemas.microsoft.com/office/drawing/2014/main" val="454994110"/>
                    </a:ext>
                  </a:extLst>
                </a:gridCol>
                <a:gridCol w="1013065">
                  <a:extLst>
                    <a:ext uri="{9D8B030D-6E8A-4147-A177-3AD203B41FA5}">
                      <a16:colId xmlns:a16="http://schemas.microsoft.com/office/drawing/2014/main" val="14486252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275713894"/>
                    </a:ext>
                  </a:extLst>
                </a:gridCol>
                <a:gridCol w="717821">
                  <a:extLst>
                    <a:ext uri="{9D8B030D-6E8A-4147-A177-3AD203B41FA5}">
                      <a16:colId xmlns:a16="http://schemas.microsoft.com/office/drawing/2014/main" val="363693239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Variable</a:t>
                      </a:r>
                      <a:endParaRPr lang="es-E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ETV atípica</a:t>
                      </a:r>
                    </a:p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n=57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ETV clásica</a:t>
                      </a:r>
                    </a:p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n=683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p-valor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15224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Edad (años), media ± DS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58.9 ± 14.3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65.6 ± 12.6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40183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Trombosis incidental, n (%)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(64.9%)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 (44.4%)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90507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</a:rPr>
                        <a:t>Neoplasia páncreas, n (%)</a:t>
                      </a:r>
                      <a:endParaRPr lang="es-E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(14.0%)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(3.7%)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0. 002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0339382"/>
                  </a:ext>
                </a:extLst>
              </a:tr>
              <a:tr h="296405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  <a:latin typeface="+mn-lt"/>
                        </a:rPr>
                        <a:t>Neoplasia renal, n (%)</a:t>
                      </a:r>
                      <a:endParaRPr lang="es-E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(12.3%)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(3.8%)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0. 002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605718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Neoplasia pulmonar, n (%)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(7.9%)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 (16.0%)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0. 002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1433520"/>
                  </a:ext>
                </a:extLst>
              </a:tr>
              <a:tr h="23961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Mortalidad, n (%)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(52.6%)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392 (57.4%)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07483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  <a:latin typeface="+mn-lt"/>
                        </a:rPr>
                        <a:t>Hemorragia clínicamente</a:t>
                      </a:r>
                      <a:endParaRPr lang="es-ES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(10.5%)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(14.6%)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4856701"/>
                  </a:ext>
                </a:extLst>
              </a:tr>
              <a:tr h="2916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ETV recurrente, n (%)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(17.5%)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127 (18.6%)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0.844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849500"/>
                  </a:ext>
                </a:extLst>
              </a:tr>
            </a:tbl>
          </a:graphicData>
        </a:graphic>
      </p:graphicFrame>
      <p:sp>
        <p:nvSpPr>
          <p:cNvPr id="7" name="Rectángulo 6">
            <a:extLst>
              <a:ext uri="{FF2B5EF4-FFF2-40B4-BE49-F238E27FC236}">
                <a16:creationId xmlns:a16="http://schemas.microsoft.com/office/drawing/2014/main" id="{64EEC3A5-C21D-974A-830B-46C8424D4044}"/>
              </a:ext>
            </a:extLst>
          </p:cNvPr>
          <p:cNvSpPr/>
          <p:nvPr/>
        </p:nvSpPr>
        <p:spPr>
          <a:xfrm>
            <a:off x="323528" y="590446"/>
            <a:ext cx="8131805" cy="646331"/>
          </a:xfrm>
          <a:prstGeom prst="rect">
            <a:avLst/>
          </a:prstGeom>
          <a:noFill/>
          <a:ln>
            <a:solidFill>
              <a:schemeClr val="accent5">
                <a:lumMod val="75000"/>
                <a:alpha val="31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_tradnl" sz="1200" dirty="0"/>
              <a:t>En los pacientes con trombosis atípica la mediana de seguimiento fue de 8,1 meses (p25-p75: 5,6-13,8 meses). El 57,9% eran varones, el 60% tenía metástasis y las localizaciones más frecuentes fueron: esplácnica (n=19; 2,3%), cava inferior-iliaca (sin afectación de miembros) (n=15; 1,8%) y yugular-cava superior (n=14; 1,7%).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A05CB7D-AAF4-534F-9B30-BAE9C8BF9932}"/>
              </a:ext>
            </a:extLst>
          </p:cNvPr>
          <p:cNvSpPr/>
          <p:nvPr/>
        </p:nvSpPr>
        <p:spPr>
          <a:xfrm>
            <a:off x="323528" y="4300360"/>
            <a:ext cx="8131805" cy="646331"/>
          </a:xfrm>
          <a:prstGeom prst="rect">
            <a:avLst/>
          </a:prstGeom>
          <a:noFill/>
          <a:ln>
            <a:solidFill>
              <a:schemeClr val="accent5">
                <a:lumMod val="75000"/>
                <a:alpha val="31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_tradnl" sz="1200" b="1" dirty="0">
                <a:solidFill>
                  <a:schemeClr val="accent5">
                    <a:lumMod val="75000"/>
                  </a:schemeClr>
                </a:solidFill>
              </a:rPr>
              <a:t>Conclusión: </a:t>
            </a:r>
            <a:r>
              <a:rPr lang="es-ES_tradnl" sz="1200" dirty="0"/>
              <a:t>L</a:t>
            </a:r>
            <a:r>
              <a:rPr lang="es-ES" sz="1200" dirty="0"/>
              <a:t>os pacientes con cáncer y trombosis de localización atípica presentan características clínicas diferentes a los pacientes con ETV clásica, aunque no encontramos diferencias en las complicaciones en el seguimiento (HCR, ETV recurrente o muerte)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1964</TotalTime>
  <Words>443</Words>
  <Application>Microsoft Macintosh PowerPoint</Application>
  <PresentationFormat>Presentación en pantalla (16:9)</PresentationFormat>
  <Paragraphs>65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javierdelgado@usal.es</cp:lastModifiedBy>
  <cp:revision>20</cp:revision>
  <dcterms:created xsi:type="dcterms:W3CDTF">2022-01-11T08:55:46Z</dcterms:created>
  <dcterms:modified xsi:type="dcterms:W3CDTF">2022-04-06T20:00:05Z</dcterms:modified>
</cp:coreProperties>
</file>