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B365"/>
    <a:srgbClr val="84E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8"/>
    <p:restoredTop sz="94643"/>
  </p:normalViewPr>
  <p:slideViewPr>
    <p:cSldViewPr>
      <p:cViewPr varScale="1">
        <p:scale>
          <a:sx n="119" d="100"/>
          <a:sy n="119" d="100"/>
        </p:scale>
        <p:origin x="192" y="5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4/4/22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D6E887-AA15-7D4F-8F6D-81597D82FA33}"/>
              </a:ext>
            </a:extLst>
          </p:cNvPr>
          <p:cNvSpPr txBox="1"/>
          <p:nvPr/>
        </p:nvSpPr>
        <p:spPr>
          <a:xfrm>
            <a:off x="1691680" y="128702"/>
            <a:ext cx="6768752" cy="1354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HEMODINÁMICO POR CATETERISMO CARDIACO DERECHO EN PACIENTES CON SOSPECHA DE HIPERTENSIÓN PULMONAR</a:t>
            </a:r>
          </a:p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Autores: Mendoza Zambrano EM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Acosta Rodríguez J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C. Carrera Cueva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Marín Romero S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Jara Palomares L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Elías Hernández MT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Otero Candelera R</a:t>
            </a:r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Unidad Médico Quirúrgica de Enfermedades Respiratorias. Hospital Universitario Virgen del Rocío. Sevilla</a:t>
            </a:r>
          </a:p>
          <a:p>
            <a:pPr algn="just"/>
            <a:r>
              <a:rPr lang="es-E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Anestesiología y Reanimación. Hospital Universitario Virgen del Rocío. Sevilla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7A777C-7188-3146-A158-B18E72006BC4}"/>
              </a:ext>
            </a:extLst>
          </p:cNvPr>
          <p:cNvSpPr txBox="1"/>
          <p:nvPr/>
        </p:nvSpPr>
        <p:spPr>
          <a:xfrm>
            <a:off x="107504" y="1541859"/>
            <a:ext cx="4176464" cy="146193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Conocer las características clínicas de pacientes sometidos a un cateterismo cardiaco derecho desde una consulta de neumología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Establecer el tiempo de demora diagnóstica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Describir las patologías que son remitidas con mayor frecuencia para  la realización de un cateterismo cardiaco derecho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BEAF8F4D-F874-254F-9087-614B60B8DEEC}"/>
              </a:ext>
            </a:extLst>
          </p:cNvPr>
          <p:cNvSpPr txBox="1">
            <a:spLocks/>
          </p:cNvSpPr>
          <p:nvPr/>
        </p:nvSpPr>
        <p:spPr>
          <a:xfrm>
            <a:off x="107504" y="3939902"/>
            <a:ext cx="4176464" cy="1011579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s-ES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</a:t>
            </a: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Desde 2008-2021: 129 pacientes se sometieron a un CCD. El tiempo hasta la realización de la prueba fue de 6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  <a:sym typeface="Symbol" pitchFamily="2" charset="2"/>
              </a:rPr>
              <a:t>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6,24 meses. 53 pacientes presentaron hipertensión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precapilar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32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postcapilar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y 8 una combinación de pre y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postcapilar</a:t>
            </a: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EEF12F-DBA1-8542-B9AB-69FA2C380D30}"/>
              </a:ext>
            </a:extLst>
          </p:cNvPr>
          <p:cNvSpPr txBox="1"/>
          <p:nvPr/>
        </p:nvSpPr>
        <p:spPr>
          <a:xfrm>
            <a:off x="107504" y="3075806"/>
            <a:ext cx="4176464" cy="784830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METODOS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Análisis retrospectivo de pacientes con remitidos desde una consulta de neumología para realizarse un CCD por sospecha de HP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1982F92-DC22-2740-B7C0-2A57875758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336672"/>
              </p:ext>
            </p:extLst>
          </p:nvPr>
        </p:nvGraphicFramePr>
        <p:xfrm>
          <a:off x="4499992" y="1854234"/>
          <a:ext cx="4464496" cy="25908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44800">
                  <a:extLst>
                    <a:ext uri="{9D8B030D-6E8A-4147-A177-3AD203B41FA5}">
                      <a16:colId xmlns:a16="http://schemas.microsoft.com/office/drawing/2014/main" val="2676812993"/>
                    </a:ext>
                  </a:extLst>
                </a:gridCol>
                <a:gridCol w="673232">
                  <a:extLst>
                    <a:ext uri="{9D8B030D-6E8A-4147-A177-3AD203B41FA5}">
                      <a16:colId xmlns:a16="http://schemas.microsoft.com/office/drawing/2014/main" val="868396577"/>
                    </a:ext>
                  </a:extLst>
                </a:gridCol>
                <a:gridCol w="673232">
                  <a:extLst>
                    <a:ext uri="{9D8B030D-6E8A-4147-A177-3AD203B41FA5}">
                      <a16:colId xmlns:a16="http://schemas.microsoft.com/office/drawing/2014/main" val="1064620727"/>
                    </a:ext>
                  </a:extLst>
                </a:gridCol>
                <a:gridCol w="673232">
                  <a:extLst>
                    <a:ext uri="{9D8B030D-6E8A-4147-A177-3AD203B41FA5}">
                      <a16:colId xmlns:a16="http://schemas.microsoft.com/office/drawing/2014/main" val="38176535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(N=129)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954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Edad, media 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64,6 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13,9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66,3 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13,9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61,50 </a:t>
                      </a:r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13,4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541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(64)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(36)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515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(43)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(30)*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(13)*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0841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Hipertensión arterial,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(57)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(40)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(17)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43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 Mellitus,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(21,7)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(11,6)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(10)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258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Cáncer,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(9,3)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(6,2)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(3,1)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1603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Trombosis venosas profundas,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(22,5)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(14)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(8,5)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7130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Tromboembolismo pulmonar,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(43)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(27,9)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(15,5)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977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EPOC, n (%)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(6)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9879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 Pulmonar Intersticial,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(4)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(1,6)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(2,3)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41120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 Cardiaca,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(23,3)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(14,7)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(8,5)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6552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 Reumatológica, n (%)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(16)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(10,5)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(5,4)</a:t>
                      </a:r>
                      <a:endParaRPr lang="es-ES" sz="1400" b="0" i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773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 Neurológica, n (%)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(4,7)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(3,9)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(0,8)</a:t>
                      </a:r>
                      <a:endParaRPr lang="es-ES" sz="1400" b="0" i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485785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18BBA61-CBBC-ED43-8F3C-E1E291490FF0}"/>
              </a:ext>
            </a:extLst>
          </p:cNvPr>
          <p:cNvSpPr txBox="1"/>
          <p:nvPr/>
        </p:nvSpPr>
        <p:spPr>
          <a:xfrm>
            <a:off x="4427984" y="1605449"/>
            <a:ext cx="3876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Tabla 1. Características clínicas de los pacientes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10B2CE-4993-4140-8DB0-C9ABFAB46A7C}"/>
              </a:ext>
            </a:extLst>
          </p:cNvPr>
          <p:cNvSpPr txBox="1"/>
          <p:nvPr/>
        </p:nvSpPr>
        <p:spPr>
          <a:xfrm>
            <a:off x="4499992" y="4443958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EPOC=Enfermedad pulmonar obstructiva crónica</a:t>
            </a:r>
          </a:p>
          <a:p>
            <a:pPr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*p&lt;0,05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422FEC-E26C-4643-BF98-B5D40A1DC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4048" y="2931790"/>
            <a:ext cx="4088680" cy="1394267"/>
          </a:xfrm>
          <a:ln w="19050"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El sexo femenino fue la población más estudiada, presentando mayor número de comorbilidades y también valores hemodinámicos más elevados,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PAPs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PAPm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y RVP. La causa más frecuente de realización de CCD procedente de una consulta de neumología es el antecedente de TEP, seguido de enfermedad cardiaca.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18BF5133-0A4A-8B42-8C98-7C7DC0E78C7E}"/>
              </a:ext>
            </a:extLst>
          </p:cNvPr>
          <p:cNvSpPr/>
          <p:nvPr/>
        </p:nvSpPr>
        <p:spPr>
          <a:xfrm>
            <a:off x="1043608" y="4299942"/>
            <a:ext cx="288032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C792D1D2-2E4B-5144-A045-39CDFF876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54333"/>
              </p:ext>
            </p:extLst>
          </p:nvPr>
        </p:nvGraphicFramePr>
        <p:xfrm>
          <a:off x="35496" y="955526"/>
          <a:ext cx="4824535" cy="3200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04255">
                  <a:extLst>
                    <a:ext uri="{9D8B030D-6E8A-4147-A177-3AD203B41FA5}">
                      <a16:colId xmlns:a16="http://schemas.microsoft.com/office/drawing/2014/main" val="342946031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150018273"/>
                    </a:ext>
                  </a:extLst>
                </a:gridCol>
                <a:gridCol w="870793">
                  <a:extLst>
                    <a:ext uri="{9D8B030D-6E8A-4147-A177-3AD203B41FA5}">
                      <a16:colId xmlns:a16="http://schemas.microsoft.com/office/drawing/2014/main" val="3460467866"/>
                    </a:ext>
                  </a:extLst>
                </a:gridCol>
                <a:gridCol w="785391">
                  <a:extLst>
                    <a:ext uri="{9D8B030D-6E8A-4147-A177-3AD203B41FA5}">
                      <a16:colId xmlns:a16="http://schemas.microsoft.com/office/drawing/2014/main" val="3649181021"/>
                    </a:ext>
                  </a:extLst>
                </a:gridCol>
              </a:tblGrid>
              <a:tr h="137158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161380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algn="just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Datos Hemodinámico (N=124)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861984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precapilar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(48,8)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(30,2)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(18,6)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066630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PAPs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(n=52)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70,6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20,5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23,3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70,1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5625406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PAPm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(n=60)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12,2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42,8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13,4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10,8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3895685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RVP    (n=55)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uW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4,7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4,8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477894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GC      (n=52) l/min,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1,8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0953906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postcapilar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(25,6)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(18,6)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(6,2)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971643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PAPs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(n=33)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61,7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26,4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58,4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24,8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946406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PAPm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(n=33)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39,6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40,2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14,7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37,7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908069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RVP     (n=32)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uW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2,5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2,2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665947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GC       (n=32) l/min,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1,4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2138324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 combinada, n (%)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(7)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(4,8)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(2,4)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4067795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PAPs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(n=9)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68,89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17,6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71,1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20,1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1177436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PAPm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(n=9)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14,6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7,5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0582340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RVP      (n=9)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uW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1,7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5,84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2,1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0,9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731197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GC        (n=9) l/min,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1,9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1,7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2,4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5214589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Normal, n (%)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(14,7)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(12)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(19,6)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7879340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PAPs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(n=19)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6,1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28,9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4,7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25,5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032403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PAPm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(n=19) </a:t>
                      </a: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17,9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3,5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 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2,3</a:t>
                      </a:r>
                      <a:endParaRPr lang="es-ES" sz="1000" b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16,6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4,2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7834482"/>
                  </a:ext>
                </a:extLst>
              </a:tr>
              <a:tr h="137158">
                <a:tc>
                  <a:txBody>
                    <a:bodyPr/>
                    <a:lstStyle/>
                    <a:p>
                      <a:pPr marL="0" lvl="0" indent="0" algn="just">
                        <a:buFontTx/>
                        <a:buNone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GC       (n=19) l/min, media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1,5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 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itchFamily="2" charset="2"/>
                        </a:rPr>
                        <a:t>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2,1</a:t>
                      </a:r>
                      <a:endParaRPr lang="es-ES" sz="1000" b="0" dirty="0">
                        <a:solidFill>
                          <a:srgbClr val="C4591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3589049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0FBE9F8C-3045-7240-B18F-43A60C81ED2D}"/>
              </a:ext>
            </a:extLst>
          </p:cNvPr>
          <p:cNvSpPr txBox="1"/>
          <p:nvPr/>
        </p:nvSpPr>
        <p:spPr>
          <a:xfrm>
            <a:off x="8295" y="699542"/>
            <a:ext cx="3876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Tabla 2. Datos del cateterismo derecho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51A427F6-FAA9-4F4C-AB83-EC0AECB2BC46}"/>
              </a:ext>
            </a:extLst>
          </p:cNvPr>
          <p:cNvSpPr txBox="1"/>
          <p:nvPr/>
        </p:nvSpPr>
        <p:spPr>
          <a:xfrm>
            <a:off x="-36512" y="4177412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HP= hipertensión pulmonar.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PAPs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= presión arterial pulmonar sistólica.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PAPm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= presión arterial media pulmonar. GC= gasto cardiaco. RVP=Resistencia vascular pulmonar UW= unidad de Wood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BFFD98-1B26-4745-BBA2-48E3DF314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483518"/>
            <a:ext cx="3744416" cy="24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88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927</Words>
  <Application>Microsoft Macintosh PowerPoint</Application>
  <PresentationFormat>Presentación en pantalla (16:9)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Elva Mendoza</cp:lastModifiedBy>
  <cp:revision>14</cp:revision>
  <dcterms:created xsi:type="dcterms:W3CDTF">2022-01-11T08:55:46Z</dcterms:created>
  <dcterms:modified xsi:type="dcterms:W3CDTF">2022-04-04T12:46:00Z</dcterms:modified>
</cp:coreProperties>
</file>