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9531" autoAdjust="0"/>
  </p:normalViewPr>
  <p:slideViewPr>
    <p:cSldViewPr snapToGrid="0">
      <p:cViewPr varScale="1">
        <p:scale>
          <a:sx n="131" d="100"/>
          <a:sy n="131" d="100"/>
        </p:scale>
        <p:origin x="10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el título"/>
          <p:cNvSpPr txBox="1">
            <a:spLocks noGrp="1"/>
          </p:cNvSpPr>
          <p:nvPr>
            <p:ph type="title"/>
          </p:nvPr>
        </p:nvSpPr>
        <p:spPr>
          <a:xfrm>
            <a:off x="685800" y="1597819"/>
            <a:ext cx="7772400" cy="1102520"/>
          </a:xfrm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12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1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21" name="Nivel de texto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22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o del título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1" cy="1021557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Texto del título</a:t>
            </a:r>
          </a:p>
        </p:txBody>
      </p:sp>
      <p:sp>
        <p:nvSpPr>
          <p:cNvPr id="30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722312" y="2180034"/>
            <a:ext cx="7772401" cy="1125141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3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39" name="Nivel de texto 1…"/>
          <p:cNvSpPr txBox="1">
            <a:spLocks noGrp="1"/>
          </p:cNvSpPr>
          <p:nvPr>
            <p:ph type="body" sz="half" idx="1"/>
          </p:nvPr>
        </p:nvSpPr>
        <p:spPr>
          <a:xfrm>
            <a:off x="457200" y="900112"/>
            <a:ext cx="4038600" cy="2545558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48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151334"/>
            <a:ext cx="4040188" cy="47982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9" name="4 Marcador de texto"/>
          <p:cNvSpPr>
            <a:spLocks noGrp="1"/>
          </p:cNvSpPr>
          <p:nvPr>
            <p:ph type="body" sz="quarter" idx="21"/>
          </p:nvPr>
        </p:nvSpPr>
        <p:spPr>
          <a:xfrm>
            <a:off x="4645026" y="1151334"/>
            <a:ext cx="4041776" cy="47982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o del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del título</a:t>
            </a:r>
          </a:p>
        </p:txBody>
      </p:sp>
      <p:sp>
        <p:nvSpPr>
          <p:cNvPr id="5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o del título"/>
          <p:cNvSpPr txBox="1">
            <a:spLocks noGrp="1"/>
          </p:cNvSpPr>
          <p:nvPr>
            <p:ph type="title"/>
          </p:nvPr>
        </p:nvSpPr>
        <p:spPr>
          <a:xfrm>
            <a:off x="457201" y="204786"/>
            <a:ext cx="3008314" cy="871539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73" name="Nivel de texto 1…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6"/>
          </a:xfrm>
          <a:prstGeom prst="rect">
            <a:avLst/>
          </a:prstGeom>
        </p:spPr>
        <p:txBody>
          <a:bodyPr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74" name="3 Marcador de texto"/>
          <p:cNvSpPr>
            <a:spLocks noGrp="1"/>
          </p:cNvSpPr>
          <p:nvPr>
            <p:ph type="body" sz="half" idx="21"/>
          </p:nvPr>
        </p:nvSpPr>
        <p:spPr>
          <a:xfrm>
            <a:off x="457200" y="1076326"/>
            <a:ext cx="3008315" cy="3518297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o del título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1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Texto del título</a:t>
            </a:r>
          </a:p>
        </p:txBody>
      </p:sp>
      <p:sp>
        <p:nvSpPr>
          <p:cNvPr id="83" name="2 Marcador de posición de imagen"/>
          <p:cNvSpPr>
            <a:spLocks noGrp="1"/>
          </p:cNvSpPr>
          <p:nvPr>
            <p:ph type="pic" sz="half" idx="21"/>
          </p:nvPr>
        </p:nvSpPr>
        <p:spPr>
          <a:xfrm>
            <a:off x="1792288" y="459581"/>
            <a:ext cx="5486401" cy="3086101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Nivel de texto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4025503"/>
            <a:ext cx="5486401" cy="60364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8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8428176" y="4780032"/>
            <a:ext cx="258624" cy="248306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ANALISIS DE LA MORTALIDAD EN UNA UNIDAD DE CUIDADOS RESPIRATORIOS INTERMEDIOS (UCRI) EN UN HOSPITAL DE TERCER NIVEL.…"/>
          <p:cNvSpPr txBox="1"/>
          <p:nvPr/>
        </p:nvSpPr>
        <p:spPr>
          <a:xfrm>
            <a:off x="1299284" y="339522"/>
            <a:ext cx="6774199" cy="818838"/>
          </a:xfrm>
          <a:prstGeom prst="rect">
            <a:avLst/>
          </a:prstGeom>
          <a:solidFill>
            <a:schemeClr val="accent3"/>
          </a:solidFill>
          <a:ln w="38100" cap="flat">
            <a:solidFill>
              <a:srgbClr val="FFFFFF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tIns="45719" rIns="45719" bIns="45719" numCol="1" anchor="ctr">
            <a:noAutofit/>
          </a:bodyPr>
          <a:lstStyle/>
          <a:p>
            <a:pPr algn="ct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050" dirty="0"/>
              <a:t> </a:t>
            </a:r>
            <a:r>
              <a:rPr sz="900" dirty="0"/>
              <a:t>ANALISIS DE LA MORTALIDAD EN UNA UNIDAD DE CUIDADOS RESPIRATORIOS INTERMEDIOS (UCRI) EN UN HOSPITAL DE TERCER NIVEL.</a:t>
            </a:r>
            <a:br>
              <a:rPr sz="900" dirty="0"/>
            </a:br>
            <a:endParaRPr sz="900" b="1" dirty="0"/>
          </a:p>
          <a:p>
            <a:pPr algn="ctr"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900" dirty="0" err="1"/>
              <a:t>N.González</a:t>
            </a:r>
            <a:r>
              <a:rPr sz="900" dirty="0"/>
              <a:t> </a:t>
            </a:r>
            <a:r>
              <a:rPr sz="900" dirty="0" err="1"/>
              <a:t>Florido</a:t>
            </a:r>
            <a:r>
              <a:rPr sz="900" dirty="0"/>
              <a:t>, </a:t>
            </a:r>
            <a:r>
              <a:rPr sz="900" dirty="0" err="1"/>
              <a:t>J.Fontoba</a:t>
            </a:r>
            <a:r>
              <a:rPr sz="900" dirty="0"/>
              <a:t> Díaz, </a:t>
            </a:r>
            <a:r>
              <a:rPr sz="900" dirty="0" err="1"/>
              <a:t>E.Salcedo</a:t>
            </a:r>
            <a:r>
              <a:rPr sz="900" dirty="0"/>
              <a:t> </a:t>
            </a:r>
            <a:r>
              <a:rPr sz="900" dirty="0" err="1"/>
              <a:t>Lobera</a:t>
            </a:r>
            <a:r>
              <a:rPr sz="900" dirty="0"/>
              <a:t>. </a:t>
            </a:r>
            <a:br>
              <a:rPr sz="900" dirty="0"/>
            </a:br>
            <a:r>
              <a:rPr sz="900" dirty="0"/>
              <a:t>Unidad </a:t>
            </a:r>
            <a:r>
              <a:rPr sz="900" dirty="0" err="1"/>
              <a:t>médico-quirúrgica</a:t>
            </a:r>
            <a:r>
              <a:rPr sz="900" dirty="0"/>
              <a:t> de </a:t>
            </a:r>
            <a:r>
              <a:rPr sz="900" dirty="0" err="1"/>
              <a:t>enfermedades</a:t>
            </a:r>
            <a:r>
              <a:rPr sz="900" dirty="0"/>
              <a:t> </a:t>
            </a:r>
            <a:r>
              <a:rPr sz="900" dirty="0" err="1"/>
              <a:t>respiratorias</a:t>
            </a:r>
            <a:r>
              <a:rPr sz="900" dirty="0"/>
              <a:t>. Hospital Regional </a:t>
            </a:r>
            <a:r>
              <a:rPr lang="es-ES" sz="900" dirty="0"/>
              <a:t>U</a:t>
            </a:r>
            <a:r>
              <a:rPr sz="900" dirty="0" err="1"/>
              <a:t>niversitario</a:t>
            </a:r>
            <a:r>
              <a:rPr sz="900" dirty="0"/>
              <a:t> de Málaga.</a:t>
            </a:r>
          </a:p>
        </p:txBody>
      </p:sp>
      <p:sp>
        <p:nvSpPr>
          <p:cNvPr id="97" name="CuadroTexto 5"/>
          <p:cNvSpPr txBox="1"/>
          <p:nvPr/>
        </p:nvSpPr>
        <p:spPr>
          <a:xfrm>
            <a:off x="1299284" y="1268021"/>
            <a:ext cx="2555776" cy="276999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/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Subtítulo 2"/>
          <p:cNvSpPr txBox="1">
            <a:spLocks noGrp="1"/>
          </p:cNvSpPr>
          <p:nvPr>
            <p:ph type="subTitle" sz="quarter" idx="1"/>
          </p:nvPr>
        </p:nvSpPr>
        <p:spPr>
          <a:xfrm>
            <a:off x="732007" y="1689219"/>
            <a:ext cx="3690330" cy="1120889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</a:tabLst>
            </a:pPr>
            <a:r>
              <a:rPr lang="es-ES" sz="9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 El desarrollo de la ventilación mecánica no invasiva (VMNI) y su evidencia científica, junto a la necesidad de vigilancia de los pacientes más severos, ha propiciado el desarrollo de las </a:t>
            </a:r>
            <a:r>
              <a:rPr lang="es-ES" sz="90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UCRIs</a:t>
            </a:r>
            <a:r>
              <a:rPr lang="es-ES" sz="90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n-US" sz="900" dirty="0">
                <a:solidFill>
                  <a:schemeClr val="tx1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En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nuestro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hospital,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Neumología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proporciona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VMNI tanto a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pacientes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Covid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como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noCovid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en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situación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de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insuficiencia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respiratoria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aguda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(IRA) o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crónica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agudizada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(IRCA).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Desde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finales de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octubre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2020,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contamos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con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una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UCRI para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los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casos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más</a:t>
            </a:r>
            <a:r>
              <a:rPr lang="en-US" sz="9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9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severos</a:t>
            </a:r>
            <a:endParaRPr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CuadroTexto 7"/>
          <p:cNvSpPr txBox="1"/>
          <p:nvPr/>
        </p:nvSpPr>
        <p:spPr>
          <a:xfrm>
            <a:off x="5491427" y="1288187"/>
            <a:ext cx="2582056" cy="276999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/>
            <a:r>
              <a:rPr sz="1200" dirty="0">
                <a:latin typeface="Arial" panose="020B0604020202020204" pitchFamily="34" charset="0"/>
                <a:cs typeface="Arial" panose="020B0604020202020204" pitchFamily="34" charset="0"/>
              </a:rPr>
              <a:t>Material y </a:t>
            </a:r>
            <a:r>
              <a:rPr sz="1200" dirty="0" err="1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CuadroTexto 9"/>
          <p:cNvSpPr txBox="1"/>
          <p:nvPr/>
        </p:nvSpPr>
        <p:spPr>
          <a:xfrm>
            <a:off x="3368026" y="2934142"/>
            <a:ext cx="2407947" cy="261610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/>
            <a:r>
              <a:rPr sz="110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1100" dirty="0" err="1">
                <a:latin typeface="Arial" panose="020B0604020202020204" pitchFamily="34" charset="0"/>
                <a:cs typeface="Arial" panose="020B0604020202020204" pitchFamily="34" charset="0"/>
              </a:rPr>
              <a:t>esultados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 globales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7" name="Imagen 11" descr="Imagen 11"/>
          <p:cNvPicPr>
            <a:picLocks noChangeAspect="1"/>
          </p:cNvPicPr>
          <p:nvPr/>
        </p:nvPicPr>
        <p:blipFill>
          <a:blip r:embed="rId2"/>
          <a:srcRect r="8836"/>
          <a:stretch>
            <a:fillRect/>
          </a:stretch>
        </p:blipFill>
        <p:spPr>
          <a:xfrm>
            <a:off x="6371200" y="3374445"/>
            <a:ext cx="2096291" cy="13927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Imagen 12" descr="Imagen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91" y="3384430"/>
            <a:ext cx="1927438" cy="1382745"/>
          </a:xfrm>
          <a:prstGeom prst="rect">
            <a:avLst/>
          </a:prstGeom>
          <a:ln w="12700">
            <a:miter lim="400000"/>
          </a:ln>
        </p:spPr>
      </p:pic>
      <p:sp>
        <p:nvSpPr>
          <p:cNvPr id="17" name="Subtítulo 2">
            <a:extLst>
              <a:ext uri="{FF2B5EF4-FFF2-40B4-BE49-F238E27FC236}">
                <a16:creationId xmlns:a16="http://schemas.microsoft.com/office/drawing/2014/main" id="{D9875FDE-AFC6-4707-96D5-7AACF2F382FE}"/>
              </a:ext>
            </a:extLst>
          </p:cNvPr>
          <p:cNvSpPr txBox="1">
            <a:spLocks/>
          </p:cNvSpPr>
          <p:nvPr/>
        </p:nvSpPr>
        <p:spPr>
          <a:xfrm>
            <a:off x="4860614" y="1689220"/>
            <a:ext cx="3632708" cy="1120888"/>
          </a:xfrm>
          <a:prstGeom prst="rect">
            <a:avLst/>
          </a:prstGeom>
          <a:ln/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45719" rIns="45719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888888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4572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888888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9144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888888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13716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888888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1828800" algn="ctr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0" i="0" u="none" strike="noStrike" cap="none" spc="0" baseline="0">
                <a:solidFill>
                  <a:srgbClr val="888888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3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just" hangingPunct="1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</a:tabLst>
            </a:pPr>
            <a:r>
              <a:rPr lang="es-ES" sz="900" dirty="0">
                <a:solidFill>
                  <a:schemeClr val="tx1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 </a:t>
            </a:r>
            <a:r>
              <a:rPr lang="es-ES_tradnl" sz="9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prospectivo de 220 pacientes </a:t>
            </a:r>
            <a:r>
              <a:rPr lang="es-ES_tradnl" sz="90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noCovid</a:t>
            </a:r>
            <a:r>
              <a:rPr lang="es-ES_tradnl" sz="9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 IRA o IRCA que requirieron VMNI e ingreso en UCRI. Analizamos la mortalidad de los mismos y su relación con datos generales, clínicos, y radiológicos. </a:t>
            </a:r>
          </a:p>
          <a:p>
            <a:pPr algn="just" hangingPunct="1">
              <a:tabLst>
                <a:tab pos="449580" algn="l"/>
                <a:tab pos="899160" algn="l"/>
                <a:tab pos="1348740" algn="l"/>
                <a:tab pos="1798320" algn="l"/>
                <a:tab pos="2247900" algn="l"/>
                <a:tab pos="2697480" algn="l"/>
                <a:tab pos="3147060" algn="l"/>
                <a:tab pos="3596640" algn="l"/>
                <a:tab pos="4046220" algn="l"/>
                <a:tab pos="4495800" algn="l"/>
                <a:tab pos="4945380" algn="l"/>
                <a:tab pos="5394960" algn="l"/>
                <a:tab pos="5844540" algn="l"/>
              </a:tabLst>
            </a:pPr>
            <a:r>
              <a:rPr lang="es-ES_tradnl" sz="900" kern="1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r>
              <a:rPr lang="es-ES_tradnl" sz="9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Así mismo hacemos una comparativa, con las limitaciones que conlleva, con el año 2019, cuando no disponíamos de UCRI.</a:t>
            </a:r>
            <a:endParaRPr lang="es-E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05B5216-E82D-4E80-B78E-7500A0BA9F3E}"/>
              </a:ext>
            </a:extLst>
          </p:cNvPr>
          <p:cNvSpPr txBox="1"/>
          <p:nvPr/>
        </p:nvSpPr>
        <p:spPr>
          <a:xfrm>
            <a:off x="2616823" y="3480511"/>
            <a:ext cx="1270539" cy="116954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.-56% Varones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.-Edad media 71 a.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.-</a:t>
            </a:r>
            <a:r>
              <a:rPr kumimoji="0" lang="es-ES" sz="1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I.Charlson</a:t>
            </a: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(m) 6.4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.-65%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Hipercápnicos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             vs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 34% Hipoxémicos</a:t>
            </a:r>
            <a:endParaRPr kumimoji="0" lang="es-E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834DD14-5759-4353-AE62-0D2E3AAD2DD0}"/>
              </a:ext>
            </a:extLst>
          </p:cNvPr>
          <p:cNvSpPr txBox="1"/>
          <p:nvPr/>
        </p:nvSpPr>
        <p:spPr>
          <a:xfrm>
            <a:off x="5065396" y="3402459"/>
            <a:ext cx="1357101" cy="1415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.-77% Alta de UCRI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.-5% UCI (66% exitus)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.-17% </a:t>
            </a:r>
            <a:r>
              <a:rPr kumimoji="0" lang="es-ES" sz="10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Éxitus</a:t>
            </a:r>
            <a:r>
              <a:rPr kumimoji="0" lang="es-ES" sz="1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UCRI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3%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mort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UCI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             9% </a:t>
            </a:r>
            <a:r>
              <a:rPr lang="es-ES" sz="800" dirty="0" err="1">
                <a:latin typeface="Arial" panose="020B0604020202020204" pitchFamily="34" charset="0"/>
                <a:cs typeface="Arial" panose="020B0604020202020204" pitchFamily="34" charset="0"/>
              </a:rPr>
              <a:t>mort</a:t>
            </a: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 planta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.-29%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Éxitus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Hospital</a:t>
            </a:r>
            <a:endParaRPr kumimoji="0" lang="es-E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979C3A62-3A59-4322-970F-E66C65D34DC8}"/>
              </a:ext>
            </a:extLst>
          </p:cNvPr>
          <p:cNvSpPr/>
          <p:nvPr/>
        </p:nvSpPr>
        <p:spPr>
          <a:xfrm>
            <a:off x="624468" y="3315629"/>
            <a:ext cx="3471747" cy="1488349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DA69175F-5FD0-4271-8B88-CBE9A0212BBA}"/>
              </a:ext>
            </a:extLst>
          </p:cNvPr>
          <p:cNvSpPr/>
          <p:nvPr/>
        </p:nvSpPr>
        <p:spPr>
          <a:xfrm>
            <a:off x="5044050" y="3311915"/>
            <a:ext cx="3471747" cy="1488349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4B71D6B8-E089-41AA-85A8-0F8696981113}"/>
              </a:ext>
            </a:extLst>
          </p:cNvPr>
          <p:cNvCxnSpPr>
            <a:cxnSpLocks/>
          </p:cNvCxnSpPr>
          <p:nvPr/>
        </p:nvCxnSpPr>
        <p:spPr>
          <a:xfrm>
            <a:off x="5404625" y="4244898"/>
            <a:ext cx="0" cy="2973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1" descr="Imagen 11">
            <a:extLst>
              <a:ext uri="{FF2B5EF4-FFF2-40B4-BE49-F238E27FC236}">
                <a16:creationId xmlns:a16="http://schemas.microsoft.com/office/drawing/2014/main" id="{197623A5-396D-4F88-ACA5-5CED16007B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8836"/>
          <a:stretch>
            <a:fillRect/>
          </a:stretch>
        </p:blipFill>
        <p:spPr>
          <a:xfrm>
            <a:off x="1190816" y="418813"/>
            <a:ext cx="2324666" cy="1459629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87F7290-141C-4DB7-BC85-262F9D416AF5}"/>
              </a:ext>
            </a:extLst>
          </p:cNvPr>
          <p:cNvSpPr txBox="1"/>
          <p:nvPr/>
        </p:nvSpPr>
        <p:spPr>
          <a:xfrm>
            <a:off x="3565825" y="411024"/>
            <a:ext cx="4814329" cy="1477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**Significación estadística mortalidad global en UCRI:</a:t>
            </a: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.-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Índice de </a:t>
            </a:r>
            <a:r>
              <a:rPr lang="es-ES_tradnl" sz="100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Charlson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8.3 en exitus vs 6.1 en altas</a:t>
            </a: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.-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Infiltrados bilaterales en </a:t>
            </a:r>
            <a:r>
              <a:rPr lang="es-ES_tradnl" sz="100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Rx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41% vs 28%</a:t>
            </a: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.-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Y, sobre todo, con el tipo de fallo respiratorio:</a:t>
            </a:r>
            <a:endParaRPr lang="es-ES" sz="1000" dirty="0">
              <a:effectLst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       +en el fallo hipoxémico: 55% altas a planta, 34% exitus o LET, 10% UCI</a:t>
            </a:r>
            <a:endParaRPr lang="es-ES" sz="1000" dirty="0">
              <a:effectLst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	       +en el fallo </a:t>
            </a:r>
            <a:r>
              <a:rPr lang="es-ES_tradnl" sz="100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hipercápnico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91% altas a planta, 7% exitus o LET, &lt;1% UCI</a:t>
            </a: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endParaRPr kumimoji="0" lang="es-ES_tradnl" sz="1000" b="0" i="0" u="none" strike="noStrike" kern="100" cap="none" spc="0" normalizeH="0" baseline="0" dirty="0"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**Mortalidad adicional en planta: Edad media 80 años e Índice </a:t>
            </a:r>
            <a:r>
              <a:rPr lang="es-ES_tradnl" sz="100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Charlson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7.75</a:t>
            </a: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kumimoji="0" lang="es-ES_tradnl" sz="1000" b="0" i="0" u="none" strike="noStrike" kern="100" cap="none" spc="0" normalizeH="0" baseline="0" dirty="0"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                                                     </a:t>
            </a:r>
            <a:r>
              <a:rPr lang="es-ES_tradnl" sz="1000" kern="100" dirty="0">
                <a:latin typeface="Arial" panose="020B0604020202020204" pitchFamily="34" charset="0"/>
                <a:cs typeface="Arial" panose="020B0604020202020204" pitchFamily="34" charset="0"/>
              </a:rPr>
              <a:t>Fallo hipoxémico 58%. Infiltrados bilaterales 52%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6" name="CuadroTexto 9">
            <a:extLst>
              <a:ext uri="{FF2B5EF4-FFF2-40B4-BE49-F238E27FC236}">
                <a16:creationId xmlns:a16="http://schemas.microsoft.com/office/drawing/2014/main" id="{42171DD0-7F97-4710-A48B-96FD0B3F196C}"/>
              </a:ext>
            </a:extLst>
          </p:cNvPr>
          <p:cNvSpPr txBox="1"/>
          <p:nvPr/>
        </p:nvSpPr>
        <p:spPr>
          <a:xfrm>
            <a:off x="2120173" y="2028202"/>
            <a:ext cx="5305097" cy="261610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/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Comparativa mortalidad (hospitalaria) 2021 UCRI vs 2019 (no UCRI, sí planta)</a:t>
            </a:r>
            <a:endParaRPr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A1EC890-B8C1-400F-B9A3-9CB4FB663D85}"/>
              </a:ext>
            </a:extLst>
          </p:cNvPr>
          <p:cNvSpPr txBox="1"/>
          <p:nvPr/>
        </p:nvSpPr>
        <p:spPr>
          <a:xfrm>
            <a:off x="929716" y="2335395"/>
            <a:ext cx="7694020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Hemos analizado una muestra representativa del </a:t>
            </a:r>
            <a:r>
              <a:rPr lang="es-ES_tradnl" sz="1000" i="1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53% de los casos más severos 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tratados en 2019 con VMNI en planta, según  Apache II, y que es similar en edad y comorbilidades a los ingresados en UCRI en 2021 (</a:t>
            </a:r>
            <a:r>
              <a:rPr lang="es-ES_tradnl" sz="1000" i="1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53% del total de ventilados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 Así: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_tradnl" sz="1000" b="0" i="0" u="none" strike="noStrike" kern="100" cap="none" spc="0" normalizeH="0" baseline="0" dirty="0"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2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2019 (no UCRI): Edad 70 años // </a:t>
            </a:r>
            <a:r>
              <a:rPr lang="es-ES_tradnl" sz="105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Charlson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6.4 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Ingreso UCI 15% // Mortalidad hospitalaria 38%</a:t>
            </a:r>
            <a:endParaRPr lang="es-ES" sz="1050" dirty="0">
              <a:effectLst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                  2021 (</a:t>
            </a:r>
            <a:r>
              <a:rPr lang="es-ES_tradnl" sz="105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sí  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UCRI): Edad 71 años // </a:t>
            </a:r>
            <a:r>
              <a:rPr lang="es-ES_tradnl" sz="105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Charlson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6.4 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s-ES_tradnl" sz="105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Ingreso UCI   5% // Mortalidad hospitalaria 29%</a:t>
            </a:r>
            <a:endParaRPr lang="es-ES" sz="1050" dirty="0">
              <a:effectLst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E7649855-7B20-4133-8400-9D43927ABA8C}"/>
              </a:ext>
            </a:extLst>
          </p:cNvPr>
          <p:cNvSpPr/>
          <p:nvPr/>
        </p:nvSpPr>
        <p:spPr>
          <a:xfrm>
            <a:off x="1710559" y="2782614"/>
            <a:ext cx="6093372" cy="504496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3" name="CuadroTexto 5">
            <a:extLst>
              <a:ext uri="{FF2B5EF4-FFF2-40B4-BE49-F238E27FC236}">
                <a16:creationId xmlns:a16="http://schemas.microsoft.com/office/drawing/2014/main" id="{2477C234-6814-416E-982A-0BB05160AEC6}"/>
              </a:ext>
            </a:extLst>
          </p:cNvPr>
          <p:cNvSpPr txBox="1"/>
          <p:nvPr/>
        </p:nvSpPr>
        <p:spPr>
          <a:xfrm>
            <a:off x="3277865" y="3412144"/>
            <a:ext cx="2555776" cy="276999"/>
          </a:xfrm>
          <a:prstGeom prst="rect">
            <a:avLst/>
          </a:prstGeom>
          <a:solidFill>
            <a:schemeClr val="accent3"/>
          </a:solidFill>
          <a:ln w="38100">
            <a:solidFill>
              <a:srgbClr val="FFFFFF"/>
            </a:solidFill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4B58AEF-34DF-4930-B6D4-54E9AA7CA549}"/>
              </a:ext>
            </a:extLst>
          </p:cNvPr>
          <p:cNvSpPr txBox="1"/>
          <p:nvPr/>
        </p:nvSpPr>
        <p:spPr>
          <a:xfrm>
            <a:off x="1461407" y="3838900"/>
            <a:ext cx="6649952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1.-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mortalidad en UCRI es claramente mayor en el fallo hipoxémico. Y se relaciona también con las comorbilidades asociadas (Índice de </a:t>
            </a:r>
            <a:r>
              <a:rPr lang="es-ES_tradnl" sz="1000" kern="100" dirty="0" err="1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Charlson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y con la presencia de infiltrados bilaterales.</a:t>
            </a:r>
            <a:endParaRPr lang="es-ES" sz="1000" dirty="0">
              <a:effectLst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2.-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Hay un 9% de exitus en planta tras salida de UCRI. Se relacionan con la presencia inicial de fallo hipoxémico e infiltrados bilaterales y con la edad muy avanzada y mayores comorbilidades.</a:t>
            </a:r>
            <a:endParaRPr lang="es-ES" sz="1000" dirty="0">
              <a:effectLst/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  <a:p>
            <a:pPr algn="just">
              <a:tabLst>
                <a:tab pos="450215" algn="l"/>
                <a:tab pos="900430" algn="l"/>
                <a:tab pos="1350645" algn="l"/>
                <a:tab pos="1800860" algn="l"/>
                <a:tab pos="2251075" algn="l"/>
                <a:tab pos="2701290" algn="l"/>
                <a:tab pos="3151505" algn="l"/>
                <a:tab pos="3601720" algn="l"/>
                <a:tab pos="4051935" algn="l"/>
                <a:tab pos="4502150" algn="l"/>
                <a:tab pos="4952365" algn="l"/>
                <a:tab pos="5402580" algn="l"/>
                <a:tab pos="5852795" algn="l"/>
              </a:tabLst>
            </a:pPr>
            <a:r>
              <a:rPr lang="es-ES_tradnl" sz="1000" kern="1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3.-</a:t>
            </a:r>
            <a:r>
              <a:rPr lang="es-ES_tradnl" sz="1000" kern="10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apertura de la UCRI ha supuesto una disminución de la mortalidad hospitalaria para este tipo de pacientes más severos de un 23% (38% al 29%), y una disminución de ingresos en UCI de un 66% (15% al 5%)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82D49C06-0559-476F-8163-DE9C5D02D2D1}"/>
              </a:ext>
            </a:extLst>
          </p:cNvPr>
          <p:cNvSpPr/>
          <p:nvPr/>
        </p:nvSpPr>
        <p:spPr>
          <a:xfrm>
            <a:off x="1405759" y="3814177"/>
            <a:ext cx="6768662" cy="1015660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Rectángulo 30">
            <a:extLst>
              <a:ext uri="{FF2B5EF4-FFF2-40B4-BE49-F238E27FC236}">
                <a16:creationId xmlns:a16="http://schemas.microsoft.com/office/drawing/2014/main" id="{26F610F0-0B94-452C-8A3E-013DF16F41F6}"/>
              </a:ext>
            </a:extLst>
          </p:cNvPr>
          <p:cNvSpPr/>
          <p:nvPr/>
        </p:nvSpPr>
        <p:spPr>
          <a:xfrm>
            <a:off x="1190815" y="412481"/>
            <a:ext cx="7238781" cy="1475865"/>
          </a:xfrm>
          <a:prstGeom prst="rect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614</Words>
  <Application>Microsoft Macintosh PowerPoint</Application>
  <PresentationFormat>Presentación en pantalla (16:9)</PresentationFormat>
  <Paragraphs>43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Julio tj</dc:creator>
  <cp:lastModifiedBy>Natalia Gonzalez</cp:lastModifiedBy>
  <cp:revision>7</cp:revision>
  <dcterms:modified xsi:type="dcterms:W3CDTF">2022-03-21T17:36:51Z</dcterms:modified>
</cp:coreProperties>
</file>