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o tj" initials="Jt" lastIdx="1" clrIdx="0">
    <p:extLst>
      <p:ext uri="{19B8F6BF-5375-455C-9EA6-DF929625EA0E}">
        <p15:presenceInfo xmlns:p15="http://schemas.microsoft.com/office/powerpoint/2012/main" userId="4a2b2b62d04bcc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556750897617598E-2"/>
          <c:y val="0.13039188320379619"/>
          <c:w val="0.90463188012388651"/>
          <c:h val="0.63414586712853116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Hoja1!$A$2:$A$4</c:f>
              <c:strCache>
                <c:ptCount val="3"/>
                <c:pt idx="0">
                  <c:v>Neumología</c:v>
                </c:pt>
                <c:pt idx="1">
                  <c:v>M.Interna</c:v>
                </c:pt>
                <c:pt idx="2">
                  <c:v>Otros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46</c:v>
                </c:pt>
                <c:pt idx="1">
                  <c:v>29</c:v>
                </c:pt>
                <c:pt idx="2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5B0-4C38-BD7F-7B05548A8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 w="98425">
              <a:solidFill>
                <a:srgbClr val="00B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Hoja1!$A$2:$A$8</c:f>
              <c:strCache>
                <c:ptCount val="7"/>
                <c:pt idx="0">
                  <c:v>Otros</c:v>
                </c:pt>
                <c:pt idx="1">
                  <c:v>NM</c:v>
                </c:pt>
                <c:pt idx="2">
                  <c:v>Oncológica</c:v>
                </c:pt>
                <c:pt idx="3">
                  <c:v>SDRA/Sepsis</c:v>
                </c:pt>
                <c:pt idx="4">
                  <c:v>Mixta</c:v>
                </c:pt>
                <c:pt idx="5">
                  <c:v>CV</c:v>
                </c:pt>
                <c:pt idx="6">
                  <c:v>Respiratoria</c:v>
                </c:pt>
              </c:strCache>
            </c:strRef>
          </c:cat>
          <c:val>
            <c:numRef>
              <c:f>Hoja1!$B$2:$B$8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8</c:v>
                </c:pt>
                <c:pt idx="4">
                  <c:v>13</c:v>
                </c:pt>
                <c:pt idx="5">
                  <c:v>16</c:v>
                </c:pt>
                <c:pt idx="6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89-4E0A-AA7D-D0B2EF387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58186368"/>
        <c:axId val="958186912"/>
      </c:barChart>
      <c:catAx>
        <c:axId val="958186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8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58186912"/>
        <c:crosses val="autoZero"/>
        <c:auto val="1"/>
        <c:lblAlgn val="ctr"/>
        <c:lblOffset val="100"/>
        <c:noMultiLvlLbl val="0"/>
      </c:catAx>
      <c:valAx>
        <c:axId val="958186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58186368"/>
        <c:crosses val="autoZero"/>
        <c:crossBetween val="between"/>
      </c:valAx>
      <c:spPr>
        <a:noFill/>
        <a:ln w="0">
          <a:solidFill>
            <a:srgbClr val="00B050"/>
          </a:solidFill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98F-43BB-B4DB-7454FC87C92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98F-43BB-B4DB-7454FC87C92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Hipoxémico</c:v>
                </c:pt>
                <c:pt idx="1">
                  <c:v>Hipercápnico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34</c:v>
                </c:pt>
                <c:pt idx="1">
                  <c:v>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98F-43BB-B4DB-7454FC87C92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900574976"/>
        <c:axId val="900559744"/>
      </c:barChart>
      <c:catAx>
        <c:axId val="90057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0559744"/>
        <c:crosses val="autoZero"/>
        <c:auto val="1"/>
        <c:lblAlgn val="ctr"/>
        <c:lblOffset val="100"/>
        <c:noMultiLvlLbl val="0"/>
      </c:catAx>
      <c:valAx>
        <c:axId val="90055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00574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56750897617598E-2"/>
          <c:y val="0.13039188320379619"/>
          <c:w val="0.90463188012388651"/>
          <c:h val="0.6341458671285311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explosion val="18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8CD-4365-AFB8-9C4D4C62F60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8CD-4365-AFB8-9C4D4C62F600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8CD-4365-AFB8-9C4D4C62F600}"/>
              </c:ext>
            </c:extLst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8CD-4365-AFB8-9C4D4C62F60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8CD-4365-AFB8-9C4D4C62F60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8CD-4365-AFB8-9C4D4C62F60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Sin infiltrados</c:v>
                </c:pt>
                <c:pt idx="1">
                  <c:v>Unilaterales</c:v>
                </c:pt>
                <c:pt idx="2">
                  <c:v>Bilaterales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44</c:v>
                </c:pt>
                <c:pt idx="1">
                  <c:v>19</c:v>
                </c:pt>
                <c:pt idx="2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8CD-4365-AFB8-9C4D4C62F60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56750897617598E-2"/>
          <c:y val="0.13039188320379619"/>
          <c:w val="0.90463188012388651"/>
          <c:h val="0.63414586712853116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explosion val="18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EBF-449B-98D5-7E502F02AFDC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EBF-449B-98D5-7E502F02AFDC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EBF-449B-98D5-7E502F02AFDC}"/>
              </c:ext>
            </c:extLst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EBF-449B-98D5-7E502F02AF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EBF-449B-98D5-7E502F02AF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EBF-449B-98D5-7E502F02AFD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Planta</c:v>
                </c:pt>
                <c:pt idx="1">
                  <c:v>Exitus/LET</c:v>
                </c:pt>
                <c:pt idx="2">
                  <c:v>UCI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77</c:v>
                </c:pt>
                <c:pt idx="1">
                  <c:v>17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EBF-449B-98D5-7E502F02AFD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14/03/2022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979712" y="51470"/>
            <a:ext cx="626469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 LA ACTIVIDAD DE UNA UNIDAD DE CUIDADOS RESPIRATORIOS INTERMEDIOS (UCRI) A CARGO DE NEUMOLOGÍA EN UN HOSPITAL REGIONAL</a:t>
            </a:r>
          </a:p>
          <a:p>
            <a:pPr algn="ctr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 </a:t>
            </a:r>
            <a:r>
              <a:rPr lang="es-ES" sz="1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Fontoba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Díaz, N. Florido González, S. Colmenero García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1517" y="832767"/>
            <a:ext cx="8640960" cy="93871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INTRODUCCIÓN</a:t>
            </a: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</a:tabLst>
            </a:pPr>
            <a:r>
              <a:rPr lang="es-ES" sz="110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  El desarrollo de la ventilación mecánica no invasiva (VMNI) ha propiciado el desarrollo de las </a:t>
            </a:r>
            <a:r>
              <a:rPr lang="es-ES" sz="110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UCRIs</a:t>
            </a:r>
            <a:r>
              <a:rPr lang="es-ES" sz="110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. Neumología aplica VMNI en </a:t>
            </a:r>
            <a:r>
              <a:rPr lang="es-ES" sz="1100" dirty="0">
                <a:solidFill>
                  <a:srgbClr val="000000"/>
                </a:solidFill>
                <a:latin typeface="+mj-lt"/>
                <a:ea typeface="Arial Unicode MS"/>
                <a:cs typeface="Arial Unicode MS"/>
              </a:rPr>
              <a:t>pacientes agudos des</a:t>
            </a:r>
            <a:r>
              <a:rPr lang="es-ES" sz="110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de hace más de 25 años, habiendo superado los 500 pacientes anuales en los últimos años. En 2020 comenzó a funcionar la UCRI, dotada con 7 camas. Aunque ubicada en zona limpia, en dos períodos ha funcionado como UCRI </a:t>
            </a:r>
            <a:r>
              <a:rPr lang="es-ES" sz="1100" dirty="0" err="1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Covid</a:t>
            </a:r>
            <a:r>
              <a:rPr lang="es-ES" sz="110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.</a:t>
            </a:r>
          </a:p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</a:tabLst>
            </a:pPr>
            <a:r>
              <a:rPr lang="es-ES" sz="1100" dirty="0">
                <a:ln>
                  <a:noFill/>
                </a:ln>
                <a:solidFill>
                  <a:srgbClr val="000000"/>
                </a:solidFill>
                <a:effectLst/>
                <a:latin typeface="+mj-lt"/>
                <a:ea typeface="Arial Unicode MS"/>
                <a:cs typeface="Arial Unicode MS"/>
              </a:rPr>
              <a:t>  </a:t>
            </a:r>
            <a:r>
              <a:rPr lang="en-US" sz="1100" dirty="0" err="1">
                <a:effectLst/>
                <a:latin typeface="+mj-lt"/>
                <a:ea typeface="Arial Unicode MS"/>
              </a:rPr>
              <a:t>Nuestro</a:t>
            </a:r>
            <a:r>
              <a:rPr lang="en-US" sz="1100" dirty="0">
                <a:effectLst/>
                <a:latin typeface="+mj-lt"/>
                <a:ea typeface="Arial Unicode MS"/>
              </a:rPr>
              <a:t> </a:t>
            </a:r>
            <a:r>
              <a:rPr lang="en-US" sz="1100" dirty="0" err="1">
                <a:effectLst/>
                <a:latin typeface="+mj-lt"/>
                <a:ea typeface="Arial Unicode MS"/>
              </a:rPr>
              <a:t>objetivo</a:t>
            </a:r>
            <a:r>
              <a:rPr lang="en-US" sz="1100" dirty="0">
                <a:effectLst/>
                <a:latin typeface="+mj-lt"/>
                <a:ea typeface="Arial Unicode MS"/>
              </a:rPr>
              <a:t> es </a:t>
            </a:r>
            <a:r>
              <a:rPr lang="en-US" sz="1100" dirty="0" err="1">
                <a:effectLst/>
                <a:latin typeface="+mj-lt"/>
                <a:ea typeface="Arial Unicode MS"/>
              </a:rPr>
              <a:t>describir</a:t>
            </a:r>
            <a:r>
              <a:rPr lang="en-US" sz="1100" dirty="0">
                <a:effectLst/>
                <a:latin typeface="+mj-lt"/>
                <a:ea typeface="Arial Unicode MS"/>
              </a:rPr>
              <a:t> la </a:t>
            </a:r>
            <a:r>
              <a:rPr lang="en-US" sz="1100" dirty="0" err="1">
                <a:effectLst/>
                <a:latin typeface="+mj-lt"/>
                <a:ea typeface="Arial Unicode MS"/>
              </a:rPr>
              <a:t>actividad</a:t>
            </a:r>
            <a:r>
              <a:rPr lang="en-US" sz="1100" dirty="0">
                <a:effectLst/>
                <a:latin typeface="+mj-lt"/>
                <a:ea typeface="Arial Unicode MS"/>
              </a:rPr>
              <a:t> de la </a:t>
            </a:r>
            <a:r>
              <a:rPr lang="en-US" sz="1100" dirty="0" err="1">
                <a:effectLst/>
                <a:latin typeface="+mj-lt"/>
                <a:ea typeface="Arial Unicode MS"/>
              </a:rPr>
              <a:t>unidad</a:t>
            </a:r>
            <a:r>
              <a:rPr lang="en-US" sz="1100" dirty="0">
                <a:effectLst/>
                <a:latin typeface="+mj-lt"/>
                <a:ea typeface="Arial Unicode MS"/>
              </a:rPr>
              <a:t> de VMNI </a:t>
            </a:r>
            <a:r>
              <a:rPr lang="en-US" sz="1100" dirty="0" err="1">
                <a:effectLst/>
                <a:latin typeface="+mj-lt"/>
                <a:ea typeface="Arial Unicode MS"/>
              </a:rPr>
              <a:t>tras</a:t>
            </a:r>
            <a:r>
              <a:rPr lang="en-US" sz="1100" dirty="0">
                <a:effectLst/>
                <a:latin typeface="+mj-lt"/>
                <a:ea typeface="Arial Unicode MS"/>
              </a:rPr>
              <a:t> la </a:t>
            </a:r>
            <a:r>
              <a:rPr lang="en-US" sz="1100" dirty="0" err="1">
                <a:effectLst/>
                <a:latin typeface="+mj-lt"/>
                <a:ea typeface="Arial Unicode MS"/>
              </a:rPr>
              <a:t>apertura</a:t>
            </a:r>
            <a:r>
              <a:rPr lang="en-US" sz="1100" dirty="0">
                <a:effectLst/>
                <a:latin typeface="+mj-lt"/>
                <a:ea typeface="Arial Unicode MS"/>
              </a:rPr>
              <a:t> de la UCRI y </a:t>
            </a:r>
            <a:r>
              <a:rPr lang="en-US" sz="1100" dirty="0" err="1">
                <a:effectLst/>
                <a:latin typeface="+mj-lt"/>
                <a:ea typeface="Arial Unicode MS"/>
              </a:rPr>
              <a:t>analizar</a:t>
            </a:r>
            <a:r>
              <a:rPr lang="en-US" sz="1100" dirty="0">
                <a:effectLst/>
                <a:latin typeface="+mj-lt"/>
                <a:ea typeface="Arial Unicode MS"/>
              </a:rPr>
              <a:t> </a:t>
            </a:r>
            <a:r>
              <a:rPr lang="en-US" sz="1100" dirty="0" err="1">
                <a:effectLst/>
                <a:latin typeface="+mj-lt"/>
                <a:ea typeface="Arial Unicode MS"/>
              </a:rPr>
              <a:t>los</a:t>
            </a:r>
            <a:r>
              <a:rPr lang="en-US" sz="1100" dirty="0">
                <a:effectLst/>
                <a:latin typeface="+mj-lt"/>
                <a:ea typeface="Arial Unicode MS"/>
              </a:rPr>
              <a:t> </a:t>
            </a:r>
            <a:r>
              <a:rPr lang="en-US" sz="1100" dirty="0" err="1">
                <a:effectLst/>
                <a:latin typeface="+mj-lt"/>
                <a:ea typeface="Arial Unicode MS"/>
              </a:rPr>
              <a:t>pacientes</a:t>
            </a:r>
            <a:r>
              <a:rPr lang="en-US" sz="1100" dirty="0">
                <a:effectLst/>
                <a:latin typeface="+mj-lt"/>
                <a:ea typeface="Arial Unicode MS"/>
              </a:rPr>
              <a:t> no Covid </a:t>
            </a:r>
            <a:r>
              <a:rPr lang="en-US" sz="1100" dirty="0" err="1">
                <a:effectLst/>
                <a:latin typeface="+mj-lt"/>
                <a:ea typeface="Arial Unicode MS"/>
              </a:rPr>
              <a:t>ingresados</a:t>
            </a:r>
            <a:r>
              <a:rPr lang="en-US" sz="1100" dirty="0">
                <a:effectLst/>
                <a:latin typeface="+mj-lt"/>
                <a:ea typeface="Arial Unicode MS"/>
              </a:rPr>
              <a:t> </a:t>
            </a:r>
            <a:r>
              <a:rPr lang="en-US" sz="1100" dirty="0" err="1">
                <a:effectLst/>
                <a:latin typeface="+mj-lt"/>
                <a:ea typeface="Arial Unicode MS"/>
              </a:rPr>
              <a:t>en</a:t>
            </a:r>
            <a:r>
              <a:rPr lang="en-US" sz="1100" dirty="0">
                <a:effectLst/>
                <a:latin typeface="+mj-lt"/>
                <a:ea typeface="Arial Unicode MS"/>
              </a:rPr>
              <a:t> </a:t>
            </a:r>
            <a:r>
              <a:rPr lang="en-US" sz="1100" dirty="0" err="1">
                <a:effectLst/>
                <a:latin typeface="+mj-lt"/>
                <a:ea typeface="Arial Unicode MS"/>
              </a:rPr>
              <a:t>dicha</a:t>
            </a:r>
            <a:r>
              <a:rPr lang="en-US" sz="1100" dirty="0">
                <a:effectLst/>
                <a:latin typeface="+mj-lt"/>
                <a:ea typeface="Arial Unicode MS"/>
              </a:rPr>
              <a:t> UCRI</a:t>
            </a:r>
            <a:endParaRPr lang="es-ES" sz="1100" dirty="0">
              <a:latin typeface="+mj-lt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23528" y="1863016"/>
            <a:ext cx="3528392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100" dirty="0"/>
              <a:t>METODOLOGÍA</a:t>
            </a:r>
          </a:p>
          <a:p>
            <a:pPr algn="just"/>
            <a:r>
              <a:rPr lang="es-ES" sz="1100" dirty="0"/>
              <a:t>  Estudio descriptivo de todos los pacientes a los que neumología proporcionó soporte respiratorio no invasivo desde la apertura de la UCRI (23 Octubre 2020) hasta finales de 2021, y análisis más detallado de los pacientes </a:t>
            </a:r>
            <a:r>
              <a:rPr lang="es-ES" sz="1100" dirty="0" err="1"/>
              <a:t>noCovid</a:t>
            </a:r>
            <a:r>
              <a:rPr lang="es-ES" sz="1100" dirty="0"/>
              <a:t> ingresados en la UCRI en ese mismo período.</a:t>
            </a:r>
            <a:endParaRPr lang="es-ES" sz="1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3C58D444-4F05-40C2-9B46-7AE89BFC365E}"/>
              </a:ext>
            </a:extLst>
          </p:cNvPr>
          <p:cNvSpPr txBox="1"/>
          <p:nvPr/>
        </p:nvSpPr>
        <p:spPr>
          <a:xfrm>
            <a:off x="582257" y="3291830"/>
            <a:ext cx="2333559" cy="1446550"/>
          </a:xfrm>
          <a:prstGeom prst="rect">
            <a:avLst/>
          </a:prstGeom>
          <a:noFill/>
          <a:ln w="28575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s-ES" sz="1100" dirty="0"/>
          </a:p>
          <a:p>
            <a:pPr algn="ctr"/>
            <a:r>
              <a:rPr lang="es-ES" sz="1100" dirty="0"/>
              <a:t>  .-Edad Media 	71 años (24 a 95)</a:t>
            </a:r>
          </a:p>
          <a:p>
            <a:pPr algn="ctr"/>
            <a:endParaRPr lang="es-ES" sz="1100" dirty="0"/>
          </a:p>
          <a:p>
            <a:pPr algn="ctr"/>
            <a:r>
              <a:rPr lang="es-ES" sz="1100" dirty="0"/>
              <a:t>  .-56% Varones, 44% Mujeres</a:t>
            </a:r>
          </a:p>
          <a:p>
            <a:pPr algn="ctr"/>
            <a:endParaRPr lang="es-ES" sz="1100" dirty="0"/>
          </a:p>
          <a:p>
            <a:pPr algn="ctr"/>
            <a:r>
              <a:rPr lang="es-ES" sz="1100" dirty="0"/>
              <a:t>  .-Índice </a:t>
            </a:r>
            <a:r>
              <a:rPr lang="es-ES" sz="1100" dirty="0" err="1"/>
              <a:t>Charlson</a:t>
            </a:r>
            <a:r>
              <a:rPr lang="es-ES" sz="1100" dirty="0"/>
              <a:t>(m) 6.4 (0 a 18)</a:t>
            </a:r>
          </a:p>
          <a:p>
            <a:pPr algn="ctr"/>
            <a:endParaRPr lang="es-ES" sz="1100" dirty="0"/>
          </a:p>
          <a:p>
            <a:pPr algn="ctr"/>
            <a:r>
              <a:rPr lang="es-ES" sz="1100" dirty="0"/>
              <a:t> .-Estancia media: 7.2 días (1 a 23)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DDA82C81-99F5-48F6-AD3D-B2EDC5DD67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0854344"/>
              </p:ext>
            </p:extLst>
          </p:nvPr>
        </p:nvGraphicFramePr>
        <p:xfrm>
          <a:off x="2873111" y="3200232"/>
          <a:ext cx="3000164" cy="1787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xmlns="" id="{D09B688C-164C-42D3-A2B8-B46EFB2847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1322887"/>
              </p:ext>
            </p:extLst>
          </p:nvPr>
        </p:nvGraphicFramePr>
        <p:xfrm>
          <a:off x="5843972" y="3211684"/>
          <a:ext cx="2880320" cy="1764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21AC83F3-89EB-4F18-95C8-5EEFD33B4E02}"/>
              </a:ext>
            </a:extLst>
          </p:cNvPr>
          <p:cNvSpPr txBox="1"/>
          <p:nvPr/>
        </p:nvSpPr>
        <p:spPr>
          <a:xfrm>
            <a:off x="3199346" y="3080879"/>
            <a:ext cx="2390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/>
              <a:t>RESULTADOS (Grupo </a:t>
            </a:r>
            <a:r>
              <a:rPr lang="es-ES" sz="1100" b="1" dirty="0" err="1"/>
              <a:t>No_Covid</a:t>
            </a:r>
            <a:r>
              <a:rPr lang="es-ES" sz="1100" b="1" dirty="0"/>
              <a:t> UCRI)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C2C73AD0-5E40-4DF8-93A7-45D8818E82F1}"/>
              </a:ext>
            </a:extLst>
          </p:cNvPr>
          <p:cNvSpPr/>
          <p:nvPr/>
        </p:nvSpPr>
        <p:spPr>
          <a:xfrm>
            <a:off x="395536" y="3080878"/>
            <a:ext cx="8280920" cy="1818223"/>
          </a:xfrm>
          <a:prstGeom prst="rect">
            <a:avLst/>
          </a:prstGeom>
          <a:solidFill>
            <a:srgbClr val="92D050">
              <a:alpha val="10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		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xmlns="" id="{E4839FFD-573B-4309-BD7D-209744034D92}"/>
              </a:ext>
            </a:extLst>
          </p:cNvPr>
          <p:cNvSpPr txBox="1"/>
          <p:nvPr/>
        </p:nvSpPr>
        <p:spPr>
          <a:xfrm>
            <a:off x="4139952" y="1851670"/>
            <a:ext cx="4464496" cy="10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100" b="1" dirty="0"/>
              <a:t>RESULTADOS GLOBALES</a:t>
            </a:r>
          </a:p>
          <a:p>
            <a:pPr>
              <a:lnSpc>
                <a:spcPct val="150000"/>
              </a:lnSpc>
            </a:pPr>
            <a:r>
              <a:rPr lang="es-ES" sz="1100" dirty="0"/>
              <a:t>.-Total pacientes agudos tratados con VMNI:	629</a:t>
            </a:r>
          </a:p>
          <a:p>
            <a:pPr>
              <a:lnSpc>
                <a:spcPct val="150000"/>
              </a:lnSpc>
            </a:pPr>
            <a:r>
              <a:rPr lang="es-ES" sz="1100" dirty="0"/>
              <a:t>	*</a:t>
            </a:r>
            <a:r>
              <a:rPr lang="es-ES" sz="1100" dirty="0" err="1"/>
              <a:t>Covid</a:t>
            </a:r>
            <a:r>
              <a:rPr lang="es-ES" sz="1100" dirty="0"/>
              <a:t>	216</a:t>
            </a:r>
          </a:p>
          <a:p>
            <a:pPr>
              <a:lnSpc>
                <a:spcPct val="150000"/>
              </a:lnSpc>
            </a:pPr>
            <a:r>
              <a:rPr lang="es-ES" sz="1100" dirty="0"/>
              <a:t>	*No </a:t>
            </a:r>
            <a:r>
              <a:rPr lang="es-ES" sz="1100" dirty="0" err="1"/>
              <a:t>Covid</a:t>
            </a:r>
            <a:r>
              <a:rPr lang="es-ES" sz="1100" dirty="0"/>
              <a:t>	413 (de los que el 53%, 220, en UCRI)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9CA87CFF-D42B-477B-8715-9A5618C93D2E}"/>
              </a:ext>
            </a:extLst>
          </p:cNvPr>
          <p:cNvSpPr/>
          <p:nvPr/>
        </p:nvSpPr>
        <p:spPr>
          <a:xfrm>
            <a:off x="3915544" y="1873404"/>
            <a:ext cx="4832920" cy="1097607"/>
          </a:xfrm>
          <a:prstGeom prst="rect">
            <a:avLst/>
          </a:prstGeom>
          <a:solidFill>
            <a:srgbClr val="92D050">
              <a:alpha val="10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834928" y="3168769"/>
            <a:ext cx="471318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CONCLUSIONES</a:t>
            </a:r>
          </a:p>
          <a:p>
            <a:endParaRPr lang="es-ES" sz="1400" dirty="0"/>
          </a:p>
          <a:p>
            <a:pPr algn="ctr"/>
            <a:r>
              <a:rPr lang="es-ES" sz="1400" dirty="0"/>
              <a:t>Consideramos que las </a:t>
            </a:r>
            <a:r>
              <a:rPr lang="es-ES" sz="1400" dirty="0" err="1"/>
              <a:t>UCRIs</a:t>
            </a:r>
            <a:r>
              <a:rPr lang="es-ES" sz="1400" dirty="0"/>
              <a:t> son un modelo asistencial útil para la aplicación de soporte respiratorio no invasivo a los pacientes en insuficiencia respiratoria aguda o crónica agudizada.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xmlns="" id="{7BBDC8FB-4E30-4EF7-B5FF-484854E7C0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6146639"/>
              </p:ext>
            </p:extLst>
          </p:nvPr>
        </p:nvGraphicFramePr>
        <p:xfrm>
          <a:off x="683568" y="699542"/>
          <a:ext cx="2736304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Abrir llave 15">
            <a:extLst>
              <a:ext uri="{FF2B5EF4-FFF2-40B4-BE49-F238E27FC236}">
                <a16:creationId xmlns:a16="http://schemas.microsoft.com/office/drawing/2014/main" xmlns="" id="{B4712992-0763-4305-88C7-5B38052C32A7}"/>
              </a:ext>
            </a:extLst>
          </p:cNvPr>
          <p:cNvSpPr/>
          <p:nvPr/>
        </p:nvSpPr>
        <p:spPr>
          <a:xfrm>
            <a:off x="2987824" y="1347614"/>
            <a:ext cx="936104" cy="1008112"/>
          </a:xfrm>
          <a:prstGeom prst="leftBrace">
            <a:avLst>
              <a:gd name="adj1" fmla="val 8333"/>
              <a:gd name="adj2" fmla="val 50000"/>
            </a:avLst>
          </a:prstGeom>
          <a:noFill/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>
              <a:solidFill>
                <a:srgbClr val="FF0000"/>
              </a:solidFill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8666C000-7820-4633-B0C8-DCA78C39E959}"/>
              </a:ext>
            </a:extLst>
          </p:cNvPr>
          <p:cNvSpPr txBox="1"/>
          <p:nvPr/>
        </p:nvSpPr>
        <p:spPr>
          <a:xfrm>
            <a:off x="3386804" y="1340063"/>
            <a:ext cx="118519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200" dirty="0">
                <a:solidFill>
                  <a:srgbClr val="FF0000"/>
                </a:solidFill>
              </a:rPr>
              <a:t>pH 7.21</a:t>
            </a:r>
          </a:p>
          <a:p>
            <a:pPr algn="ctr"/>
            <a:r>
              <a:rPr lang="es-ES" sz="1200" dirty="0">
                <a:solidFill>
                  <a:srgbClr val="FF0000"/>
                </a:solidFill>
              </a:rPr>
              <a:t>(6.90 – 7.34)</a:t>
            </a:r>
          </a:p>
          <a:p>
            <a:pPr algn="ctr"/>
            <a:endParaRPr lang="es-ES" sz="1200" dirty="0">
              <a:solidFill>
                <a:srgbClr val="FF0000"/>
              </a:solidFill>
            </a:endParaRPr>
          </a:p>
          <a:p>
            <a:pPr algn="ctr"/>
            <a:r>
              <a:rPr lang="es-ES" sz="1200" dirty="0">
                <a:solidFill>
                  <a:srgbClr val="FF0000"/>
                </a:solidFill>
              </a:rPr>
              <a:t>PvCO2 93 </a:t>
            </a:r>
            <a:r>
              <a:rPr lang="es-ES" sz="1050" dirty="0" err="1">
                <a:solidFill>
                  <a:srgbClr val="FF0000"/>
                </a:solidFill>
              </a:rPr>
              <a:t>mmHg</a:t>
            </a:r>
            <a:endParaRPr lang="es-ES" sz="1050" dirty="0">
              <a:solidFill>
                <a:srgbClr val="FF0000"/>
              </a:solidFill>
            </a:endParaRPr>
          </a:p>
          <a:p>
            <a:pPr algn="ctr"/>
            <a:r>
              <a:rPr lang="es-ES" sz="1200" dirty="0">
                <a:solidFill>
                  <a:srgbClr val="FF0000"/>
                </a:solidFill>
              </a:rPr>
              <a:t>(57 – 152)</a:t>
            </a:r>
          </a:p>
        </p:txBody>
      </p:sp>
      <p:graphicFrame>
        <p:nvGraphicFramePr>
          <p:cNvPr id="20" name="Gráfico 19">
            <a:extLst>
              <a:ext uri="{FF2B5EF4-FFF2-40B4-BE49-F238E27FC236}">
                <a16:creationId xmlns:a16="http://schemas.microsoft.com/office/drawing/2014/main" xmlns="" id="{217BDB1E-46E4-450D-A79F-5D0D4E19E5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2359798"/>
              </p:ext>
            </p:extLst>
          </p:nvPr>
        </p:nvGraphicFramePr>
        <p:xfrm>
          <a:off x="5148064" y="699542"/>
          <a:ext cx="3384376" cy="1944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D4B550E4-1393-48D2-933F-AB7E862D2524}"/>
              </a:ext>
            </a:extLst>
          </p:cNvPr>
          <p:cNvSpPr txBox="1"/>
          <p:nvPr/>
        </p:nvSpPr>
        <p:spPr>
          <a:xfrm>
            <a:off x="2771800" y="93577"/>
            <a:ext cx="3368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RESULTADOS (Grupo </a:t>
            </a:r>
            <a:r>
              <a:rPr lang="es-ES" sz="1600" b="1" dirty="0" err="1"/>
              <a:t>No_Covid</a:t>
            </a:r>
            <a:r>
              <a:rPr lang="es-ES" sz="1600" b="1" dirty="0"/>
              <a:t> UCRI)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398ABA4B-E5F4-4A9C-B2AA-5FBDE1B0C617}"/>
              </a:ext>
            </a:extLst>
          </p:cNvPr>
          <p:cNvSpPr txBox="1"/>
          <p:nvPr/>
        </p:nvSpPr>
        <p:spPr>
          <a:xfrm>
            <a:off x="683568" y="771550"/>
            <a:ext cx="599715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/>
              <a:t>        </a:t>
            </a:r>
            <a:r>
              <a:rPr lang="es-ES" sz="1100" b="1" dirty="0">
                <a:solidFill>
                  <a:schemeClr val="bg1">
                    <a:lumMod val="85000"/>
                  </a:schemeClr>
                </a:solidFill>
              </a:rPr>
              <a:t>Tipo de fallo respiratorio                                                                                         Radiografía de tórax  </a:t>
            </a:r>
          </a:p>
        </p:txBody>
      </p:sp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xmlns="" id="{BD56FA47-99A1-45B3-B737-133298C683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4208492"/>
              </p:ext>
            </p:extLst>
          </p:nvPr>
        </p:nvGraphicFramePr>
        <p:xfrm>
          <a:off x="683568" y="2933096"/>
          <a:ext cx="2736304" cy="1944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A5DC90E3-168F-4868-B39B-2A2ABA544B36}"/>
              </a:ext>
            </a:extLst>
          </p:cNvPr>
          <p:cNvSpPr/>
          <p:nvPr/>
        </p:nvSpPr>
        <p:spPr>
          <a:xfrm>
            <a:off x="257240" y="483518"/>
            <a:ext cx="8629519" cy="4464496"/>
          </a:xfrm>
          <a:prstGeom prst="rect">
            <a:avLst/>
          </a:prstGeom>
          <a:solidFill>
            <a:srgbClr val="92D050">
              <a:alpha val="10000"/>
            </a:srgbClr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		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78CCEC54-9943-4FC4-8A63-4C2F4E8CD911}"/>
              </a:ext>
            </a:extLst>
          </p:cNvPr>
          <p:cNvSpPr txBox="1"/>
          <p:nvPr/>
        </p:nvSpPr>
        <p:spPr>
          <a:xfrm>
            <a:off x="2499471" y="3037964"/>
            <a:ext cx="8354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b="1" dirty="0"/>
              <a:t>  </a:t>
            </a:r>
            <a:r>
              <a:rPr lang="es-ES" sz="1100" b="1" dirty="0">
                <a:solidFill>
                  <a:schemeClr val="bg1">
                    <a:lumMod val="85000"/>
                  </a:schemeClr>
                </a:solidFill>
              </a:rPr>
              <a:t>Resultado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2299</TotalTime>
  <Words>273</Words>
  <Application>Microsoft Office PowerPoint</Application>
  <PresentationFormat>Presentación en pantalla (16:9)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 Unicode MS</vt:lpstr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PAPA</cp:lastModifiedBy>
  <cp:revision>25</cp:revision>
  <dcterms:created xsi:type="dcterms:W3CDTF">2022-01-11T08:55:46Z</dcterms:created>
  <dcterms:modified xsi:type="dcterms:W3CDTF">2022-03-14T15:20:36Z</dcterms:modified>
</cp:coreProperties>
</file>