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p:cViewPr varScale="1">
        <p:scale>
          <a:sx n="161" d="100"/>
          <a:sy n="161" d="100"/>
        </p:scale>
        <p:origin x="784" y="20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Volumes/Kiko/TRABAJO%20ACTIVIDAD%20GUARDIA%20NEUMO/REGISTRO%20ACTIVIDAD%20GUARDIAS%20NEUMO.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Volumes/Kiko/TRABAJO%20ACTIVIDAD%20GUARDIA%20NEUMO/REGISTRO%20ACTIVIDAD%20GUARDIAS%20NEUMO.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Volumes/Kiko/TRABAJO%20ACTIVIDAD%20GUARDIA%20NEUMO/REGISTRO%20ACTIVIDAD%20GUARDIAS%20NEUMO.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solidFill>
                  <a:srgbClr val="002060"/>
                </a:solidFill>
              </a:rPr>
              <a:t>DEDICACIÓN/GUARDIA (</a:t>
            </a:r>
            <a:r>
              <a:rPr lang="en-US" b="1" dirty="0" err="1">
                <a:solidFill>
                  <a:srgbClr val="002060"/>
                </a:solidFill>
              </a:rPr>
              <a:t>en</a:t>
            </a:r>
            <a:r>
              <a:rPr lang="en-US" b="1" dirty="0">
                <a:solidFill>
                  <a:srgbClr val="002060"/>
                </a:solidFill>
              </a:rPr>
              <a:t> horas)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bar"/>
        <c:grouping val="clustered"/>
        <c:varyColors val="0"/>
        <c:ser>
          <c:idx val="0"/>
          <c:order val="0"/>
          <c:tx>
            <c:strRef>
              <c:f>'ESTADISTICAS 3 MESES'!$B$92</c:f>
              <c:strCache>
                <c:ptCount val="1"/>
                <c:pt idx="0">
                  <c:v>DEDICACIÓN/GUARDIA (en horas)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'ESTADISTICAS 3 MESES'!$A$93:$A$100</c:f>
              <c:strCache>
                <c:ptCount val="8"/>
                <c:pt idx="0">
                  <c:v>INGRESOS (1 h )</c:v>
                </c:pt>
                <c:pt idx="1">
                  <c:v>ALTAS PLANTA (1 h)</c:v>
                </c:pt>
                <c:pt idx="2">
                  <c:v>ALTAS URG (1 h)</c:v>
                </c:pt>
                <c:pt idx="3">
                  <c:v>LLAMADAS BUSCA (15 min)</c:v>
                </c:pt>
                <c:pt idx="4">
                  <c:v>LLAMADAS UCRI    (15 min)</c:v>
                </c:pt>
                <c:pt idx="5">
                  <c:v>TÉCNICAS (90 min)</c:v>
                </c:pt>
                <c:pt idx="6">
                  <c:v>INTERCONSULTAS (45 min)</c:v>
                </c:pt>
                <c:pt idx="7">
                  <c:v>TOTAL DEDICACIÓN ESTIMADO (en horas)</c:v>
                </c:pt>
              </c:strCache>
            </c:strRef>
          </c:cat>
          <c:val>
            <c:numRef>
              <c:f>'ESTADISTICAS 3 MESES'!$B$93:$B$100</c:f>
              <c:numCache>
                <c:formatCode>General</c:formatCode>
                <c:ptCount val="8"/>
                <c:pt idx="0">
                  <c:v>3.28</c:v>
                </c:pt>
                <c:pt idx="1">
                  <c:v>0.5</c:v>
                </c:pt>
                <c:pt idx="2">
                  <c:v>1.7</c:v>
                </c:pt>
                <c:pt idx="3">
                  <c:v>4.5</c:v>
                </c:pt>
                <c:pt idx="4">
                  <c:v>0.5</c:v>
                </c:pt>
                <c:pt idx="5">
                  <c:v>0.75</c:v>
                </c:pt>
                <c:pt idx="6">
                  <c:v>0.7</c:v>
                </c:pt>
                <c:pt idx="7">
                  <c:v>11.93</c:v>
                </c:pt>
              </c:numCache>
            </c:numRef>
          </c:val>
          <c:extLst>
            <c:ext xmlns:c16="http://schemas.microsoft.com/office/drawing/2014/chart" uri="{C3380CC4-5D6E-409C-BE32-E72D297353CC}">
              <c16:uniqueId val="{00000000-4E65-C741-BEBB-F38080E62E4A}"/>
            </c:ext>
          </c:extLst>
        </c:ser>
        <c:dLbls>
          <c:showLegendKey val="0"/>
          <c:showVal val="1"/>
          <c:showCatName val="0"/>
          <c:showSerName val="0"/>
          <c:showPercent val="0"/>
          <c:showBubbleSize val="0"/>
        </c:dLbls>
        <c:gapWidth val="150"/>
        <c:overlap val="-25"/>
        <c:axId val="293768319"/>
        <c:axId val="294573087"/>
      </c:barChart>
      <c:catAx>
        <c:axId val="293768319"/>
        <c:scaling>
          <c:orientation val="minMax"/>
        </c:scaling>
        <c:delete val="0"/>
        <c:axPos val="l"/>
        <c:numFmt formatCode="General" sourceLinked="1"/>
        <c:majorTickMark val="none"/>
        <c:minorTickMark val="none"/>
        <c:tickLblPos val="nextTo"/>
        <c:spPr>
          <a:noFill/>
          <a:ln w="9525" cap="flat" cmpd="sng" algn="ctr">
            <a:solidFill>
              <a:srgbClr val="FF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94573087"/>
        <c:crosses val="autoZero"/>
        <c:auto val="1"/>
        <c:lblAlgn val="ctr"/>
        <c:lblOffset val="100"/>
        <c:noMultiLvlLbl val="0"/>
      </c:catAx>
      <c:valAx>
        <c:axId val="29457308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93768319"/>
        <c:crosses val="autoZero"/>
        <c:crossBetween val="between"/>
      </c:valAx>
      <c:spPr>
        <a:noFill/>
        <a:ln>
          <a:noFill/>
        </a:ln>
        <a:effectLst/>
      </c:spPr>
    </c:plotArea>
    <c:plotVisOnly val="1"/>
    <c:dispBlanksAs val="gap"/>
    <c:showDLblsOverMax val="0"/>
  </c:chart>
  <c:spPr>
    <a:noFill/>
    <a:ln w="50800">
      <a:solidFill>
        <a:srgbClr val="FF0000"/>
      </a:solid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60" b="0" i="0" u="none" strike="noStrike" kern="1200" spc="0" baseline="0">
                <a:solidFill>
                  <a:schemeClr val="tx1">
                    <a:lumMod val="65000"/>
                    <a:lumOff val="35000"/>
                  </a:schemeClr>
                </a:solidFill>
                <a:latin typeface="+mn-lt"/>
                <a:ea typeface="+mn-ea"/>
                <a:cs typeface="+mn-cs"/>
              </a:defRPr>
            </a:pPr>
            <a:r>
              <a:rPr lang="es-ES_tradnl" b="1" dirty="0">
                <a:solidFill>
                  <a:srgbClr val="FF0000"/>
                </a:solidFill>
              </a:rPr>
              <a:t>INGRESOS/ALTAS</a:t>
            </a:r>
          </a:p>
        </c:rich>
      </c:tx>
      <c:layout>
        <c:manualLayout>
          <c:xMode val="edge"/>
          <c:yMode val="edge"/>
          <c:x val="0.44862698182586758"/>
          <c:y val="3.0914609952557029E-2"/>
        </c:manualLayout>
      </c:layout>
      <c:overlay val="0"/>
      <c:spPr>
        <a:noFill/>
        <a:ln>
          <a:noFill/>
        </a:ln>
        <a:effectLst/>
      </c:spPr>
      <c:txPr>
        <a:bodyPr rot="0" spcFirstLastPara="1" vertOverflow="ellipsis" vert="horz" wrap="square" anchor="ctr" anchorCtr="1"/>
        <a:lstStyle/>
        <a:p>
          <a:pPr>
            <a:defRPr sz="96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clustered"/>
        <c:varyColors val="0"/>
        <c:ser>
          <c:idx val="0"/>
          <c:order val="0"/>
          <c:tx>
            <c:strRef>
              <c:f>'ESTADISTICAS 3 MESES'!$A$2</c:f>
              <c:strCache>
                <c:ptCount val="1"/>
                <c:pt idx="0">
                  <c:v>OCTUBRE</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'ESTADISTICAS 3 MESES'!$B$1:$G$1</c:f>
              <c:strCache>
                <c:ptCount val="6"/>
                <c:pt idx="0">
                  <c:v>TOTAL INGRESOS MES</c:v>
                </c:pt>
                <c:pt idx="1">
                  <c:v>MEDIA ING/DIA</c:v>
                </c:pt>
                <c:pt idx="2">
                  <c:v>AL TAS PLANTA/MES</c:v>
                </c:pt>
                <c:pt idx="3">
                  <c:v>MEDIA ALTAS PLANTA/DIA</c:v>
                </c:pt>
                <c:pt idx="4">
                  <c:v>ALTAS URG/MES</c:v>
                </c:pt>
                <c:pt idx="5">
                  <c:v>MEDIA ALTAS URG/DIA</c:v>
                </c:pt>
              </c:strCache>
            </c:strRef>
          </c:cat>
          <c:val>
            <c:numRef>
              <c:f>'ESTADISTICAS 3 MESES'!$B$2:$G$2</c:f>
              <c:numCache>
                <c:formatCode>General</c:formatCode>
                <c:ptCount val="6"/>
                <c:pt idx="0">
                  <c:v>99</c:v>
                </c:pt>
                <c:pt idx="1">
                  <c:v>3.54</c:v>
                </c:pt>
                <c:pt idx="2">
                  <c:v>14</c:v>
                </c:pt>
                <c:pt idx="3">
                  <c:v>0.5</c:v>
                </c:pt>
                <c:pt idx="4">
                  <c:v>34</c:v>
                </c:pt>
                <c:pt idx="5">
                  <c:v>1.2</c:v>
                </c:pt>
              </c:numCache>
            </c:numRef>
          </c:val>
          <c:extLst>
            <c:ext xmlns:c16="http://schemas.microsoft.com/office/drawing/2014/chart" uri="{C3380CC4-5D6E-409C-BE32-E72D297353CC}">
              <c16:uniqueId val="{00000000-6E91-DD4F-B526-1186577A0692}"/>
            </c:ext>
          </c:extLst>
        </c:ser>
        <c:ser>
          <c:idx val="1"/>
          <c:order val="1"/>
          <c:tx>
            <c:strRef>
              <c:f>'ESTADISTICAS 3 MESES'!$A$3</c:f>
              <c:strCache>
                <c:ptCount val="1"/>
                <c:pt idx="0">
                  <c:v>NOVIEMBRE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'ESTADISTICAS 3 MESES'!$B$1:$G$1</c:f>
              <c:strCache>
                <c:ptCount val="6"/>
                <c:pt idx="0">
                  <c:v>TOTAL INGRESOS MES</c:v>
                </c:pt>
                <c:pt idx="1">
                  <c:v>MEDIA ING/DIA</c:v>
                </c:pt>
                <c:pt idx="2">
                  <c:v>AL TAS PLANTA/MES</c:v>
                </c:pt>
                <c:pt idx="3">
                  <c:v>MEDIA ALTAS PLANTA/DIA</c:v>
                </c:pt>
                <c:pt idx="4">
                  <c:v>ALTAS URG/MES</c:v>
                </c:pt>
                <c:pt idx="5">
                  <c:v>MEDIA ALTAS URG/DIA</c:v>
                </c:pt>
              </c:strCache>
            </c:strRef>
          </c:cat>
          <c:val>
            <c:numRef>
              <c:f>'ESTADISTICAS 3 MESES'!$B$3:$G$3</c:f>
              <c:numCache>
                <c:formatCode>General</c:formatCode>
                <c:ptCount val="6"/>
                <c:pt idx="0">
                  <c:v>100</c:v>
                </c:pt>
                <c:pt idx="1">
                  <c:v>3.3</c:v>
                </c:pt>
                <c:pt idx="2">
                  <c:v>15</c:v>
                </c:pt>
                <c:pt idx="3">
                  <c:v>0.5</c:v>
                </c:pt>
                <c:pt idx="4">
                  <c:v>45</c:v>
                </c:pt>
                <c:pt idx="5">
                  <c:v>1.5</c:v>
                </c:pt>
              </c:numCache>
            </c:numRef>
          </c:val>
          <c:extLst>
            <c:ext xmlns:c16="http://schemas.microsoft.com/office/drawing/2014/chart" uri="{C3380CC4-5D6E-409C-BE32-E72D297353CC}">
              <c16:uniqueId val="{00000001-6E91-DD4F-B526-1186577A0692}"/>
            </c:ext>
          </c:extLst>
        </c:ser>
        <c:ser>
          <c:idx val="2"/>
          <c:order val="2"/>
          <c:tx>
            <c:strRef>
              <c:f>'ESTADISTICAS 3 MESES'!$A$4</c:f>
              <c:strCache>
                <c:ptCount val="1"/>
                <c:pt idx="0">
                  <c:v>DICIEMBRE</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'ESTADISTICAS 3 MESES'!$B$1:$G$1</c:f>
              <c:strCache>
                <c:ptCount val="6"/>
                <c:pt idx="0">
                  <c:v>TOTAL INGRESOS MES</c:v>
                </c:pt>
                <c:pt idx="1">
                  <c:v>MEDIA ING/DIA</c:v>
                </c:pt>
                <c:pt idx="2">
                  <c:v>AL TAS PLANTA/MES</c:v>
                </c:pt>
                <c:pt idx="3">
                  <c:v>MEDIA ALTAS PLANTA/DIA</c:v>
                </c:pt>
                <c:pt idx="4">
                  <c:v>ALTAS URG/MES</c:v>
                </c:pt>
                <c:pt idx="5">
                  <c:v>MEDIA ALTAS URG/DIA</c:v>
                </c:pt>
              </c:strCache>
            </c:strRef>
          </c:cat>
          <c:val>
            <c:numRef>
              <c:f>'ESTADISTICAS 3 MESES'!$B$4:$G$4</c:f>
              <c:numCache>
                <c:formatCode>General</c:formatCode>
                <c:ptCount val="6"/>
                <c:pt idx="0">
                  <c:v>92</c:v>
                </c:pt>
                <c:pt idx="1">
                  <c:v>3</c:v>
                </c:pt>
                <c:pt idx="2">
                  <c:v>15</c:v>
                </c:pt>
                <c:pt idx="3">
                  <c:v>0.5</c:v>
                </c:pt>
                <c:pt idx="4">
                  <c:v>43</c:v>
                </c:pt>
                <c:pt idx="5">
                  <c:v>1.4</c:v>
                </c:pt>
              </c:numCache>
            </c:numRef>
          </c:val>
          <c:extLst>
            <c:ext xmlns:c16="http://schemas.microsoft.com/office/drawing/2014/chart" uri="{C3380CC4-5D6E-409C-BE32-E72D297353CC}">
              <c16:uniqueId val="{00000002-6E91-DD4F-B526-1186577A0692}"/>
            </c:ext>
          </c:extLst>
        </c:ser>
        <c:ser>
          <c:idx val="3"/>
          <c:order val="3"/>
          <c:tx>
            <c:strRef>
              <c:f>'ESTADISTICAS 3 MESES'!$A$5</c:f>
              <c:strCache>
                <c:ptCount val="1"/>
                <c:pt idx="0">
                  <c:v>TOTALES 3 MESES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'ESTADISTICAS 3 MESES'!$B$1:$G$1</c:f>
              <c:strCache>
                <c:ptCount val="6"/>
                <c:pt idx="0">
                  <c:v>TOTAL INGRESOS MES</c:v>
                </c:pt>
                <c:pt idx="1">
                  <c:v>MEDIA ING/DIA</c:v>
                </c:pt>
                <c:pt idx="2">
                  <c:v>AL TAS PLANTA/MES</c:v>
                </c:pt>
                <c:pt idx="3">
                  <c:v>MEDIA ALTAS PLANTA/DIA</c:v>
                </c:pt>
                <c:pt idx="4">
                  <c:v>ALTAS URG/MES</c:v>
                </c:pt>
                <c:pt idx="5">
                  <c:v>MEDIA ALTAS URG/DIA</c:v>
                </c:pt>
              </c:strCache>
            </c:strRef>
          </c:cat>
          <c:val>
            <c:numRef>
              <c:f>'ESTADISTICAS 3 MESES'!$B$5:$G$5</c:f>
              <c:numCache>
                <c:formatCode>General</c:formatCode>
                <c:ptCount val="6"/>
                <c:pt idx="0">
                  <c:v>291</c:v>
                </c:pt>
                <c:pt idx="2">
                  <c:v>44</c:v>
                </c:pt>
                <c:pt idx="4">
                  <c:v>122</c:v>
                </c:pt>
              </c:numCache>
            </c:numRef>
          </c:val>
          <c:extLst>
            <c:ext xmlns:c16="http://schemas.microsoft.com/office/drawing/2014/chart" uri="{C3380CC4-5D6E-409C-BE32-E72D297353CC}">
              <c16:uniqueId val="{00000003-6E91-DD4F-B526-1186577A0692}"/>
            </c:ext>
          </c:extLst>
        </c:ser>
        <c:ser>
          <c:idx val="4"/>
          <c:order val="4"/>
          <c:tx>
            <c:strRef>
              <c:f>'ESTADISTICAS 3 MESES'!$A$6</c:f>
              <c:strCache>
                <c:ptCount val="1"/>
                <c:pt idx="0">
                  <c:v>MEDIA/MES DE 3 MESES</c:v>
                </c:pt>
              </c:strCache>
            </c:strRef>
          </c:tx>
          <c:spPr>
            <a:solidFill>
              <a:schemeClr val="accent5"/>
            </a:solidFill>
            <a:ln>
              <a:noFill/>
            </a:ln>
            <a:effectLst/>
          </c:spPr>
          <c:invertIfNegative val="0"/>
          <c:dLbls>
            <c:dLbl>
              <c:idx val="2"/>
              <c:layout>
                <c:manualLayout>
                  <c:x val="6.1224489795917618E-3"/>
                  <c:y val="-0.1692815854665565"/>
                </c:manualLayout>
              </c:layout>
              <c:tx>
                <c:rich>
                  <a:bodyPr/>
                  <a:lstStyle/>
                  <a:p>
                    <a:r>
                      <a:rPr lang="en-US"/>
                      <a:t>15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6E91-DD4F-B526-1186577A0692}"/>
                </c:ext>
              </c:extLst>
            </c:dLbl>
            <c:dLbl>
              <c:idx val="4"/>
              <c:layout>
                <c:manualLayout>
                  <c:x val="5.9183673469387757E-2"/>
                  <c:y val="-0.11147811725846422"/>
                </c:manualLayout>
              </c:layout>
              <c:tx>
                <c:rich>
                  <a:bodyPr/>
                  <a:lstStyle/>
                  <a:p>
                    <a:r>
                      <a:rPr lang="en-US"/>
                      <a:t>41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E91-DD4F-B526-1186577A0692}"/>
                </c:ext>
              </c:extLst>
            </c:dLbl>
            <c:dLbl>
              <c:idx val="5"/>
              <c:layout>
                <c:manualLayout>
                  <c:x val="-4.0816326530612249E-3"/>
                  <c:y val="-7.8447563996696945E-2"/>
                </c:manualLayout>
              </c:layout>
              <c:tx>
                <c:rich>
                  <a:bodyPr/>
                  <a:lstStyle/>
                  <a:p>
                    <a:r>
                      <a:rPr lang="en-US"/>
                      <a:t>1,4</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6E91-DD4F-B526-1186577A0692}"/>
                </c:ext>
              </c:extLst>
            </c:dLbl>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'ESTADISTICAS 3 MESES'!$B$1:$G$1</c:f>
              <c:strCache>
                <c:ptCount val="6"/>
                <c:pt idx="0">
                  <c:v>TOTAL INGRESOS MES</c:v>
                </c:pt>
                <c:pt idx="1">
                  <c:v>MEDIA ING/DIA</c:v>
                </c:pt>
                <c:pt idx="2">
                  <c:v>AL TAS PLANTA/MES</c:v>
                </c:pt>
                <c:pt idx="3">
                  <c:v>MEDIA ALTAS PLANTA/DIA</c:v>
                </c:pt>
                <c:pt idx="4">
                  <c:v>ALTAS URG/MES</c:v>
                </c:pt>
                <c:pt idx="5">
                  <c:v>MEDIA ALTAS URG/DIA</c:v>
                </c:pt>
              </c:strCache>
            </c:strRef>
          </c:cat>
          <c:val>
            <c:numRef>
              <c:f>'ESTADISTICAS 3 MESES'!$B$6:$G$6</c:f>
              <c:numCache>
                <c:formatCode>General</c:formatCode>
                <c:ptCount val="6"/>
                <c:pt idx="0">
                  <c:v>97</c:v>
                </c:pt>
                <c:pt idx="1">
                  <c:v>3.28</c:v>
                </c:pt>
                <c:pt idx="2">
                  <c:v>14.666666666666666</c:v>
                </c:pt>
                <c:pt idx="3">
                  <c:v>0.5</c:v>
                </c:pt>
                <c:pt idx="4">
                  <c:v>40.666666666666664</c:v>
                </c:pt>
                <c:pt idx="5">
                  <c:v>1.3666666666666665</c:v>
                </c:pt>
              </c:numCache>
            </c:numRef>
          </c:val>
          <c:extLst>
            <c:ext xmlns:c16="http://schemas.microsoft.com/office/drawing/2014/chart" uri="{C3380CC4-5D6E-409C-BE32-E72D297353CC}">
              <c16:uniqueId val="{00000007-6E91-DD4F-B526-1186577A0692}"/>
            </c:ext>
          </c:extLst>
        </c:ser>
        <c:dLbls>
          <c:showLegendKey val="0"/>
          <c:showVal val="1"/>
          <c:showCatName val="0"/>
          <c:showSerName val="0"/>
          <c:showPercent val="0"/>
          <c:showBubbleSize val="0"/>
        </c:dLbls>
        <c:gapWidth val="150"/>
        <c:overlap val="-25"/>
        <c:axId val="302365519"/>
        <c:axId val="302072991"/>
      </c:barChart>
      <c:catAx>
        <c:axId val="3023655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ES"/>
          </a:p>
        </c:txPr>
        <c:crossAx val="302072991"/>
        <c:crosses val="autoZero"/>
        <c:auto val="1"/>
        <c:lblAlgn val="ctr"/>
        <c:lblOffset val="100"/>
        <c:noMultiLvlLbl val="0"/>
      </c:catAx>
      <c:valAx>
        <c:axId val="302072991"/>
        <c:scaling>
          <c:orientation val="minMax"/>
        </c:scaling>
        <c:delete val="1"/>
        <c:axPos val="l"/>
        <c:numFmt formatCode="General" sourceLinked="1"/>
        <c:majorTickMark val="none"/>
        <c:minorTickMark val="none"/>
        <c:tickLblPos val="nextTo"/>
        <c:crossAx val="302365519"/>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w="50800">
      <a:solidFill>
        <a:srgbClr val="FF0000"/>
      </a:solidFill>
    </a:ln>
    <a:effectLst/>
  </c:spPr>
  <c:txPr>
    <a:bodyPr/>
    <a:lstStyle/>
    <a:p>
      <a:pPr>
        <a:defRPr sz="800"/>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00" b="0" i="0" u="none" strike="noStrike" kern="1200" spc="0" baseline="0">
                <a:solidFill>
                  <a:schemeClr val="tx1">
                    <a:lumMod val="65000"/>
                    <a:lumOff val="35000"/>
                  </a:schemeClr>
                </a:solidFill>
                <a:latin typeface="+mn-lt"/>
                <a:ea typeface="+mn-ea"/>
                <a:cs typeface="+mn-cs"/>
              </a:defRPr>
            </a:pPr>
            <a:r>
              <a:rPr lang="es-ES_tradnl" sz="900" b="1" dirty="0">
                <a:solidFill>
                  <a:srgbClr val="FF0000"/>
                </a:solidFill>
              </a:rPr>
              <a:t>LAMADAS/TÉCNICAS</a:t>
            </a:r>
          </a:p>
        </c:rich>
      </c:tx>
      <c:layout>
        <c:manualLayout>
          <c:xMode val="edge"/>
          <c:yMode val="edge"/>
          <c:x val="0.3946440774116346"/>
          <c:y val="2.2106333203364342E-2"/>
        </c:manualLayout>
      </c:layout>
      <c:overlay val="0"/>
      <c:spPr>
        <a:noFill/>
        <a:ln>
          <a:noFill/>
        </a:ln>
        <a:effectLst/>
      </c:spPr>
      <c:txPr>
        <a:bodyPr rot="0" spcFirstLastPara="1" vertOverflow="ellipsis" vert="horz" wrap="square" anchor="ctr" anchorCtr="1"/>
        <a:lstStyle/>
        <a:p>
          <a:pPr>
            <a:defRPr sz="900" b="0"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barChart>
        <c:barDir val="col"/>
        <c:grouping val="clustered"/>
        <c:varyColors val="0"/>
        <c:ser>
          <c:idx val="0"/>
          <c:order val="0"/>
          <c:tx>
            <c:strRef>
              <c:f>'ESTADISTICAS 3 MESES'!$A$30</c:f>
              <c:strCache>
                <c:ptCount val="1"/>
                <c:pt idx="0">
                  <c:v>OCTUBRE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'ESTADISTICAS 3 MESES'!$B$29:$I$29</c:f>
              <c:strCache>
                <c:ptCount val="8"/>
                <c:pt idx="0">
                  <c:v>LLAMADAS BUSCA MES</c:v>
                </c:pt>
                <c:pt idx="1">
                  <c:v>MEDIA LLAMADAS BUSCA/DIA</c:v>
                </c:pt>
                <c:pt idx="2">
                  <c:v>LLAMADAS UCRI/MES</c:v>
                </c:pt>
                <c:pt idx="3">
                  <c:v>MEDIA LLAMADAS UCRI/DIA</c:v>
                </c:pt>
                <c:pt idx="4">
                  <c:v>TÉCNICAS/MES</c:v>
                </c:pt>
                <c:pt idx="5">
                  <c:v>MEDIA TÉCNICAS/DIA</c:v>
                </c:pt>
                <c:pt idx="6">
                  <c:v>INTERC/MES</c:v>
                </c:pt>
                <c:pt idx="7">
                  <c:v>MEDIA INTERC/DIA</c:v>
                </c:pt>
              </c:strCache>
            </c:strRef>
          </c:cat>
          <c:val>
            <c:numRef>
              <c:f>'ESTADISTICAS 3 MESES'!$B$30:$I$30</c:f>
              <c:numCache>
                <c:formatCode>General</c:formatCode>
                <c:ptCount val="8"/>
                <c:pt idx="0">
                  <c:v>508</c:v>
                </c:pt>
                <c:pt idx="1">
                  <c:v>18</c:v>
                </c:pt>
                <c:pt idx="2">
                  <c:v>43</c:v>
                </c:pt>
                <c:pt idx="3">
                  <c:v>1.5</c:v>
                </c:pt>
                <c:pt idx="4">
                  <c:v>14</c:v>
                </c:pt>
                <c:pt idx="5">
                  <c:v>0.5</c:v>
                </c:pt>
                <c:pt idx="6">
                  <c:v>9</c:v>
                </c:pt>
                <c:pt idx="7">
                  <c:v>0.3</c:v>
                </c:pt>
              </c:numCache>
            </c:numRef>
          </c:val>
          <c:extLst>
            <c:ext xmlns:c16="http://schemas.microsoft.com/office/drawing/2014/chart" uri="{C3380CC4-5D6E-409C-BE32-E72D297353CC}">
              <c16:uniqueId val="{00000000-26DE-094E-A0E8-932EC83B87CB}"/>
            </c:ext>
          </c:extLst>
        </c:ser>
        <c:ser>
          <c:idx val="1"/>
          <c:order val="1"/>
          <c:tx>
            <c:strRef>
              <c:f>'ESTADISTICAS 3 MESES'!$A$31</c:f>
              <c:strCache>
                <c:ptCount val="1"/>
                <c:pt idx="0">
                  <c:v>NOVIEMBRE</c:v>
                </c:pt>
              </c:strCache>
            </c:strRef>
          </c:tx>
          <c:spPr>
            <a:solidFill>
              <a:schemeClr val="accent2"/>
            </a:solidFill>
            <a:ln>
              <a:noFill/>
            </a:ln>
            <a:effectLst/>
          </c:spPr>
          <c:invertIfNegative val="0"/>
          <c:dLbls>
            <c:dLbl>
              <c:idx val="0"/>
              <c:layout>
                <c:manualLayout>
                  <c:x val="0"/>
                  <c:y val="-4.257130693912303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6DE-094E-A0E8-932EC83B87CB}"/>
                </c:ext>
              </c:extLst>
            </c:dLbl>
            <c:dLbl>
              <c:idx val="3"/>
              <c:layout>
                <c:manualLayout>
                  <c:x val="-7.3398544880587682E-17"/>
                  <c:y val="-2.55427841634738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6DE-094E-A0E8-932EC83B87CB}"/>
                </c:ext>
              </c:extLst>
            </c:dLbl>
            <c:dLbl>
              <c:idx val="7"/>
              <c:layout>
                <c:manualLayout>
                  <c:x val="0"/>
                  <c:y val="-5.108556832694755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6DE-094E-A0E8-932EC83B87CB}"/>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'ESTADISTICAS 3 MESES'!$B$29:$I$29</c:f>
              <c:strCache>
                <c:ptCount val="8"/>
                <c:pt idx="0">
                  <c:v>LLAMADAS BUSCA MES</c:v>
                </c:pt>
                <c:pt idx="1">
                  <c:v>MEDIA LLAMADAS BUSCA/DIA</c:v>
                </c:pt>
                <c:pt idx="2">
                  <c:v>LLAMADAS UCRI/MES</c:v>
                </c:pt>
                <c:pt idx="3">
                  <c:v>MEDIA LLAMADAS UCRI/DIA</c:v>
                </c:pt>
                <c:pt idx="4">
                  <c:v>TÉCNICAS/MES</c:v>
                </c:pt>
                <c:pt idx="5">
                  <c:v>MEDIA TÉCNICAS/DIA</c:v>
                </c:pt>
                <c:pt idx="6">
                  <c:v>INTERC/MES</c:v>
                </c:pt>
                <c:pt idx="7">
                  <c:v>MEDIA INTERC/DIA</c:v>
                </c:pt>
              </c:strCache>
            </c:strRef>
          </c:cat>
          <c:val>
            <c:numRef>
              <c:f>'ESTADISTICAS 3 MESES'!$B$31:$I$31</c:f>
              <c:numCache>
                <c:formatCode>General</c:formatCode>
                <c:ptCount val="8"/>
                <c:pt idx="0">
                  <c:v>538</c:v>
                </c:pt>
                <c:pt idx="1">
                  <c:v>18</c:v>
                </c:pt>
                <c:pt idx="2">
                  <c:v>41</c:v>
                </c:pt>
                <c:pt idx="3">
                  <c:v>1.4</c:v>
                </c:pt>
                <c:pt idx="4">
                  <c:v>17</c:v>
                </c:pt>
                <c:pt idx="5">
                  <c:v>0.6</c:v>
                </c:pt>
                <c:pt idx="6">
                  <c:v>43</c:v>
                </c:pt>
                <c:pt idx="7">
                  <c:v>1.43</c:v>
                </c:pt>
              </c:numCache>
            </c:numRef>
          </c:val>
          <c:extLst>
            <c:ext xmlns:c16="http://schemas.microsoft.com/office/drawing/2014/chart" uri="{C3380CC4-5D6E-409C-BE32-E72D297353CC}">
              <c16:uniqueId val="{00000004-26DE-094E-A0E8-932EC83B87CB}"/>
            </c:ext>
          </c:extLst>
        </c:ser>
        <c:ser>
          <c:idx val="2"/>
          <c:order val="2"/>
          <c:tx>
            <c:strRef>
              <c:f>'ESTADISTICAS 3 MESES'!$A$32</c:f>
              <c:strCache>
                <c:ptCount val="1"/>
                <c:pt idx="0">
                  <c:v>DICIEMBRE</c:v>
                </c:pt>
              </c:strCache>
            </c:strRef>
          </c:tx>
          <c:spPr>
            <a:solidFill>
              <a:schemeClr val="accent3"/>
            </a:solidFill>
            <a:ln>
              <a:noFill/>
            </a:ln>
            <a:effectLst/>
          </c:spPr>
          <c:invertIfNegative val="0"/>
          <c:dLbls>
            <c:dLbl>
              <c:idx val="0"/>
              <c:layout>
                <c:manualLayout>
                  <c:x val="0"/>
                  <c:y val="-7.662835249042153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6DE-094E-A0E8-932EC83B87CB}"/>
                </c:ext>
              </c:extLst>
            </c:dLbl>
            <c:dLbl>
              <c:idx val="3"/>
              <c:layout>
                <c:manualLayout>
                  <c:x val="1.2010809728755881E-2"/>
                  <c:y val="-5.534269902085986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6DE-094E-A0E8-932EC83B87CB}"/>
                </c:ext>
              </c:extLst>
            </c:dLbl>
            <c:dLbl>
              <c:idx val="7"/>
              <c:layout>
                <c:manualLayout>
                  <c:x val="6.0054048643777931E-3"/>
                  <c:y val="-8.514261387824613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6DE-094E-A0E8-932EC83B87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'ESTADISTICAS 3 MESES'!$B$29:$I$29</c:f>
              <c:strCache>
                <c:ptCount val="8"/>
                <c:pt idx="0">
                  <c:v>LLAMADAS BUSCA MES</c:v>
                </c:pt>
                <c:pt idx="1">
                  <c:v>MEDIA LLAMADAS BUSCA/DIA</c:v>
                </c:pt>
                <c:pt idx="2">
                  <c:v>LLAMADAS UCRI/MES</c:v>
                </c:pt>
                <c:pt idx="3">
                  <c:v>MEDIA LLAMADAS UCRI/DIA</c:v>
                </c:pt>
                <c:pt idx="4">
                  <c:v>TÉCNICAS/MES</c:v>
                </c:pt>
                <c:pt idx="5">
                  <c:v>MEDIA TÉCNICAS/DIA</c:v>
                </c:pt>
                <c:pt idx="6">
                  <c:v>INTERC/MES</c:v>
                </c:pt>
                <c:pt idx="7">
                  <c:v>MEDIA INTERC/DIA</c:v>
                </c:pt>
              </c:strCache>
            </c:strRef>
          </c:cat>
          <c:val>
            <c:numRef>
              <c:f>'ESTADISTICAS 3 MESES'!$B$32:$I$32</c:f>
              <c:numCache>
                <c:formatCode>General</c:formatCode>
                <c:ptCount val="8"/>
                <c:pt idx="0">
                  <c:v>602</c:v>
                </c:pt>
                <c:pt idx="1">
                  <c:v>19</c:v>
                </c:pt>
                <c:pt idx="2">
                  <c:v>51</c:v>
                </c:pt>
                <c:pt idx="3">
                  <c:v>1.6</c:v>
                </c:pt>
                <c:pt idx="4">
                  <c:v>12</c:v>
                </c:pt>
                <c:pt idx="5">
                  <c:v>0.4</c:v>
                </c:pt>
                <c:pt idx="6">
                  <c:v>33</c:v>
                </c:pt>
                <c:pt idx="7">
                  <c:v>1.1000000000000001</c:v>
                </c:pt>
              </c:numCache>
            </c:numRef>
          </c:val>
          <c:extLst>
            <c:ext xmlns:c16="http://schemas.microsoft.com/office/drawing/2014/chart" uri="{C3380CC4-5D6E-409C-BE32-E72D297353CC}">
              <c16:uniqueId val="{00000008-26DE-094E-A0E8-932EC83B87CB}"/>
            </c:ext>
          </c:extLst>
        </c:ser>
        <c:ser>
          <c:idx val="3"/>
          <c:order val="3"/>
          <c:tx>
            <c:strRef>
              <c:f>'ESTADISTICAS 3 MESES'!$A$33</c:f>
              <c:strCache>
                <c:ptCount val="1"/>
                <c:pt idx="0">
                  <c:v>TOTALES 3 MESES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'ESTADISTICAS 3 MESES'!$B$29:$I$29</c:f>
              <c:strCache>
                <c:ptCount val="8"/>
                <c:pt idx="0">
                  <c:v>LLAMADAS BUSCA MES</c:v>
                </c:pt>
                <c:pt idx="1">
                  <c:v>MEDIA LLAMADAS BUSCA/DIA</c:v>
                </c:pt>
                <c:pt idx="2">
                  <c:v>LLAMADAS UCRI/MES</c:v>
                </c:pt>
                <c:pt idx="3">
                  <c:v>MEDIA LLAMADAS UCRI/DIA</c:v>
                </c:pt>
                <c:pt idx="4">
                  <c:v>TÉCNICAS/MES</c:v>
                </c:pt>
                <c:pt idx="5">
                  <c:v>MEDIA TÉCNICAS/DIA</c:v>
                </c:pt>
                <c:pt idx="6">
                  <c:v>INTERC/MES</c:v>
                </c:pt>
                <c:pt idx="7">
                  <c:v>MEDIA INTERC/DIA</c:v>
                </c:pt>
              </c:strCache>
            </c:strRef>
          </c:cat>
          <c:val>
            <c:numRef>
              <c:f>'ESTADISTICAS 3 MESES'!$B$33:$I$33</c:f>
              <c:numCache>
                <c:formatCode>General</c:formatCode>
                <c:ptCount val="8"/>
                <c:pt idx="0">
                  <c:v>1648</c:v>
                </c:pt>
                <c:pt idx="2">
                  <c:v>135</c:v>
                </c:pt>
                <c:pt idx="4">
                  <c:v>43</c:v>
                </c:pt>
                <c:pt idx="6">
                  <c:v>85</c:v>
                </c:pt>
              </c:numCache>
            </c:numRef>
          </c:val>
          <c:extLst>
            <c:ext xmlns:c16="http://schemas.microsoft.com/office/drawing/2014/chart" uri="{C3380CC4-5D6E-409C-BE32-E72D297353CC}">
              <c16:uniqueId val="{00000009-26DE-094E-A0E8-932EC83B87CB}"/>
            </c:ext>
          </c:extLst>
        </c:ser>
        <c:ser>
          <c:idx val="4"/>
          <c:order val="4"/>
          <c:tx>
            <c:strRef>
              <c:f>'ESTADISTICAS 3 MESES'!$A$34</c:f>
              <c:strCache>
                <c:ptCount val="1"/>
                <c:pt idx="0">
                  <c:v>MEDIA/MES DE 3 MESES</c:v>
                </c:pt>
              </c:strCache>
            </c:strRef>
          </c:tx>
          <c:spPr>
            <a:solidFill>
              <a:schemeClr val="accent5"/>
            </a:solidFill>
            <a:ln>
              <a:noFill/>
            </a:ln>
            <a:effectLst/>
          </c:spPr>
          <c:invertIfNegative val="0"/>
          <c:dLbls>
            <c:dLbl>
              <c:idx val="0"/>
              <c:layout>
                <c:manualLayout>
                  <c:x val="6.605945350815734E-2"/>
                  <c:y val="-7.2371221796509233E-2"/>
                </c:manualLayout>
              </c:layout>
              <c:tx>
                <c:rich>
                  <a:bodyPr/>
                  <a:lstStyle/>
                  <a:p>
                    <a:r>
                      <a:rPr lang="en-US"/>
                      <a:t>549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26DE-094E-A0E8-932EC83B87CB}"/>
                </c:ext>
              </c:extLst>
            </c:dLbl>
            <c:dLbl>
              <c:idx val="1"/>
              <c:layout>
                <c:manualLayout>
                  <c:x val="1.2010809728755881E-2"/>
                  <c:y val="-0.1277139208173691"/>
                </c:manualLayout>
              </c:layout>
              <c:tx>
                <c:rich>
                  <a:bodyPr/>
                  <a:lstStyle/>
                  <a:p>
                    <a:r>
                      <a:rPr lang="en-US"/>
                      <a:t>18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26DE-094E-A0E8-932EC83B87CB}"/>
                </c:ext>
              </c:extLst>
            </c:dLbl>
            <c:dLbl>
              <c:idx val="4"/>
              <c:layout>
                <c:manualLayout>
                  <c:x val="-4.0036032429186267E-3"/>
                  <c:y val="-0.17028522775649221"/>
                </c:manualLayout>
              </c:layout>
              <c:tx>
                <c:rich>
                  <a:bodyPr/>
                  <a:lstStyle/>
                  <a:p>
                    <a:r>
                      <a:rPr lang="en-US"/>
                      <a:t>14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26DE-094E-A0E8-932EC83B87CB}"/>
                </c:ext>
              </c:extLst>
            </c:dLbl>
            <c:dLbl>
              <c:idx val="6"/>
              <c:layout>
                <c:manualLayout>
                  <c:x val="0"/>
                  <c:y val="-0.19157088122605373"/>
                </c:manualLayout>
              </c:layout>
              <c:tx>
                <c:rich>
                  <a:bodyPr/>
                  <a:lstStyle/>
                  <a:p>
                    <a:r>
                      <a:rPr lang="en-US"/>
                      <a:t>28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26DE-094E-A0E8-932EC83B87CB}"/>
                </c:ext>
              </c:extLst>
            </c:dLbl>
            <c:dLbl>
              <c:idx val="7"/>
              <c:layout>
                <c:manualLayout>
                  <c:x val="-1.4679708976117536E-16"/>
                  <c:y val="-0.1575138356747553"/>
                </c:manualLayout>
              </c:layout>
              <c:tx>
                <c:rich>
                  <a:bodyPr/>
                  <a:lstStyle/>
                  <a:p>
                    <a:r>
                      <a:rPr lang="en-US"/>
                      <a:t>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26DE-094E-A0E8-932EC83B87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'ESTADISTICAS 3 MESES'!$B$29:$I$29</c:f>
              <c:strCache>
                <c:ptCount val="8"/>
                <c:pt idx="0">
                  <c:v>LLAMADAS BUSCA MES</c:v>
                </c:pt>
                <c:pt idx="1">
                  <c:v>MEDIA LLAMADAS BUSCA/DIA</c:v>
                </c:pt>
                <c:pt idx="2">
                  <c:v>LLAMADAS UCRI/MES</c:v>
                </c:pt>
                <c:pt idx="3">
                  <c:v>MEDIA LLAMADAS UCRI/DIA</c:v>
                </c:pt>
                <c:pt idx="4">
                  <c:v>TÉCNICAS/MES</c:v>
                </c:pt>
                <c:pt idx="5">
                  <c:v>MEDIA TÉCNICAS/DIA</c:v>
                </c:pt>
                <c:pt idx="6">
                  <c:v>INTERC/MES</c:v>
                </c:pt>
                <c:pt idx="7">
                  <c:v>MEDIA INTERC/DIA</c:v>
                </c:pt>
              </c:strCache>
            </c:strRef>
          </c:cat>
          <c:val>
            <c:numRef>
              <c:f>'ESTADISTICAS 3 MESES'!$B$34:$I$34</c:f>
              <c:numCache>
                <c:formatCode>General</c:formatCode>
                <c:ptCount val="8"/>
                <c:pt idx="0">
                  <c:v>549.33333333333337</c:v>
                </c:pt>
                <c:pt idx="1">
                  <c:v>18.333333333333332</c:v>
                </c:pt>
                <c:pt idx="2">
                  <c:v>45</c:v>
                </c:pt>
                <c:pt idx="3">
                  <c:v>1.5</c:v>
                </c:pt>
                <c:pt idx="4">
                  <c:v>14.333333333333334</c:v>
                </c:pt>
                <c:pt idx="5">
                  <c:v>0.5</c:v>
                </c:pt>
                <c:pt idx="6">
                  <c:v>28.333333333333332</c:v>
                </c:pt>
                <c:pt idx="7">
                  <c:v>0.94333333333333336</c:v>
                </c:pt>
              </c:numCache>
            </c:numRef>
          </c:val>
          <c:extLst>
            <c:ext xmlns:c16="http://schemas.microsoft.com/office/drawing/2014/chart" uri="{C3380CC4-5D6E-409C-BE32-E72D297353CC}">
              <c16:uniqueId val="{0000000F-26DE-094E-A0E8-932EC83B87CB}"/>
            </c:ext>
          </c:extLst>
        </c:ser>
        <c:dLbls>
          <c:dLblPos val="outEnd"/>
          <c:showLegendKey val="0"/>
          <c:showVal val="1"/>
          <c:showCatName val="0"/>
          <c:showSerName val="0"/>
          <c:showPercent val="0"/>
          <c:showBubbleSize val="0"/>
        </c:dLbls>
        <c:gapWidth val="150"/>
        <c:overlap val="-25"/>
        <c:axId val="306995871"/>
        <c:axId val="307132575"/>
      </c:barChart>
      <c:catAx>
        <c:axId val="3069958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s-ES"/>
          </a:p>
        </c:txPr>
        <c:crossAx val="307132575"/>
        <c:crosses val="autoZero"/>
        <c:auto val="1"/>
        <c:lblAlgn val="ctr"/>
        <c:lblOffset val="100"/>
        <c:noMultiLvlLbl val="0"/>
      </c:catAx>
      <c:valAx>
        <c:axId val="307132575"/>
        <c:scaling>
          <c:orientation val="minMax"/>
        </c:scaling>
        <c:delete val="1"/>
        <c:axPos val="l"/>
        <c:numFmt formatCode="General" sourceLinked="1"/>
        <c:majorTickMark val="none"/>
        <c:minorTickMark val="none"/>
        <c:tickLblPos val="nextTo"/>
        <c:crossAx val="30699587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w="50800">
      <a:solidFill>
        <a:srgbClr val="FF0000"/>
      </a:solid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t>7/4/22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7/4/22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t>7/4/22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t>7/4/22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t>7/4/22</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t>7/4/22</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t>7/4/22</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7/4/22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t>7/4/22</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7/4/22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t>7/4/22</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t>7/4/22</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6BBECE1-09CB-2543-846F-ADA2ACF91F5A}"/>
              </a:ext>
            </a:extLst>
          </p:cNvPr>
          <p:cNvSpPr>
            <a:spLocks noGrp="1"/>
          </p:cNvSpPr>
          <p:nvPr>
            <p:ph type="title"/>
          </p:nvPr>
        </p:nvSpPr>
        <p:spPr>
          <a:xfrm>
            <a:off x="1547664" y="276430"/>
            <a:ext cx="6912768" cy="512663"/>
          </a:xfrm>
        </p:spPr>
        <p:txBody>
          <a:bodyPr>
            <a:normAutofit fontScale="90000"/>
          </a:bodyPr>
          <a:lstStyle/>
          <a:p>
            <a:r>
              <a:rPr lang="es-ES_tradnl" sz="1200" b="1" dirty="0"/>
              <a:t>ACTIVIDAD ASISTENCIAL DE LA GUARDIA DE PRESENCIA FÍSICA DE NEUMOLOGÍA EN LOS PRIMEROS TRES MESES DE INSTAURACIÓN EN EL HOSPITAL UNIVERSITARIO CLÍNICO SAN CECILIO.</a:t>
            </a:r>
            <a:br>
              <a:rPr lang="es-ES_tradnl" sz="1200" b="1" dirty="0"/>
            </a:br>
            <a:r>
              <a:rPr lang="es-ES" sz="900" i="1" u="sng" dirty="0"/>
              <a:t>F. Rodríguez Jerez</a:t>
            </a:r>
            <a:r>
              <a:rPr lang="es-ES" sz="900" i="1" dirty="0"/>
              <a:t>, A.B. </a:t>
            </a:r>
            <a:r>
              <a:rPr lang="es-ES" sz="900" i="1" dirty="0" err="1"/>
              <a:t>Gámiz</a:t>
            </a:r>
            <a:r>
              <a:rPr lang="es-ES" sz="900" i="1" dirty="0"/>
              <a:t> Molina, M. Sánchez Palop, C. Cabrero Rodríguez, P. Gámez Baeza, N. </a:t>
            </a:r>
            <a:r>
              <a:rPr lang="es-ES" sz="900" i="1" dirty="0" err="1"/>
              <a:t>Calvente</a:t>
            </a:r>
            <a:r>
              <a:rPr lang="es-ES" sz="900" i="1" dirty="0"/>
              <a:t> </a:t>
            </a:r>
            <a:r>
              <a:rPr lang="es-ES" sz="900" i="1" dirty="0" err="1"/>
              <a:t>Vera,P</a:t>
            </a:r>
            <a:r>
              <a:rPr lang="es-ES" sz="900" i="1" dirty="0"/>
              <a:t>. Barragán Reyes, G. Maldonado Vicente, A.M. Mendoza Barrios, M. Gallardo Medina. (S. Neumología. H.U. Clínico San Cecilio. Granada)</a:t>
            </a:r>
            <a:br>
              <a:rPr lang="es-ES" i="1" dirty="0"/>
            </a:br>
            <a:br>
              <a:rPr lang="es-ES" sz="1200" i="1" dirty="0"/>
            </a:br>
            <a:endParaRPr lang="es-ES" sz="1200" i="1" dirty="0"/>
          </a:p>
        </p:txBody>
      </p:sp>
      <p:sp>
        <p:nvSpPr>
          <p:cNvPr id="5" name="Marcador de contenido 4">
            <a:extLst>
              <a:ext uri="{FF2B5EF4-FFF2-40B4-BE49-F238E27FC236}">
                <a16:creationId xmlns:a16="http://schemas.microsoft.com/office/drawing/2014/main" id="{1F901C50-B60C-4B47-AED4-EBD52330F67C}"/>
              </a:ext>
            </a:extLst>
          </p:cNvPr>
          <p:cNvSpPr>
            <a:spLocks noGrp="1"/>
          </p:cNvSpPr>
          <p:nvPr>
            <p:ph sz="half" idx="1"/>
          </p:nvPr>
        </p:nvSpPr>
        <p:spPr>
          <a:xfrm>
            <a:off x="107504" y="864990"/>
            <a:ext cx="4464496" cy="4083024"/>
          </a:xfrm>
          <a:ln w="50800">
            <a:solidFill>
              <a:srgbClr val="FF0000"/>
            </a:solidFill>
          </a:ln>
        </p:spPr>
        <p:txBody>
          <a:bodyPr>
            <a:normAutofit fontScale="25000" lnSpcReduction="20000"/>
          </a:bodyPr>
          <a:lstStyle/>
          <a:p>
            <a:pPr marL="0" indent="0" algn="just">
              <a:buNone/>
            </a:pPr>
            <a:r>
              <a:rPr lang="es-ES_tradnl" sz="3400" b="1" u="sng" dirty="0"/>
              <a:t>Introducción:</a:t>
            </a:r>
            <a:endParaRPr lang="es-ES" sz="3400" dirty="0"/>
          </a:p>
          <a:p>
            <a:pPr marL="0" indent="0" algn="just">
              <a:buNone/>
            </a:pPr>
            <a:r>
              <a:rPr lang="es-ES_tradnl" sz="3400" dirty="0"/>
              <a:t>Muchos centros hospitalarios de nuestro entorno no disponen de facultativo de guardia de presencia física de Neumología (GPN) y hay pocos datos cuantificables disponibles sobre lo que puede implicar la GPN en lo que a actividad se refiere.</a:t>
            </a:r>
            <a:endParaRPr lang="es-ES" sz="3400" dirty="0"/>
          </a:p>
          <a:p>
            <a:pPr marL="0" indent="0" algn="just">
              <a:buNone/>
            </a:pPr>
            <a:r>
              <a:rPr lang="es-ES_tradnl" sz="3400" b="1" u="sng" dirty="0"/>
              <a:t>Objetivos:</a:t>
            </a:r>
            <a:endParaRPr lang="es-ES" sz="3400" dirty="0"/>
          </a:p>
          <a:p>
            <a:pPr marL="0" indent="0" algn="just">
              <a:buNone/>
            </a:pPr>
            <a:r>
              <a:rPr lang="es-ES_tradnl" sz="3400" dirty="0"/>
              <a:t>Evaluar la actividad en la GPN en el Hospital Universitario Clínico San Cecilio (HUCSC) (547 camas, 34 de Neumología, incluyendo 4 de UCRI) en los tres primeros meses de su instauración.</a:t>
            </a:r>
            <a:endParaRPr lang="es-ES" sz="3400" dirty="0"/>
          </a:p>
          <a:p>
            <a:pPr marL="0" indent="0" algn="just">
              <a:buNone/>
            </a:pPr>
            <a:r>
              <a:rPr lang="es-ES_tradnl" sz="3400" dirty="0"/>
              <a:t> </a:t>
            </a:r>
            <a:endParaRPr lang="es-ES" sz="3400" dirty="0"/>
          </a:p>
          <a:p>
            <a:pPr marL="0" indent="0" algn="just">
              <a:buNone/>
            </a:pPr>
            <a:r>
              <a:rPr lang="es-ES_tradnl" sz="3400" b="1" u="sng" dirty="0"/>
              <a:t>Material y métodos:</a:t>
            </a:r>
            <a:endParaRPr lang="es-ES" sz="3400" dirty="0"/>
          </a:p>
          <a:p>
            <a:pPr marL="0" indent="0" algn="just">
              <a:buNone/>
            </a:pPr>
            <a:r>
              <a:rPr lang="es-ES_tradnl" sz="3400" dirty="0"/>
              <a:t>Estudio descriptivo de la actividad desarrollada por la GPN en número de llamadas al busca (diferenciando las llamadas a UCRI), altas de planta y de urgencias, interconsultas atendidas, ingresos y técnicas realizados durante la guardia. </a:t>
            </a:r>
            <a:endParaRPr lang="es-ES" sz="3400" dirty="0"/>
          </a:p>
          <a:p>
            <a:pPr marL="0" indent="0" algn="just">
              <a:buNone/>
            </a:pPr>
            <a:r>
              <a:rPr lang="es-ES" sz="3400" dirty="0"/>
              <a:t> </a:t>
            </a:r>
          </a:p>
          <a:p>
            <a:pPr marL="0" indent="0" algn="just">
              <a:buNone/>
            </a:pPr>
            <a:r>
              <a:rPr lang="es-ES" sz="3400" b="1" u="sng" dirty="0"/>
              <a:t>Resultados:</a:t>
            </a:r>
            <a:endParaRPr lang="es-ES" sz="3400" dirty="0"/>
          </a:p>
          <a:p>
            <a:pPr marL="0" indent="0" algn="just">
              <a:buNone/>
            </a:pPr>
            <a:r>
              <a:rPr lang="es-ES" sz="3400" dirty="0"/>
              <a:t>En los tres meses evaluados se registraron en horas de guardia 291 ingresos (media ingresos/día: 3,28), 44 altas de planta (media altas/mes : 22) y 122 altas desde urgencias (media altas urgencias/día: 1,4). Se atendió un total de 1648 llamadas al busca de GPN (media llamadas/día:18; media llamadas UCRI/día: 1,5). Se realizaron 85 interconsultas hospitalarias y 43 técnicas (media/mes: 14). En fines de semana y festivos se efectuaron 23 altas de planta (media/mes: 8). El tiempo estimado de dedicación a las diversas actividades durante la GPN fue de una media de 11,93 h/guardia , de las que 4,5 h corresponden a la atención a llamadas y 3,28 h a realizar los ingresos. En el periodo de análisis la estancia media de los ingresos en planta de Neumología ha pasado de 8,23 a 7,22 días</a:t>
            </a:r>
          </a:p>
          <a:p>
            <a:pPr marL="0" indent="0" algn="just">
              <a:buNone/>
            </a:pPr>
            <a:endParaRPr lang="es-ES" sz="3400" dirty="0"/>
          </a:p>
          <a:p>
            <a:pPr marL="0" indent="0" algn="just">
              <a:buNone/>
            </a:pPr>
            <a:r>
              <a:rPr lang="es-ES" sz="3400" b="1" u="sng" dirty="0"/>
              <a:t>Conclusiones:</a:t>
            </a:r>
            <a:endParaRPr lang="es-ES" sz="3400" dirty="0"/>
          </a:p>
          <a:p>
            <a:pPr marL="0" lvl="0" indent="0" algn="just">
              <a:buNone/>
            </a:pPr>
            <a:r>
              <a:rPr lang="es-ES" sz="3400" dirty="0"/>
              <a:t>La GPN del HUCSC realiza una actividad muy significativa en lo que se refiere a tareas asistenciales especialmente en la atención a llamadas para resolución de incidencias, en valoración de ingresos y de altas de planta y Urgencias, incluidos fines de semana y festivos.</a:t>
            </a:r>
          </a:p>
          <a:p>
            <a:pPr marL="0" lvl="0" indent="0" algn="just">
              <a:buNone/>
            </a:pPr>
            <a:r>
              <a:rPr lang="es-ES" sz="3400" dirty="0"/>
              <a:t>La actividad desarrollada por la GPN ya está influyendo en la estancia media de los ingresos, y posiblemente en la calidad asistencial y en la seguridad de los pacientes.</a:t>
            </a:r>
          </a:p>
          <a:p>
            <a:pPr marL="0" lvl="0" indent="0" algn="just">
              <a:buNone/>
            </a:pPr>
            <a:r>
              <a:rPr lang="es-ES" sz="3400" dirty="0"/>
              <a:t>El tiempo estimado de dedicación a las diversas tareas durante las horas de guardia (media de 11,93 h/guardia) parece justificar la necesidad de la GPN.</a:t>
            </a:r>
          </a:p>
          <a:p>
            <a:endParaRPr lang="es-ES" dirty="0"/>
          </a:p>
        </p:txBody>
      </p:sp>
      <p:graphicFrame>
        <p:nvGraphicFramePr>
          <p:cNvPr id="7" name="Gráfico 6">
            <a:extLst>
              <a:ext uri="{FF2B5EF4-FFF2-40B4-BE49-F238E27FC236}">
                <a16:creationId xmlns:a16="http://schemas.microsoft.com/office/drawing/2014/main" id="{47042BA7-7149-AD4F-A43B-7FE47FC7B61B}"/>
              </a:ext>
            </a:extLst>
          </p:cNvPr>
          <p:cNvGraphicFramePr/>
          <p:nvPr>
            <p:extLst>
              <p:ext uri="{D42A27DB-BD31-4B8C-83A1-F6EECF244321}">
                <p14:modId xmlns:p14="http://schemas.microsoft.com/office/powerpoint/2010/main" val="3584232236"/>
              </p:ext>
            </p:extLst>
          </p:nvPr>
        </p:nvGraphicFramePr>
        <p:xfrm>
          <a:off x="4644008" y="864989"/>
          <a:ext cx="4392488" cy="235094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Tabla 7">
            <a:extLst>
              <a:ext uri="{FF2B5EF4-FFF2-40B4-BE49-F238E27FC236}">
                <a16:creationId xmlns:a16="http://schemas.microsoft.com/office/drawing/2014/main" id="{BD33C650-455F-C743-8839-4116912D7A76}"/>
              </a:ext>
            </a:extLst>
          </p:cNvPr>
          <p:cNvGraphicFramePr>
            <a:graphicFrameLocks noGrp="1"/>
          </p:cNvGraphicFramePr>
          <p:nvPr>
            <p:extLst>
              <p:ext uri="{D42A27DB-BD31-4B8C-83A1-F6EECF244321}">
                <p14:modId xmlns:p14="http://schemas.microsoft.com/office/powerpoint/2010/main" val="2291282181"/>
              </p:ext>
            </p:extLst>
          </p:nvPr>
        </p:nvGraphicFramePr>
        <p:xfrm>
          <a:off x="6156176" y="3291829"/>
          <a:ext cx="2088232" cy="1584176"/>
        </p:xfrm>
        <a:graphic>
          <a:graphicData uri="http://schemas.openxmlformats.org/drawingml/2006/table">
            <a:tbl>
              <a:tblPr firstRow="1" firstCol="1" bandRow="1">
                <a:tableStyleId>{5C22544A-7EE6-4342-B048-85BDC9FD1C3A}</a:tableStyleId>
              </a:tblPr>
              <a:tblGrid>
                <a:gridCol w="2088232">
                  <a:extLst>
                    <a:ext uri="{9D8B030D-6E8A-4147-A177-3AD203B41FA5}">
                      <a16:colId xmlns:a16="http://schemas.microsoft.com/office/drawing/2014/main" val="2531920418"/>
                    </a:ext>
                  </a:extLst>
                </a:gridCol>
              </a:tblGrid>
              <a:tr h="198022">
                <a:tc>
                  <a:txBody>
                    <a:bodyPr/>
                    <a:lstStyle/>
                    <a:p>
                      <a:r>
                        <a:rPr lang="es-ES" sz="800">
                          <a:effectLst/>
                        </a:rPr>
                        <a:t>INGRESOS (1 h )</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tx1"/>
                    </a:solidFill>
                  </a:tcPr>
                </a:tc>
                <a:extLst>
                  <a:ext uri="{0D108BD9-81ED-4DB2-BD59-A6C34878D82A}">
                    <a16:rowId xmlns:a16="http://schemas.microsoft.com/office/drawing/2014/main" val="576494878"/>
                  </a:ext>
                </a:extLst>
              </a:tr>
              <a:tr h="198022">
                <a:tc>
                  <a:txBody>
                    <a:bodyPr/>
                    <a:lstStyle/>
                    <a:p>
                      <a:r>
                        <a:rPr lang="es-ES" sz="800" dirty="0">
                          <a:effectLst/>
                        </a:rPr>
                        <a:t>ALTAS PLANTA (1 h)</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tx1"/>
                    </a:solidFill>
                  </a:tcPr>
                </a:tc>
                <a:extLst>
                  <a:ext uri="{0D108BD9-81ED-4DB2-BD59-A6C34878D82A}">
                    <a16:rowId xmlns:a16="http://schemas.microsoft.com/office/drawing/2014/main" val="2925652693"/>
                  </a:ext>
                </a:extLst>
              </a:tr>
              <a:tr h="198022">
                <a:tc>
                  <a:txBody>
                    <a:bodyPr/>
                    <a:lstStyle/>
                    <a:p>
                      <a:r>
                        <a:rPr lang="es-ES" sz="800">
                          <a:effectLst/>
                        </a:rPr>
                        <a:t>ALTAS URG (1 h)</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tx1"/>
                    </a:solidFill>
                  </a:tcPr>
                </a:tc>
                <a:extLst>
                  <a:ext uri="{0D108BD9-81ED-4DB2-BD59-A6C34878D82A}">
                    <a16:rowId xmlns:a16="http://schemas.microsoft.com/office/drawing/2014/main" val="176656906"/>
                  </a:ext>
                </a:extLst>
              </a:tr>
              <a:tr h="198022">
                <a:tc>
                  <a:txBody>
                    <a:bodyPr/>
                    <a:lstStyle/>
                    <a:p>
                      <a:r>
                        <a:rPr lang="es-ES" sz="800" dirty="0">
                          <a:effectLst/>
                        </a:rPr>
                        <a:t>LLAMADAS BUSCA (15 min)</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tx1"/>
                    </a:solidFill>
                  </a:tcPr>
                </a:tc>
                <a:extLst>
                  <a:ext uri="{0D108BD9-81ED-4DB2-BD59-A6C34878D82A}">
                    <a16:rowId xmlns:a16="http://schemas.microsoft.com/office/drawing/2014/main" val="2188265356"/>
                  </a:ext>
                </a:extLst>
              </a:tr>
              <a:tr h="198022">
                <a:tc>
                  <a:txBody>
                    <a:bodyPr/>
                    <a:lstStyle/>
                    <a:p>
                      <a:r>
                        <a:rPr lang="es-ES" sz="800" dirty="0">
                          <a:effectLst/>
                        </a:rPr>
                        <a:t>LLAMADAS UCRI    (15 min)</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tx1"/>
                    </a:solidFill>
                  </a:tcPr>
                </a:tc>
                <a:extLst>
                  <a:ext uri="{0D108BD9-81ED-4DB2-BD59-A6C34878D82A}">
                    <a16:rowId xmlns:a16="http://schemas.microsoft.com/office/drawing/2014/main" val="425513557"/>
                  </a:ext>
                </a:extLst>
              </a:tr>
              <a:tr h="198022">
                <a:tc>
                  <a:txBody>
                    <a:bodyPr/>
                    <a:lstStyle/>
                    <a:p>
                      <a:r>
                        <a:rPr lang="es-ES" sz="800">
                          <a:effectLst/>
                        </a:rPr>
                        <a:t>TÉCNICAS (90 min)</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tx1"/>
                    </a:solidFill>
                  </a:tcPr>
                </a:tc>
                <a:extLst>
                  <a:ext uri="{0D108BD9-81ED-4DB2-BD59-A6C34878D82A}">
                    <a16:rowId xmlns:a16="http://schemas.microsoft.com/office/drawing/2014/main" val="1394824018"/>
                  </a:ext>
                </a:extLst>
              </a:tr>
              <a:tr h="198022">
                <a:tc>
                  <a:txBody>
                    <a:bodyPr/>
                    <a:lstStyle/>
                    <a:p>
                      <a:r>
                        <a:rPr lang="es-ES" sz="800">
                          <a:effectLst/>
                        </a:rPr>
                        <a:t>INTERCONSULTAS (45 min)</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tx1"/>
                    </a:solidFill>
                  </a:tcPr>
                </a:tc>
                <a:extLst>
                  <a:ext uri="{0D108BD9-81ED-4DB2-BD59-A6C34878D82A}">
                    <a16:rowId xmlns:a16="http://schemas.microsoft.com/office/drawing/2014/main" val="2363186363"/>
                  </a:ext>
                </a:extLst>
              </a:tr>
              <a:tr h="198022">
                <a:tc>
                  <a:txBody>
                    <a:bodyPr/>
                    <a:lstStyle/>
                    <a:p>
                      <a:r>
                        <a:rPr lang="es-ES" sz="800" dirty="0">
                          <a:effectLst/>
                        </a:rPr>
                        <a:t>TOTAL DEDICACIÓN ESTIMADO (en horas)</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tx1"/>
                    </a:solidFill>
                  </a:tcPr>
                </a:tc>
                <a:extLst>
                  <a:ext uri="{0D108BD9-81ED-4DB2-BD59-A6C34878D82A}">
                    <a16:rowId xmlns:a16="http://schemas.microsoft.com/office/drawing/2014/main" val="1689734706"/>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84067B2B-EC9F-2542-8A55-00BB5E3929A0}"/>
              </a:ext>
            </a:extLst>
          </p:cNvPr>
          <p:cNvSpPr>
            <a:spLocks noChangeArrowheads="1"/>
          </p:cNvSpPr>
          <p:nvPr/>
        </p:nvSpPr>
        <p:spPr bwMode="auto">
          <a:xfrm>
            <a:off x="3187700" y="20843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5" name="Gráfico 4">
            <a:extLst>
              <a:ext uri="{FF2B5EF4-FFF2-40B4-BE49-F238E27FC236}">
                <a16:creationId xmlns:a16="http://schemas.microsoft.com/office/drawing/2014/main" id="{A0AD4BC1-2E5F-BC46-91D5-501E98DF2A05}"/>
              </a:ext>
            </a:extLst>
          </p:cNvPr>
          <p:cNvGraphicFramePr/>
          <p:nvPr>
            <p:extLst>
              <p:ext uri="{D42A27DB-BD31-4B8C-83A1-F6EECF244321}">
                <p14:modId xmlns:p14="http://schemas.microsoft.com/office/powerpoint/2010/main" val="2473058295"/>
              </p:ext>
            </p:extLst>
          </p:nvPr>
        </p:nvGraphicFramePr>
        <p:xfrm>
          <a:off x="1887036" y="76734"/>
          <a:ext cx="5904656" cy="24648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áfico 5">
            <a:extLst>
              <a:ext uri="{FF2B5EF4-FFF2-40B4-BE49-F238E27FC236}">
                <a16:creationId xmlns:a16="http://schemas.microsoft.com/office/drawing/2014/main" id="{9B030EEE-743B-FA46-B280-2E8158CA2BF2}"/>
              </a:ext>
            </a:extLst>
          </p:cNvPr>
          <p:cNvGraphicFramePr/>
          <p:nvPr>
            <p:extLst>
              <p:ext uri="{D42A27DB-BD31-4B8C-83A1-F6EECF244321}">
                <p14:modId xmlns:p14="http://schemas.microsoft.com/office/powerpoint/2010/main" val="2751822283"/>
              </p:ext>
            </p:extLst>
          </p:nvPr>
        </p:nvGraphicFramePr>
        <p:xfrm>
          <a:off x="1617006" y="2601913"/>
          <a:ext cx="6444716" cy="229798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2800</TotalTime>
  <Words>582</Words>
  <Application>Microsoft Macintosh PowerPoint</Application>
  <PresentationFormat>Presentación en pantalla (16:9)</PresentationFormat>
  <Paragraphs>41</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ACTIVIDAD ASISTENCIAL DE LA GUARDIA DE PRESENCIA FÍSICA DE NEUMOLOGÍA EN LOS PRIMEROS TRES MESES DE INSTAURACIÓN EN EL HOSPITAL UNIVERSITARIO CLÍNICO SAN CECILIO. F. Rodríguez Jerez, A.B. Gámiz Molina, M. Sánchez Palop, C. Cabrero Rodríguez, P. Gámez Baeza, N. Calvente Vera,P. Barragán Reyes, G. Maldonado Vicente, A.M. Mendoza Barrios, M. Gallardo Medina. (S. Neumología. H.U. Clínico San Cecilio. Granada)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Francisco Rodriguez Jerez</cp:lastModifiedBy>
  <cp:revision>5</cp:revision>
  <dcterms:created xsi:type="dcterms:W3CDTF">2022-01-11T08:55:46Z</dcterms:created>
  <dcterms:modified xsi:type="dcterms:W3CDTF">2022-04-07T17:17:58Z</dcterms:modified>
</cp:coreProperties>
</file>