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-456" y="2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231129289728035"/>
          <c:y val="0.1963366632281883"/>
          <c:w val="0.36493362335958773"/>
          <c:h val="0.67767613153084683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72.400000000000006</c:v>
                </c:pt>
                <c:pt idx="1">
                  <c:v>37.6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7"/>
        <c:holeSize val="62"/>
      </c:doughnutChart>
    </c:plotArea>
    <c:legend>
      <c:legendPos val="r"/>
      <c:layout>
        <c:manualLayout>
          <c:xMode val="edge"/>
          <c:yMode val="edge"/>
          <c:x val="1.2376792442165295E-2"/>
          <c:y val="0.58717719022024362"/>
          <c:w val="0.36966360462872544"/>
          <c:h val="0.31614275114465135"/>
        </c:manualLayout>
      </c:layout>
      <c:overlay val="0"/>
      <c:txPr>
        <a:bodyPr/>
        <a:lstStyle/>
        <a:p>
          <a:pPr>
            <a:defRPr sz="18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2000">
          <a:latin typeface="Verdana" panose="020B0604030504040204" pitchFamily="34" charset="0"/>
          <a:ea typeface="Verdana" panose="020B0604030504040204" pitchFamily="34" charset="0"/>
        </a:defRPr>
      </a:pPr>
      <a:endParaRPr lang="es-E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93886953719527"/>
          <c:y val="6.5066042136608479E-2"/>
          <c:w val="0.37852194369396486"/>
          <c:h val="0.57228650529423419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explosion val="25"/>
          <c:cat>
            <c:strRef>
              <c:f>Hoja1!$A$2:$A$4</c:f>
              <c:strCache>
                <c:ptCount val="3"/>
                <c:pt idx="0">
                  <c:v>Dependientes</c:v>
                </c:pt>
                <c:pt idx="1">
                  <c:v>Parcialmente dependientes</c:v>
                </c:pt>
                <c:pt idx="2">
                  <c:v>Independientes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</c:v>
                </c:pt>
                <c:pt idx="1">
                  <c:v>33</c:v>
                </c:pt>
                <c:pt idx="2">
                  <c:v>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7582932392998279E-2"/>
          <c:y val="0.5171787035676173"/>
          <c:w val="0.76040702162531226"/>
          <c:h val="0.40279832386527015"/>
        </c:manualLayout>
      </c:layout>
      <c:overlay val="0"/>
      <c:txPr>
        <a:bodyPr/>
        <a:lstStyle/>
        <a:p>
          <a:pPr>
            <a:defRPr sz="1600" baseline="0">
              <a:latin typeface="Verdana" panose="020B0604030504040204" pitchFamily="34" charset="0"/>
              <a:ea typeface="Verdana" panose="020B060403050404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029258560907587"/>
          <c:y val="0.1073387116863521"/>
          <c:w val="0.31313829598393733"/>
          <c:h val="0.56499574737636249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25"/>
          <c:cat>
            <c:strRef>
              <c:f>Hoja1!$A$2:$A$5</c:f>
              <c:strCache>
                <c:ptCount val="3"/>
                <c:pt idx="0">
                  <c:v>Fumadores</c:v>
                </c:pt>
                <c:pt idx="1">
                  <c:v>Exfumadores</c:v>
                </c:pt>
                <c:pt idx="2">
                  <c:v>No fumadores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40</c:v>
                </c:pt>
                <c:pt idx="1">
                  <c:v>37.5</c:v>
                </c:pt>
                <c:pt idx="2">
                  <c:v>22.5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l"/>
      <c:layout>
        <c:manualLayout>
          <c:xMode val="edge"/>
          <c:yMode val="edge"/>
          <c:x val="0.46339943275728085"/>
          <c:y val="0.54369481820478782"/>
          <c:w val="0.53453011159455166"/>
          <c:h val="0.3984592691181233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0.49123</cdr:x>
      <cdr:y>0.42352</cdr:y>
    </cdr:from>
    <cdr:to>
      <cdr:x>0.68616</cdr:x>
      <cdr:y>0.71673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2016224" y="936104"/>
          <a:ext cx="800093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r>
            <a:rPr lang="es-ES" sz="1800" dirty="0" smtClean="0">
              <a:latin typeface="Verdana" panose="020B0604030504040204" pitchFamily="34" charset="0"/>
              <a:ea typeface="Verdana" panose="020B0604030504040204" pitchFamily="34" charset="0"/>
            </a:rPr>
            <a:t>70,6 años</a:t>
          </a:r>
          <a:endParaRPr lang="es-ES" sz="1800" dirty="0">
            <a:latin typeface="Verdana" panose="020B0604030504040204" pitchFamily="34" charset="0"/>
            <a:ea typeface="Verdana" panose="020B060403050404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6F7A6-F863-4702-968D-2CDCFF8F0FBC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29588-E24C-41CA-9F85-6465060685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397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2207262595"/>
              </p:ext>
            </p:extLst>
          </p:nvPr>
        </p:nvGraphicFramePr>
        <p:xfrm>
          <a:off x="107504" y="2715766"/>
          <a:ext cx="4104456" cy="221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1691680" y="0"/>
            <a:ext cx="6912768" cy="1015663"/>
          </a:xfrm>
          <a:prstGeom prst="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ACTIVIDAD DE UNA UNIDAD DE CUIDADOS RESPIRATORIOS INTERMEDIOS (UCRI) EN LOS PRIMEROS TRES MESES DE </a:t>
            </a:r>
            <a:r>
              <a:rPr lang="es-ES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FUNCIONAMIENTO</a:t>
            </a:r>
            <a:endParaRPr lang="es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 rot="21235800">
            <a:off x="195796" y="1422188"/>
            <a:ext cx="1157240" cy="369332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Objetivo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547664" y="1308705"/>
            <a:ext cx="7812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nalizar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la actividad de la UCRI de Neumología desde su apertura en octubre de 2021 (3,5 meses) en el Hospital Universitario San Cecilio (HUSC).</a:t>
            </a:r>
          </a:p>
        </p:txBody>
      </p:sp>
      <p:sp>
        <p:nvSpPr>
          <p:cNvPr id="5" name="4 CuadroTexto"/>
          <p:cNvSpPr txBox="1"/>
          <p:nvPr/>
        </p:nvSpPr>
        <p:spPr>
          <a:xfrm rot="21231704">
            <a:off x="122719" y="2334980"/>
            <a:ext cx="1580882" cy="369332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Metodología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691680" y="2172801"/>
            <a:ext cx="7380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Análisis descriptivo de las principales variables clínicas y asistenciales de los pacientes atendidos en nuestra UCRI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en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los primeros 3,5 meses de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actividad</a:t>
            </a: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92866" y="3158426"/>
            <a:ext cx="1440587" cy="369332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Resultados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9" name="8 Gráfico"/>
          <p:cNvGraphicFramePr/>
          <p:nvPr>
            <p:extLst>
              <p:ext uri="{D42A27DB-BD31-4B8C-83A1-F6EECF244321}">
                <p14:modId xmlns:p14="http://schemas.microsoft.com/office/powerpoint/2010/main" val="1954586928"/>
              </p:ext>
            </p:extLst>
          </p:nvPr>
        </p:nvGraphicFramePr>
        <p:xfrm>
          <a:off x="3263719" y="2643758"/>
          <a:ext cx="4260609" cy="2503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13 Gráfico"/>
          <p:cNvGraphicFramePr/>
          <p:nvPr>
            <p:extLst>
              <p:ext uri="{D42A27DB-BD31-4B8C-83A1-F6EECF244321}">
                <p14:modId xmlns:p14="http://schemas.microsoft.com/office/powerpoint/2010/main" val="2657866738"/>
              </p:ext>
            </p:extLst>
          </p:nvPr>
        </p:nvGraphicFramePr>
        <p:xfrm>
          <a:off x="5232462" y="2695432"/>
          <a:ext cx="4056112" cy="2248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467544" y="998607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u="sng" dirty="0">
                <a:latin typeface="Verdana" panose="020B0604030504040204" pitchFamily="34" charset="0"/>
                <a:ea typeface="Verdana" panose="020B0604030504040204" pitchFamily="34" charset="0"/>
              </a:rPr>
              <a:t>Autores: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 M. Sánchez Palop,  A. B. </a:t>
            </a:r>
            <a:r>
              <a:rPr lang="es-ES" sz="1200" dirty="0" err="1">
                <a:latin typeface="Verdana" panose="020B0604030504040204" pitchFamily="34" charset="0"/>
                <a:ea typeface="Verdana" panose="020B0604030504040204" pitchFamily="34" charset="0"/>
              </a:rPr>
              <a:t>Gámiz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 Molina, F. Rodríguez Jerez, G.  Jiménez Lozano, M. López </a:t>
            </a:r>
            <a:r>
              <a:rPr lang="es-ES" sz="12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López</a:t>
            </a:r>
            <a:r>
              <a:rPr lang="es-ES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1680" y="0"/>
            <a:ext cx="6912768" cy="1015663"/>
          </a:xfrm>
          <a:prstGeom prst="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</a:rPr>
              <a:t>ACTIVIDAD DE UNA UNIDAD DE CUIDADOS RESPIRATORIOS INTERMEDIOS (UCRI) EN LOS PRIMEROS TRES MESES DE </a:t>
            </a:r>
            <a:r>
              <a:rPr lang="es-ES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FUNCIONAMIENTO</a:t>
            </a:r>
            <a:endParaRPr lang="es-E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 rot="21095561">
            <a:off x="54756" y="730864"/>
            <a:ext cx="1440587" cy="369332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Resultados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0" y="1131590"/>
            <a:ext cx="930448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60% tenían patología respiratoria conocida, un </a:t>
            </a:r>
            <a:r>
              <a:rPr lang="es-ES" sz="16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80% EPOC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(85% EPOC grave)</a:t>
            </a:r>
          </a:p>
          <a:p>
            <a:pPr marL="285750" indent="-285750">
              <a:buFontTx/>
              <a:buChar char="-"/>
            </a:pP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El diagnóstico de ingreso fue en el 77,5% 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s-E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INSUFICIENCIA RESPIRATORIA CON ACIDEMIA RESPIRATORIA</a:t>
            </a:r>
          </a:p>
          <a:p>
            <a:pPr marL="285750" indent="-285750">
              <a:buFontTx/>
              <a:buChar char="-"/>
            </a:pP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Al 65% (n=26) se le administró </a:t>
            </a: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VMNI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, al 35% (n=14)  oxigenoterapia de alto flujo (ONAF), 1 paciente se trató con CPAP y 2 pacientes ingresaron para vigilancia y monitorización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En el 77,5% (n=31) de pacientes </a:t>
            </a:r>
            <a:r>
              <a:rPr lang="es-E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 evitó el ingreso en UCI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general y la estancia media fue de 6 días.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347864" y="3147814"/>
            <a:ext cx="1689886" cy="369332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Conclusiones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350785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principal motivo de ingreso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en nuestra UCRI ha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sido la insuficiencia respiratoria con </a:t>
            </a:r>
            <a:r>
              <a:rPr lang="es-ES" sz="16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acidemia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administrándose como tratamiento principal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VMNI</a:t>
            </a:r>
          </a:p>
          <a:p>
            <a:pPr marL="285750" lvl="0" indent="-285750">
              <a:buFontTx/>
              <a:buChar char="-"/>
            </a:pP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Con esto se consiguió evitar el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ingreso en UCI en el 77,5% de los casos con todas las ventajas que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esto conlleva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(alivio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de presión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asistencial, evitación de potenciales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complicaciones),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con una baja tasa de mortalidad (2,5%).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221</Words>
  <Application>Microsoft Office PowerPoint</Application>
  <PresentationFormat>Presentación en pantalla (16:9)</PresentationFormat>
  <Paragraphs>17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User</cp:lastModifiedBy>
  <cp:revision>11</cp:revision>
  <dcterms:created xsi:type="dcterms:W3CDTF">2022-01-11T08:55:46Z</dcterms:created>
  <dcterms:modified xsi:type="dcterms:W3CDTF">2022-04-07T21:55:49Z</dcterms:modified>
</cp:coreProperties>
</file>