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FBD9"/>
    <a:srgbClr val="BBF3BB"/>
    <a:srgbClr val="F1F7BB"/>
    <a:srgbClr val="F7FAD6"/>
    <a:srgbClr val="DFF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969" autoAdjust="0"/>
  </p:normalViewPr>
  <p:slideViewPr>
    <p:cSldViewPr>
      <p:cViewPr varScale="1">
        <p:scale>
          <a:sx n="96" d="100"/>
          <a:sy n="96" d="100"/>
        </p:scale>
        <p:origin x="660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67BBAB-75D3-4776-9F18-490A7ADBF93A}" type="doc">
      <dgm:prSet loTypeId="urn:microsoft.com/office/officeart/2005/8/layout/default" loCatId="list" qsTypeId="urn:microsoft.com/office/officeart/2005/8/quickstyle/simple3" qsCatId="simple" csTypeId="urn:microsoft.com/office/officeart/2005/8/colors/accent3_3" csCatId="accent3" phldr="1"/>
      <dgm:spPr/>
      <dgm:t>
        <a:bodyPr/>
        <a:lstStyle/>
        <a:p>
          <a:endParaRPr lang="es-ES"/>
        </a:p>
      </dgm:t>
    </dgm:pt>
    <dgm:pt modelId="{C78F9865-0D32-4332-8CA1-D0C35813AC59}">
      <dgm:prSet phldrT="[Texto]" custT="1"/>
      <dgm:spPr/>
      <dgm:t>
        <a:bodyPr/>
        <a:lstStyle/>
        <a:p>
          <a:r>
            <a:rPr lang="es-ES" sz="1050" dirty="0">
              <a:solidFill>
                <a:schemeClr val="tx2">
                  <a:lumMod val="50000"/>
                </a:schemeClr>
              </a:solidFill>
            </a:rPr>
            <a:t>Comorbilidades</a:t>
          </a:r>
        </a:p>
        <a:p>
          <a:r>
            <a:rPr lang="es-ES" sz="1050" dirty="0">
              <a:solidFill>
                <a:schemeClr val="tx2">
                  <a:lumMod val="50000"/>
                </a:schemeClr>
              </a:solidFill>
            </a:rPr>
            <a:t>(EPOC)</a:t>
          </a:r>
        </a:p>
      </dgm:t>
    </dgm:pt>
    <dgm:pt modelId="{062FDC71-35FB-4B25-ABCE-AE73C7266221}" type="parTrans" cxnId="{FE5CDC59-A5DD-4C20-9761-36C579F5A63F}">
      <dgm:prSet/>
      <dgm:spPr/>
      <dgm:t>
        <a:bodyPr/>
        <a:lstStyle/>
        <a:p>
          <a:endParaRPr lang="es-ES"/>
        </a:p>
      </dgm:t>
    </dgm:pt>
    <dgm:pt modelId="{C7D42826-3BFB-48BF-A242-DF1099FF799C}" type="sibTrans" cxnId="{FE5CDC59-A5DD-4C20-9761-36C579F5A63F}">
      <dgm:prSet/>
      <dgm:spPr/>
      <dgm:t>
        <a:bodyPr/>
        <a:lstStyle/>
        <a:p>
          <a:endParaRPr lang="es-ES"/>
        </a:p>
      </dgm:t>
    </dgm:pt>
    <dgm:pt modelId="{36B3979D-E076-4553-A435-2C4AE3619639}">
      <dgm:prSet phldrT="[Texto]"/>
      <dgm:spPr/>
      <dgm:t>
        <a:bodyPr/>
        <a:lstStyle/>
        <a:p>
          <a:r>
            <a:rPr lang="es-ES" dirty="0">
              <a:solidFill>
                <a:schemeClr val="tx2">
                  <a:lumMod val="50000"/>
                </a:schemeClr>
              </a:solidFill>
            </a:rPr>
            <a:t>Manifestaciones clínicas.</a:t>
          </a:r>
        </a:p>
      </dgm:t>
    </dgm:pt>
    <dgm:pt modelId="{F6C157F0-A656-4279-8A57-5B365794175D}" type="parTrans" cxnId="{0D3B2702-411D-4697-B3C3-354B9579B04E}">
      <dgm:prSet/>
      <dgm:spPr/>
      <dgm:t>
        <a:bodyPr/>
        <a:lstStyle/>
        <a:p>
          <a:endParaRPr lang="es-ES"/>
        </a:p>
      </dgm:t>
    </dgm:pt>
    <dgm:pt modelId="{D425728C-A971-4F57-848F-D2EE711DACFA}" type="sibTrans" cxnId="{0D3B2702-411D-4697-B3C3-354B9579B04E}">
      <dgm:prSet/>
      <dgm:spPr/>
      <dgm:t>
        <a:bodyPr/>
        <a:lstStyle/>
        <a:p>
          <a:endParaRPr lang="es-ES"/>
        </a:p>
      </dgm:t>
    </dgm:pt>
    <dgm:pt modelId="{7A2853A4-AE06-4F51-98AD-DFCB1C6C090E}">
      <dgm:prSet phldrT="[Texto]"/>
      <dgm:spPr/>
      <dgm:t>
        <a:bodyPr/>
        <a:lstStyle/>
        <a:p>
          <a:r>
            <a:rPr lang="es-ES" dirty="0">
              <a:solidFill>
                <a:schemeClr val="tx2">
                  <a:lumMod val="50000"/>
                </a:schemeClr>
              </a:solidFill>
            </a:rPr>
            <a:t>Afectación funcional (disnea </a:t>
          </a:r>
          <a:r>
            <a:rPr lang="es-ES" dirty="0" err="1">
              <a:solidFill>
                <a:schemeClr val="tx2">
                  <a:lumMod val="50000"/>
                </a:schemeClr>
              </a:solidFill>
            </a:rPr>
            <a:t>mMRC</a:t>
          </a:r>
          <a:r>
            <a:rPr lang="es-ES" dirty="0">
              <a:solidFill>
                <a:schemeClr val="tx2">
                  <a:lumMod val="50000"/>
                </a:schemeClr>
              </a:solidFill>
            </a:rPr>
            <a:t>, FEV1).</a:t>
          </a:r>
        </a:p>
      </dgm:t>
    </dgm:pt>
    <dgm:pt modelId="{A9CE7D7D-D7D0-40A1-8212-7480EB5B6AD7}" type="parTrans" cxnId="{5304AB0D-865D-4438-B45E-4636F9CC26F0}">
      <dgm:prSet/>
      <dgm:spPr/>
      <dgm:t>
        <a:bodyPr/>
        <a:lstStyle/>
        <a:p>
          <a:endParaRPr lang="es-ES"/>
        </a:p>
      </dgm:t>
    </dgm:pt>
    <dgm:pt modelId="{6FE391D4-ED6B-45E8-B302-1F3BAEC7AB51}" type="sibTrans" cxnId="{5304AB0D-865D-4438-B45E-4636F9CC26F0}">
      <dgm:prSet/>
      <dgm:spPr/>
      <dgm:t>
        <a:bodyPr/>
        <a:lstStyle/>
        <a:p>
          <a:endParaRPr lang="es-ES"/>
        </a:p>
      </dgm:t>
    </dgm:pt>
    <dgm:pt modelId="{300102E9-08B6-438D-A22E-98DF5FC0665A}">
      <dgm:prSet phldrT="[Texto]"/>
      <dgm:spPr/>
      <dgm:t>
        <a:bodyPr/>
        <a:lstStyle/>
        <a:p>
          <a:r>
            <a:rPr lang="es-ES" dirty="0">
              <a:solidFill>
                <a:schemeClr val="tx2">
                  <a:lumMod val="50000"/>
                </a:schemeClr>
              </a:solidFill>
            </a:rPr>
            <a:t>Insuficiencia respiratoria.</a:t>
          </a:r>
        </a:p>
      </dgm:t>
    </dgm:pt>
    <dgm:pt modelId="{99DFF238-B99C-4CF5-B715-77BA4539B921}" type="parTrans" cxnId="{25E51F4C-992A-4FA4-9A62-C4D2E2219116}">
      <dgm:prSet/>
      <dgm:spPr/>
      <dgm:t>
        <a:bodyPr/>
        <a:lstStyle/>
        <a:p>
          <a:endParaRPr lang="es-ES"/>
        </a:p>
      </dgm:t>
    </dgm:pt>
    <dgm:pt modelId="{1E4D6BD5-03E8-4BD4-8653-9B3088692823}" type="sibTrans" cxnId="{25E51F4C-992A-4FA4-9A62-C4D2E2219116}">
      <dgm:prSet/>
      <dgm:spPr/>
      <dgm:t>
        <a:bodyPr/>
        <a:lstStyle/>
        <a:p>
          <a:endParaRPr lang="es-ES"/>
        </a:p>
      </dgm:t>
    </dgm:pt>
    <dgm:pt modelId="{FFDC9771-3033-4DDB-915A-72ACEFF3F38B}">
      <dgm:prSet phldrT="[Texto]"/>
      <dgm:spPr/>
      <dgm:t>
        <a:bodyPr/>
        <a:lstStyle/>
        <a:p>
          <a:r>
            <a:rPr lang="es-ES" dirty="0">
              <a:solidFill>
                <a:schemeClr val="tx2">
                  <a:lumMod val="50000"/>
                </a:schemeClr>
              </a:solidFill>
            </a:rPr>
            <a:t>Manejo </a:t>
          </a:r>
          <a:r>
            <a:rPr lang="es-ES" dirty="0" err="1">
              <a:solidFill>
                <a:schemeClr val="tx2">
                  <a:lumMod val="50000"/>
                </a:schemeClr>
              </a:solidFill>
            </a:rPr>
            <a:t>terapeútico</a:t>
          </a:r>
          <a:r>
            <a:rPr lang="es-ES" dirty="0"/>
            <a:t>.</a:t>
          </a:r>
        </a:p>
      </dgm:t>
    </dgm:pt>
    <dgm:pt modelId="{00E8A6AF-D760-4BA4-872C-B92AFB91078C}" type="parTrans" cxnId="{EE7DA476-F4CA-4F5B-B765-76A707DBD4B9}">
      <dgm:prSet/>
      <dgm:spPr/>
      <dgm:t>
        <a:bodyPr/>
        <a:lstStyle/>
        <a:p>
          <a:endParaRPr lang="es-ES"/>
        </a:p>
      </dgm:t>
    </dgm:pt>
    <dgm:pt modelId="{F480B70C-7A64-43C9-A198-9A6F47F23E37}" type="sibTrans" cxnId="{EE7DA476-F4CA-4F5B-B765-76A707DBD4B9}">
      <dgm:prSet/>
      <dgm:spPr/>
      <dgm:t>
        <a:bodyPr/>
        <a:lstStyle/>
        <a:p>
          <a:endParaRPr lang="es-ES"/>
        </a:p>
      </dgm:t>
    </dgm:pt>
    <dgm:pt modelId="{0867713B-1395-4D6C-9FE3-91C9683856F3}">
      <dgm:prSet/>
      <dgm:spPr/>
      <dgm:t>
        <a:bodyPr/>
        <a:lstStyle/>
        <a:p>
          <a:r>
            <a:rPr lang="es-ES" b="0" dirty="0">
              <a:solidFill>
                <a:schemeClr val="tx2">
                  <a:lumMod val="50000"/>
                </a:schemeClr>
              </a:solidFill>
            </a:rPr>
            <a:t>Número de exacerbaciones. </a:t>
          </a:r>
        </a:p>
      </dgm:t>
    </dgm:pt>
    <dgm:pt modelId="{E6EDAEB6-3767-4F9E-B233-952EE7AEFB48}" type="parTrans" cxnId="{10B7AF28-7304-4651-B9FF-B89F8A10EA0C}">
      <dgm:prSet/>
      <dgm:spPr/>
      <dgm:t>
        <a:bodyPr/>
        <a:lstStyle/>
        <a:p>
          <a:endParaRPr lang="es-ES"/>
        </a:p>
      </dgm:t>
    </dgm:pt>
    <dgm:pt modelId="{D03A28A6-D61C-4C89-8C46-F1C21B9A417F}" type="sibTrans" cxnId="{10B7AF28-7304-4651-B9FF-B89F8A10EA0C}">
      <dgm:prSet/>
      <dgm:spPr/>
      <dgm:t>
        <a:bodyPr/>
        <a:lstStyle/>
        <a:p>
          <a:endParaRPr lang="es-ES"/>
        </a:p>
      </dgm:t>
    </dgm:pt>
    <dgm:pt modelId="{91818A37-B98E-4455-96F2-16327F7CD385}" type="pres">
      <dgm:prSet presAssocID="{2E67BBAB-75D3-4776-9F18-490A7ADBF93A}" presName="diagram" presStyleCnt="0">
        <dgm:presLayoutVars>
          <dgm:dir/>
          <dgm:resizeHandles val="exact"/>
        </dgm:presLayoutVars>
      </dgm:prSet>
      <dgm:spPr/>
    </dgm:pt>
    <dgm:pt modelId="{CDF4659A-6ED4-4641-A316-DA37CB1DE157}" type="pres">
      <dgm:prSet presAssocID="{C78F9865-0D32-4332-8CA1-D0C35813AC59}" presName="node" presStyleLbl="node1" presStyleIdx="0" presStyleCnt="6">
        <dgm:presLayoutVars>
          <dgm:bulletEnabled val="1"/>
        </dgm:presLayoutVars>
      </dgm:prSet>
      <dgm:spPr/>
    </dgm:pt>
    <dgm:pt modelId="{C9677CE0-9BBB-4989-ADB0-329F09AB80C4}" type="pres">
      <dgm:prSet presAssocID="{C7D42826-3BFB-48BF-A242-DF1099FF799C}" presName="sibTrans" presStyleCnt="0"/>
      <dgm:spPr/>
    </dgm:pt>
    <dgm:pt modelId="{ED3F1C13-AE97-40C3-BA46-9A2CC80309FE}" type="pres">
      <dgm:prSet presAssocID="{36B3979D-E076-4553-A435-2C4AE3619639}" presName="node" presStyleLbl="node1" presStyleIdx="1" presStyleCnt="6">
        <dgm:presLayoutVars>
          <dgm:bulletEnabled val="1"/>
        </dgm:presLayoutVars>
      </dgm:prSet>
      <dgm:spPr/>
    </dgm:pt>
    <dgm:pt modelId="{65567638-E759-4447-8AF6-101191771E46}" type="pres">
      <dgm:prSet presAssocID="{D425728C-A971-4F57-848F-D2EE711DACFA}" presName="sibTrans" presStyleCnt="0"/>
      <dgm:spPr/>
    </dgm:pt>
    <dgm:pt modelId="{072E5A14-F9D3-4E13-B72E-C76A46AF43BC}" type="pres">
      <dgm:prSet presAssocID="{7A2853A4-AE06-4F51-98AD-DFCB1C6C090E}" presName="node" presStyleLbl="node1" presStyleIdx="2" presStyleCnt="6">
        <dgm:presLayoutVars>
          <dgm:bulletEnabled val="1"/>
        </dgm:presLayoutVars>
      </dgm:prSet>
      <dgm:spPr/>
    </dgm:pt>
    <dgm:pt modelId="{400AD981-7611-4494-B8D8-699DC921F5C7}" type="pres">
      <dgm:prSet presAssocID="{6FE391D4-ED6B-45E8-B302-1F3BAEC7AB51}" presName="sibTrans" presStyleCnt="0"/>
      <dgm:spPr/>
    </dgm:pt>
    <dgm:pt modelId="{FB758CEC-DE03-47F1-8359-A32BA6E4F53F}" type="pres">
      <dgm:prSet presAssocID="{300102E9-08B6-438D-A22E-98DF5FC0665A}" presName="node" presStyleLbl="node1" presStyleIdx="3" presStyleCnt="6">
        <dgm:presLayoutVars>
          <dgm:bulletEnabled val="1"/>
        </dgm:presLayoutVars>
      </dgm:prSet>
      <dgm:spPr/>
    </dgm:pt>
    <dgm:pt modelId="{AC2D2B07-A843-4AFF-84BE-B07A7D1116B5}" type="pres">
      <dgm:prSet presAssocID="{1E4D6BD5-03E8-4BD4-8653-9B3088692823}" presName="sibTrans" presStyleCnt="0"/>
      <dgm:spPr/>
    </dgm:pt>
    <dgm:pt modelId="{852C5BE2-FBA4-4DF8-BBF4-91108C468735}" type="pres">
      <dgm:prSet presAssocID="{FFDC9771-3033-4DDB-915A-72ACEFF3F38B}" presName="node" presStyleLbl="node1" presStyleIdx="4" presStyleCnt="6">
        <dgm:presLayoutVars>
          <dgm:bulletEnabled val="1"/>
        </dgm:presLayoutVars>
      </dgm:prSet>
      <dgm:spPr/>
    </dgm:pt>
    <dgm:pt modelId="{81D837A5-F1B8-4117-8319-C7AA1BE00267}" type="pres">
      <dgm:prSet presAssocID="{F480B70C-7A64-43C9-A198-9A6F47F23E37}" presName="sibTrans" presStyleCnt="0"/>
      <dgm:spPr/>
    </dgm:pt>
    <dgm:pt modelId="{C2F2D176-F4C5-4B60-A0E4-867410FFBC32}" type="pres">
      <dgm:prSet presAssocID="{0867713B-1395-4D6C-9FE3-91C9683856F3}" presName="node" presStyleLbl="node1" presStyleIdx="5" presStyleCnt="6">
        <dgm:presLayoutVars>
          <dgm:bulletEnabled val="1"/>
        </dgm:presLayoutVars>
      </dgm:prSet>
      <dgm:spPr/>
    </dgm:pt>
  </dgm:ptLst>
  <dgm:cxnLst>
    <dgm:cxn modelId="{0D3B2702-411D-4697-B3C3-354B9579B04E}" srcId="{2E67BBAB-75D3-4776-9F18-490A7ADBF93A}" destId="{36B3979D-E076-4553-A435-2C4AE3619639}" srcOrd="1" destOrd="0" parTransId="{F6C157F0-A656-4279-8A57-5B365794175D}" sibTransId="{D425728C-A971-4F57-848F-D2EE711DACFA}"/>
    <dgm:cxn modelId="{C8580803-E999-442A-990C-A1BA2A4CB979}" type="presOf" srcId="{0867713B-1395-4D6C-9FE3-91C9683856F3}" destId="{C2F2D176-F4C5-4B60-A0E4-867410FFBC32}" srcOrd="0" destOrd="0" presId="urn:microsoft.com/office/officeart/2005/8/layout/default"/>
    <dgm:cxn modelId="{CDCFE204-1611-4517-A0F9-A6A8EBCB2227}" type="presOf" srcId="{7A2853A4-AE06-4F51-98AD-DFCB1C6C090E}" destId="{072E5A14-F9D3-4E13-B72E-C76A46AF43BC}" srcOrd="0" destOrd="0" presId="urn:microsoft.com/office/officeart/2005/8/layout/default"/>
    <dgm:cxn modelId="{5304AB0D-865D-4438-B45E-4636F9CC26F0}" srcId="{2E67BBAB-75D3-4776-9F18-490A7ADBF93A}" destId="{7A2853A4-AE06-4F51-98AD-DFCB1C6C090E}" srcOrd="2" destOrd="0" parTransId="{A9CE7D7D-D7D0-40A1-8212-7480EB5B6AD7}" sibTransId="{6FE391D4-ED6B-45E8-B302-1F3BAEC7AB51}"/>
    <dgm:cxn modelId="{A44C8423-309A-4975-ADD5-719EE00682C0}" type="presOf" srcId="{C78F9865-0D32-4332-8CA1-D0C35813AC59}" destId="{CDF4659A-6ED4-4641-A316-DA37CB1DE157}" srcOrd="0" destOrd="0" presId="urn:microsoft.com/office/officeart/2005/8/layout/default"/>
    <dgm:cxn modelId="{10B7AF28-7304-4651-B9FF-B89F8A10EA0C}" srcId="{2E67BBAB-75D3-4776-9F18-490A7ADBF93A}" destId="{0867713B-1395-4D6C-9FE3-91C9683856F3}" srcOrd="5" destOrd="0" parTransId="{E6EDAEB6-3767-4F9E-B233-952EE7AEFB48}" sibTransId="{D03A28A6-D61C-4C89-8C46-F1C21B9A417F}"/>
    <dgm:cxn modelId="{B903C228-0247-42C9-96AB-7C9629132B2A}" type="presOf" srcId="{FFDC9771-3033-4DDB-915A-72ACEFF3F38B}" destId="{852C5BE2-FBA4-4DF8-BBF4-91108C468735}" srcOrd="0" destOrd="0" presId="urn:microsoft.com/office/officeart/2005/8/layout/default"/>
    <dgm:cxn modelId="{25E51F4C-992A-4FA4-9A62-C4D2E2219116}" srcId="{2E67BBAB-75D3-4776-9F18-490A7ADBF93A}" destId="{300102E9-08B6-438D-A22E-98DF5FC0665A}" srcOrd="3" destOrd="0" parTransId="{99DFF238-B99C-4CF5-B715-77BA4539B921}" sibTransId="{1E4D6BD5-03E8-4BD4-8653-9B3088692823}"/>
    <dgm:cxn modelId="{EE7DA476-F4CA-4F5B-B765-76A707DBD4B9}" srcId="{2E67BBAB-75D3-4776-9F18-490A7ADBF93A}" destId="{FFDC9771-3033-4DDB-915A-72ACEFF3F38B}" srcOrd="4" destOrd="0" parTransId="{00E8A6AF-D760-4BA4-872C-B92AFB91078C}" sibTransId="{F480B70C-7A64-43C9-A198-9A6F47F23E37}"/>
    <dgm:cxn modelId="{FE5CDC59-A5DD-4C20-9761-36C579F5A63F}" srcId="{2E67BBAB-75D3-4776-9F18-490A7ADBF93A}" destId="{C78F9865-0D32-4332-8CA1-D0C35813AC59}" srcOrd="0" destOrd="0" parTransId="{062FDC71-35FB-4B25-ABCE-AE73C7266221}" sibTransId="{C7D42826-3BFB-48BF-A242-DF1099FF799C}"/>
    <dgm:cxn modelId="{00E54086-C49E-429F-B748-51D3A0C46067}" type="presOf" srcId="{36B3979D-E076-4553-A435-2C4AE3619639}" destId="{ED3F1C13-AE97-40C3-BA46-9A2CC80309FE}" srcOrd="0" destOrd="0" presId="urn:microsoft.com/office/officeart/2005/8/layout/default"/>
    <dgm:cxn modelId="{E2A80AC0-FFBF-4DE5-BD37-928391B26BD1}" type="presOf" srcId="{300102E9-08B6-438D-A22E-98DF5FC0665A}" destId="{FB758CEC-DE03-47F1-8359-A32BA6E4F53F}" srcOrd="0" destOrd="0" presId="urn:microsoft.com/office/officeart/2005/8/layout/default"/>
    <dgm:cxn modelId="{BACC0BE7-CB0E-45ED-95B7-4F7F1CF7168B}" type="presOf" srcId="{2E67BBAB-75D3-4776-9F18-490A7ADBF93A}" destId="{91818A37-B98E-4455-96F2-16327F7CD385}" srcOrd="0" destOrd="0" presId="urn:microsoft.com/office/officeart/2005/8/layout/default"/>
    <dgm:cxn modelId="{8DF0F87B-8F42-400D-A45E-FB553B0C4966}" type="presParOf" srcId="{91818A37-B98E-4455-96F2-16327F7CD385}" destId="{CDF4659A-6ED4-4641-A316-DA37CB1DE157}" srcOrd="0" destOrd="0" presId="urn:microsoft.com/office/officeart/2005/8/layout/default"/>
    <dgm:cxn modelId="{E1B5002A-077C-493E-9967-B412BA9DE723}" type="presParOf" srcId="{91818A37-B98E-4455-96F2-16327F7CD385}" destId="{C9677CE0-9BBB-4989-ADB0-329F09AB80C4}" srcOrd="1" destOrd="0" presId="urn:microsoft.com/office/officeart/2005/8/layout/default"/>
    <dgm:cxn modelId="{1FAB1E39-D5BC-48A5-A51A-AA7CB5543138}" type="presParOf" srcId="{91818A37-B98E-4455-96F2-16327F7CD385}" destId="{ED3F1C13-AE97-40C3-BA46-9A2CC80309FE}" srcOrd="2" destOrd="0" presId="urn:microsoft.com/office/officeart/2005/8/layout/default"/>
    <dgm:cxn modelId="{E5C9F9E6-1B16-4C42-BB29-92F180783053}" type="presParOf" srcId="{91818A37-B98E-4455-96F2-16327F7CD385}" destId="{65567638-E759-4447-8AF6-101191771E46}" srcOrd="3" destOrd="0" presId="urn:microsoft.com/office/officeart/2005/8/layout/default"/>
    <dgm:cxn modelId="{BE9FF841-BABE-40B5-A738-617268415203}" type="presParOf" srcId="{91818A37-B98E-4455-96F2-16327F7CD385}" destId="{072E5A14-F9D3-4E13-B72E-C76A46AF43BC}" srcOrd="4" destOrd="0" presId="urn:microsoft.com/office/officeart/2005/8/layout/default"/>
    <dgm:cxn modelId="{2D58D6EE-D841-4FA1-9BAD-B7B68C49D716}" type="presParOf" srcId="{91818A37-B98E-4455-96F2-16327F7CD385}" destId="{400AD981-7611-4494-B8D8-699DC921F5C7}" srcOrd="5" destOrd="0" presId="urn:microsoft.com/office/officeart/2005/8/layout/default"/>
    <dgm:cxn modelId="{0EB31660-F7F4-4C31-92A8-D2D9F204FBC2}" type="presParOf" srcId="{91818A37-B98E-4455-96F2-16327F7CD385}" destId="{FB758CEC-DE03-47F1-8359-A32BA6E4F53F}" srcOrd="6" destOrd="0" presId="urn:microsoft.com/office/officeart/2005/8/layout/default"/>
    <dgm:cxn modelId="{04407EF4-9743-4161-A4DD-F40FC521B5F5}" type="presParOf" srcId="{91818A37-B98E-4455-96F2-16327F7CD385}" destId="{AC2D2B07-A843-4AFF-84BE-B07A7D1116B5}" srcOrd="7" destOrd="0" presId="urn:microsoft.com/office/officeart/2005/8/layout/default"/>
    <dgm:cxn modelId="{3B1BBD28-5B6D-40F5-B54D-864E4E032AA1}" type="presParOf" srcId="{91818A37-B98E-4455-96F2-16327F7CD385}" destId="{852C5BE2-FBA4-4DF8-BBF4-91108C468735}" srcOrd="8" destOrd="0" presId="urn:microsoft.com/office/officeart/2005/8/layout/default"/>
    <dgm:cxn modelId="{C5F0DBED-A241-4006-BF5A-62B41EDE5C7C}" type="presParOf" srcId="{91818A37-B98E-4455-96F2-16327F7CD385}" destId="{81D837A5-F1B8-4117-8319-C7AA1BE00267}" srcOrd="9" destOrd="0" presId="urn:microsoft.com/office/officeart/2005/8/layout/default"/>
    <dgm:cxn modelId="{B93FE46D-B66F-4B11-A059-1872CD673754}" type="presParOf" srcId="{91818A37-B98E-4455-96F2-16327F7CD385}" destId="{C2F2D176-F4C5-4B60-A0E4-867410FFBC32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4659A-6ED4-4641-A316-DA37CB1DE157}">
      <dsp:nvSpPr>
        <dsp:cNvPr id="0" name=""/>
        <dsp:cNvSpPr/>
      </dsp:nvSpPr>
      <dsp:spPr>
        <a:xfrm>
          <a:off x="0" y="259900"/>
          <a:ext cx="1197814" cy="718688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kern="1200" dirty="0">
              <a:solidFill>
                <a:schemeClr val="tx2">
                  <a:lumMod val="50000"/>
                </a:schemeClr>
              </a:solidFill>
            </a:rPr>
            <a:t>Comorbilidades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kern="1200" dirty="0">
              <a:solidFill>
                <a:schemeClr val="tx2">
                  <a:lumMod val="50000"/>
                </a:schemeClr>
              </a:solidFill>
            </a:rPr>
            <a:t>(EPOC)</a:t>
          </a:r>
        </a:p>
      </dsp:txBody>
      <dsp:txXfrm>
        <a:off x="0" y="259900"/>
        <a:ext cx="1197814" cy="718688"/>
      </dsp:txXfrm>
    </dsp:sp>
    <dsp:sp modelId="{ED3F1C13-AE97-40C3-BA46-9A2CC80309FE}">
      <dsp:nvSpPr>
        <dsp:cNvPr id="0" name=""/>
        <dsp:cNvSpPr/>
      </dsp:nvSpPr>
      <dsp:spPr>
        <a:xfrm>
          <a:off x="1317596" y="259900"/>
          <a:ext cx="1197814" cy="718688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43781"/>
                <a:satOff val="-286"/>
                <a:lumOff val="4911"/>
                <a:alphaOff val="0"/>
                <a:tint val="50000"/>
                <a:satMod val="300000"/>
              </a:schemeClr>
            </a:gs>
            <a:gs pos="35000">
              <a:schemeClr val="accent3">
                <a:shade val="80000"/>
                <a:hueOff val="43781"/>
                <a:satOff val="-286"/>
                <a:lumOff val="4911"/>
                <a:alphaOff val="0"/>
                <a:tint val="37000"/>
                <a:satMod val="300000"/>
              </a:schemeClr>
            </a:gs>
            <a:gs pos="100000">
              <a:schemeClr val="accent3">
                <a:shade val="80000"/>
                <a:hueOff val="43781"/>
                <a:satOff val="-286"/>
                <a:lumOff val="491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2">
                  <a:lumMod val="50000"/>
                </a:schemeClr>
              </a:solidFill>
            </a:rPr>
            <a:t>Manifestaciones clínicas.</a:t>
          </a:r>
        </a:p>
      </dsp:txBody>
      <dsp:txXfrm>
        <a:off x="1317596" y="259900"/>
        <a:ext cx="1197814" cy="718688"/>
      </dsp:txXfrm>
    </dsp:sp>
    <dsp:sp modelId="{072E5A14-F9D3-4E13-B72E-C76A46AF43BC}">
      <dsp:nvSpPr>
        <dsp:cNvPr id="0" name=""/>
        <dsp:cNvSpPr/>
      </dsp:nvSpPr>
      <dsp:spPr>
        <a:xfrm>
          <a:off x="2635192" y="259900"/>
          <a:ext cx="1197814" cy="718688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87563"/>
                <a:satOff val="-572"/>
                <a:lumOff val="9822"/>
                <a:alphaOff val="0"/>
                <a:tint val="50000"/>
                <a:satMod val="300000"/>
              </a:schemeClr>
            </a:gs>
            <a:gs pos="35000">
              <a:schemeClr val="accent3">
                <a:shade val="80000"/>
                <a:hueOff val="87563"/>
                <a:satOff val="-572"/>
                <a:lumOff val="9822"/>
                <a:alphaOff val="0"/>
                <a:tint val="37000"/>
                <a:satMod val="300000"/>
              </a:schemeClr>
            </a:gs>
            <a:gs pos="100000">
              <a:schemeClr val="accent3">
                <a:shade val="80000"/>
                <a:hueOff val="87563"/>
                <a:satOff val="-572"/>
                <a:lumOff val="982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2">
                  <a:lumMod val="50000"/>
                </a:schemeClr>
              </a:solidFill>
            </a:rPr>
            <a:t>Afectación funcional (disnea </a:t>
          </a:r>
          <a:r>
            <a:rPr lang="es-ES" sz="1200" kern="1200" dirty="0" err="1">
              <a:solidFill>
                <a:schemeClr val="tx2">
                  <a:lumMod val="50000"/>
                </a:schemeClr>
              </a:solidFill>
            </a:rPr>
            <a:t>mMRC</a:t>
          </a:r>
          <a:r>
            <a:rPr lang="es-ES" sz="1200" kern="1200" dirty="0">
              <a:solidFill>
                <a:schemeClr val="tx2">
                  <a:lumMod val="50000"/>
                </a:schemeClr>
              </a:solidFill>
            </a:rPr>
            <a:t>, FEV1).</a:t>
          </a:r>
        </a:p>
      </dsp:txBody>
      <dsp:txXfrm>
        <a:off x="2635192" y="259900"/>
        <a:ext cx="1197814" cy="718688"/>
      </dsp:txXfrm>
    </dsp:sp>
    <dsp:sp modelId="{FB758CEC-DE03-47F1-8359-A32BA6E4F53F}">
      <dsp:nvSpPr>
        <dsp:cNvPr id="0" name=""/>
        <dsp:cNvSpPr/>
      </dsp:nvSpPr>
      <dsp:spPr>
        <a:xfrm>
          <a:off x="0" y="1098371"/>
          <a:ext cx="1197814" cy="718688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131344"/>
                <a:satOff val="-859"/>
                <a:lumOff val="14732"/>
                <a:alphaOff val="0"/>
                <a:tint val="50000"/>
                <a:satMod val="300000"/>
              </a:schemeClr>
            </a:gs>
            <a:gs pos="35000">
              <a:schemeClr val="accent3">
                <a:shade val="80000"/>
                <a:hueOff val="131344"/>
                <a:satOff val="-859"/>
                <a:lumOff val="14732"/>
                <a:alphaOff val="0"/>
                <a:tint val="37000"/>
                <a:satMod val="300000"/>
              </a:schemeClr>
            </a:gs>
            <a:gs pos="100000">
              <a:schemeClr val="accent3">
                <a:shade val="80000"/>
                <a:hueOff val="131344"/>
                <a:satOff val="-859"/>
                <a:lumOff val="1473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2">
                  <a:lumMod val="50000"/>
                </a:schemeClr>
              </a:solidFill>
            </a:rPr>
            <a:t>Insuficiencia respiratoria.</a:t>
          </a:r>
        </a:p>
      </dsp:txBody>
      <dsp:txXfrm>
        <a:off x="0" y="1098371"/>
        <a:ext cx="1197814" cy="718688"/>
      </dsp:txXfrm>
    </dsp:sp>
    <dsp:sp modelId="{852C5BE2-FBA4-4DF8-BBF4-91108C468735}">
      <dsp:nvSpPr>
        <dsp:cNvPr id="0" name=""/>
        <dsp:cNvSpPr/>
      </dsp:nvSpPr>
      <dsp:spPr>
        <a:xfrm>
          <a:off x="1317596" y="1098371"/>
          <a:ext cx="1197814" cy="718688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175126"/>
                <a:satOff val="-1145"/>
                <a:lumOff val="19643"/>
                <a:alphaOff val="0"/>
                <a:tint val="50000"/>
                <a:satMod val="300000"/>
              </a:schemeClr>
            </a:gs>
            <a:gs pos="35000">
              <a:schemeClr val="accent3">
                <a:shade val="80000"/>
                <a:hueOff val="175126"/>
                <a:satOff val="-1145"/>
                <a:lumOff val="19643"/>
                <a:alphaOff val="0"/>
                <a:tint val="37000"/>
                <a:satMod val="300000"/>
              </a:schemeClr>
            </a:gs>
            <a:gs pos="100000">
              <a:schemeClr val="accent3">
                <a:shade val="80000"/>
                <a:hueOff val="175126"/>
                <a:satOff val="-1145"/>
                <a:lumOff val="1964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2">
                  <a:lumMod val="50000"/>
                </a:schemeClr>
              </a:solidFill>
            </a:rPr>
            <a:t>Manejo </a:t>
          </a:r>
          <a:r>
            <a:rPr lang="es-ES" sz="1200" kern="1200" dirty="0" err="1">
              <a:solidFill>
                <a:schemeClr val="tx2">
                  <a:lumMod val="50000"/>
                </a:schemeClr>
              </a:solidFill>
            </a:rPr>
            <a:t>terapeútico</a:t>
          </a:r>
          <a:r>
            <a:rPr lang="es-ES" sz="1200" kern="1200" dirty="0"/>
            <a:t>.</a:t>
          </a:r>
        </a:p>
      </dsp:txBody>
      <dsp:txXfrm>
        <a:off x="1317596" y="1098371"/>
        <a:ext cx="1197814" cy="718688"/>
      </dsp:txXfrm>
    </dsp:sp>
    <dsp:sp modelId="{C2F2D176-F4C5-4B60-A0E4-867410FFBC32}">
      <dsp:nvSpPr>
        <dsp:cNvPr id="0" name=""/>
        <dsp:cNvSpPr/>
      </dsp:nvSpPr>
      <dsp:spPr>
        <a:xfrm>
          <a:off x="2635192" y="1098371"/>
          <a:ext cx="1197814" cy="718688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218907"/>
                <a:satOff val="-1431"/>
                <a:lumOff val="24554"/>
                <a:alphaOff val="0"/>
                <a:tint val="50000"/>
                <a:satMod val="300000"/>
              </a:schemeClr>
            </a:gs>
            <a:gs pos="35000">
              <a:schemeClr val="accent3">
                <a:shade val="80000"/>
                <a:hueOff val="218907"/>
                <a:satOff val="-1431"/>
                <a:lumOff val="24554"/>
                <a:alphaOff val="0"/>
                <a:tint val="37000"/>
                <a:satMod val="300000"/>
              </a:schemeClr>
            </a:gs>
            <a:gs pos="100000">
              <a:schemeClr val="accent3">
                <a:shade val="80000"/>
                <a:hueOff val="218907"/>
                <a:satOff val="-1431"/>
                <a:lumOff val="2455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 dirty="0">
              <a:solidFill>
                <a:schemeClr val="tx2">
                  <a:lumMod val="50000"/>
                </a:schemeClr>
              </a:solidFill>
            </a:rPr>
            <a:t>Número de exacerbaciones. </a:t>
          </a:r>
        </a:p>
      </dsp:txBody>
      <dsp:txXfrm>
        <a:off x="2635192" y="1098371"/>
        <a:ext cx="1197814" cy="7186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35B0B-5625-4B96-815D-F32EF6D942D1}" type="datetimeFigureOut">
              <a:rPr lang="es-ES" smtClean="0"/>
              <a:t>20/03/2022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5C377A-F665-467C-8E4F-5A97C9AE03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9866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 incluyeron 205 pacientes (60% hombres, edad media 64,8±14). El fenotipo 4 fue el más prevalente (anciano, FACED elevado, </a:t>
            </a:r>
            <a:r>
              <a:rPr lang="es-E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exacerbador</a:t>
            </a: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): 35,1%. </a:t>
            </a:r>
          </a:p>
          <a:p>
            <a:endParaRPr lang="es-ES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Encontramos diferencias significativas entre los distintos fenotipos estudiados en lo referente a presencia de comorbilidades (sobre todo en la presencia de EPOC), manifestaciones clínicas, afectación funcional (Disnea </a:t>
            </a:r>
            <a:r>
              <a:rPr lang="es-E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mMRC</a:t>
            </a: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FEV1), presencia de insuficiencia respiratoria, manejo terapéutico (empleo de broncodilatadores, macrólidos o antibioterapia inhalada) y número de exacerbaciones. </a:t>
            </a:r>
          </a:p>
          <a:p>
            <a:endParaRPr lang="es-ES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 mortalidad al final del seguimiento fue muy superior en el fenotipo 4 con una supervivencia media de 54,8±4,6 meses vs 91,8±5,5 meses en el fenotipo 1 (p=0,01, log-</a:t>
            </a:r>
            <a:r>
              <a:rPr lang="es-E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rank</a:t>
            </a: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). </a:t>
            </a:r>
          </a:p>
          <a:p>
            <a:endParaRPr lang="es-ES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Del mismo modo, la causa de la muerte difirió entre los distintos fenotipos predominando la respiratoria en el fenotipo 4 (63,9% vs 42,9% y 28,6%, en los fenotipos 2 y 3, respectivamente)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5C377A-F665-467C-8E4F-5A97C9AE03D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530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20/03/2022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20/03/2022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20/03/2022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20/03/2022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20/03/2022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20/03/2022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20/03/2022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20/03/2022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E48FFD-37EC-4541-9EEA-2E13A1C41863}"/>
              </a:ext>
            </a:extLst>
          </p:cNvPr>
          <p:cNvSpPr txBox="1">
            <a:spLocks/>
          </p:cNvSpPr>
          <p:nvPr/>
        </p:nvSpPr>
        <p:spPr>
          <a:xfrm>
            <a:off x="1619672" y="51470"/>
            <a:ext cx="6984776" cy="57098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FENOTIPOS EN BRONQUIECTASIAS NO FIBROSIS QUÍSTICA (BQNFQ).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3266906-8B32-4F30-9913-4B72039AE5DC}"/>
              </a:ext>
            </a:extLst>
          </p:cNvPr>
          <p:cNvSpPr txBox="1"/>
          <p:nvPr/>
        </p:nvSpPr>
        <p:spPr>
          <a:xfrm>
            <a:off x="58246" y="660880"/>
            <a:ext cx="952770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1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J. Hernández Borge, N. Matallana Encinas, S. Hernández Gómez, J. López Rodríguez, </a:t>
            </a:r>
          </a:p>
          <a:p>
            <a:pPr algn="ctr"/>
            <a:r>
              <a:rPr lang="es-ES" sz="11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L. M. Sierra Murillo, M. C. García García, P. Iñigo Naranjo, F. L. Márquez Pérez.</a:t>
            </a:r>
          </a:p>
          <a:p>
            <a:pPr algn="ctr"/>
            <a:endParaRPr lang="es-ES" sz="11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ctr"/>
            <a:r>
              <a:rPr lang="es-ES" sz="110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Servicio de Neumología. Hospital Universitario de Badajoz.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3C40243-F41C-4D0F-8ACF-C005AA008B44}"/>
              </a:ext>
            </a:extLst>
          </p:cNvPr>
          <p:cNvSpPr txBox="1"/>
          <p:nvPr/>
        </p:nvSpPr>
        <p:spPr>
          <a:xfrm>
            <a:off x="1809711" y="1491630"/>
            <a:ext cx="1101678" cy="276999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3D869F9-9DDF-4123-92D1-BEDF50BC43DC}"/>
              </a:ext>
            </a:extLst>
          </p:cNvPr>
          <p:cNvSpPr txBox="1"/>
          <p:nvPr/>
        </p:nvSpPr>
        <p:spPr>
          <a:xfrm>
            <a:off x="200616" y="1874317"/>
            <a:ext cx="4596010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Arial Unicode MS"/>
                <a:cs typeface="Arial Unicode MS"/>
              </a:rPr>
              <a:t>Identificar fenotipos clínicos previamente descritos por otros autores (Martínez-García M et al) en una serie consecutiva de pacientes con BQNFQ incluidos tras un ingreso hospitalario (2006-2014) con seguimiento prospectivo hasta diciembre de 2018.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FA063EE-15B8-434E-BA9A-16D9F5B0DA9C}"/>
              </a:ext>
            </a:extLst>
          </p:cNvPr>
          <p:cNvSpPr txBox="1"/>
          <p:nvPr/>
        </p:nvSpPr>
        <p:spPr>
          <a:xfrm>
            <a:off x="4860032" y="1883024"/>
            <a:ext cx="4183201" cy="6001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Arial Unicode MS"/>
                <a:cs typeface="Arial Unicode MS"/>
              </a:rPr>
              <a:t>Se analizaron múltiples variables clínico-epidemiológicas, radiográficas, exacerbaciones y mortalidad al final del seguimiento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1438B45-6F10-471D-961C-79E582D6841C}"/>
              </a:ext>
            </a:extLst>
          </p:cNvPr>
          <p:cNvSpPr txBox="1"/>
          <p:nvPr/>
        </p:nvSpPr>
        <p:spPr>
          <a:xfrm>
            <a:off x="4857526" y="2571750"/>
            <a:ext cx="4183201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11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Arial Unicode MS"/>
                <a:cs typeface="Arial Unicode MS"/>
              </a:rPr>
              <a:t>Se realizó un análisis de supervivencia (Kaplan-Meier) para evaluar la mortalidad en los diferentes fenotipos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2CA927A-ADF9-428D-A401-60602089F6E9}"/>
              </a:ext>
            </a:extLst>
          </p:cNvPr>
          <p:cNvSpPr txBox="1"/>
          <p:nvPr/>
        </p:nvSpPr>
        <p:spPr>
          <a:xfrm>
            <a:off x="6432944" y="1520409"/>
            <a:ext cx="1387570" cy="276999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6EBA8B6-DA6D-4553-B186-6EEDDEC4A5C6}"/>
              </a:ext>
            </a:extLst>
          </p:cNvPr>
          <p:cNvSpPr txBox="1"/>
          <p:nvPr/>
        </p:nvSpPr>
        <p:spPr>
          <a:xfrm>
            <a:off x="1645965" y="2864137"/>
            <a:ext cx="1265424" cy="276999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Ver las imágenes de origen">
            <a:extLst>
              <a:ext uri="{FF2B5EF4-FFF2-40B4-BE49-F238E27FC236}">
                <a16:creationId xmlns:a16="http://schemas.microsoft.com/office/drawing/2014/main" id="{B426AEA1-69F2-4C1B-8625-EF04707AA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" y="483518"/>
            <a:ext cx="1499666" cy="1080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DB2890CA-766F-44CC-B968-00E0181DF1EA}"/>
              </a:ext>
            </a:extLst>
          </p:cNvPr>
          <p:cNvSpPr/>
          <p:nvPr/>
        </p:nvSpPr>
        <p:spPr>
          <a:xfrm>
            <a:off x="158367" y="3154347"/>
            <a:ext cx="1510695" cy="52322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</a:rPr>
              <a:t>205 pacientes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79D794F-BEF2-4D35-A720-8A84A597E32A}"/>
              </a:ext>
            </a:extLst>
          </p:cNvPr>
          <p:cNvSpPr txBox="1"/>
          <p:nvPr/>
        </p:nvSpPr>
        <p:spPr>
          <a:xfrm>
            <a:off x="1750666" y="3265054"/>
            <a:ext cx="2160240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-60% varones. </a:t>
            </a:r>
          </a:p>
          <a:p>
            <a:pPr algn="ctr"/>
            <a:r>
              <a:rPr lang="es-ES" sz="1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-Edad media: 64,8 ± 14 años.</a:t>
            </a:r>
          </a:p>
        </p:txBody>
      </p:sp>
      <p:graphicFrame>
        <p:nvGraphicFramePr>
          <p:cNvPr id="14" name="Tabla 14">
            <a:extLst>
              <a:ext uri="{FF2B5EF4-FFF2-40B4-BE49-F238E27FC236}">
                <a16:creationId xmlns:a16="http://schemas.microsoft.com/office/drawing/2014/main" id="{BA7A8045-192F-4AAA-9B1B-CC1A447B95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642863"/>
              </p:ext>
            </p:extLst>
          </p:nvPr>
        </p:nvGraphicFramePr>
        <p:xfrm>
          <a:off x="251520" y="3867894"/>
          <a:ext cx="4819252" cy="10363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317611">
                  <a:extLst>
                    <a:ext uri="{9D8B030D-6E8A-4147-A177-3AD203B41FA5}">
                      <a16:colId xmlns:a16="http://schemas.microsoft.com/office/drawing/2014/main" val="406832091"/>
                    </a:ext>
                  </a:extLst>
                </a:gridCol>
                <a:gridCol w="3501641">
                  <a:extLst>
                    <a:ext uri="{9D8B030D-6E8A-4147-A177-3AD203B41FA5}">
                      <a16:colId xmlns:a16="http://schemas.microsoft.com/office/drawing/2014/main" val="1273220600"/>
                    </a:ext>
                  </a:extLst>
                </a:gridCol>
              </a:tblGrid>
              <a:tr h="226100">
                <a:tc>
                  <a:txBody>
                    <a:bodyPr/>
                    <a:lstStyle/>
                    <a:p>
                      <a:r>
                        <a:rPr lang="es-ES" sz="11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Fenotipo 1 (10,7%)</a:t>
                      </a:r>
                      <a:endParaRPr lang="es-ES" sz="11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Mujer &lt; 50 A, FACED 1-2, </a:t>
                      </a:r>
                      <a:r>
                        <a:rPr lang="es-ES" sz="1100" b="0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Infrapeso</a:t>
                      </a:r>
                      <a:r>
                        <a:rPr lang="es-ES" sz="11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 </a:t>
                      </a:r>
                      <a:endParaRPr lang="es-ES" sz="11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612161"/>
                  </a:ext>
                </a:extLst>
              </a:tr>
              <a:tr h="226100">
                <a:tc>
                  <a:txBody>
                    <a:bodyPr/>
                    <a:lstStyle/>
                    <a:p>
                      <a:r>
                        <a:rPr lang="es-ES" sz="11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Fenotipo 2 (31,7%)</a:t>
                      </a:r>
                      <a:endParaRPr lang="es-ES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Mujer &gt; 50 A, FACED 1-3, Sobrepeso. </a:t>
                      </a:r>
                      <a:endParaRPr lang="es-ES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933385"/>
                  </a:ext>
                </a:extLst>
              </a:tr>
              <a:tr h="226100">
                <a:tc>
                  <a:txBody>
                    <a:bodyPr/>
                    <a:lstStyle/>
                    <a:p>
                      <a:r>
                        <a:rPr lang="es-ES" sz="11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Fenotipo 3 </a:t>
                      </a:r>
                      <a:r>
                        <a:rPr lang="es-ES" sz="11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</a:t>
                      </a:r>
                      <a:r>
                        <a:rPr lang="es-ES" sz="1100" b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35,1%</a:t>
                      </a:r>
                      <a:r>
                        <a:rPr lang="es-ES" sz="11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 </a:t>
                      </a:r>
                      <a:endParaRPr lang="es-ES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Varón &gt; 50 A, FACED &gt; 3, </a:t>
                      </a:r>
                      <a:r>
                        <a:rPr lang="es-ES" sz="1100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Infrapeso</a:t>
                      </a:r>
                      <a:r>
                        <a:rPr lang="es-ES" sz="11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, </a:t>
                      </a:r>
                      <a:r>
                        <a:rPr lang="es-ES" sz="1100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Exacerbador</a:t>
                      </a:r>
                      <a:r>
                        <a:rPr lang="es-ES" sz="11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es-ES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349428"/>
                  </a:ext>
                </a:extLst>
              </a:tr>
              <a:tr h="226100">
                <a:tc>
                  <a:txBody>
                    <a:bodyPr/>
                    <a:lstStyle/>
                    <a:p>
                      <a:r>
                        <a:rPr lang="es-ES" sz="11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Fenotipo 4 (22,4%)</a:t>
                      </a:r>
                      <a:endParaRPr lang="es-ES" sz="11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Varón &gt;50 A, FACED &gt;4, </a:t>
                      </a:r>
                      <a:r>
                        <a:rPr lang="es-ES" sz="1100" b="0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Normopeso</a:t>
                      </a:r>
                      <a:r>
                        <a:rPr lang="es-ES" sz="11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, No </a:t>
                      </a:r>
                      <a:r>
                        <a:rPr lang="es-ES" sz="1100" b="0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exacerbador</a:t>
                      </a:r>
                      <a:r>
                        <a:rPr lang="es-ES" sz="11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  <a:endParaRPr lang="es-ES" sz="11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29666"/>
                  </a:ext>
                </a:extLst>
              </a:tr>
            </a:tbl>
          </a:graphicData>
        </a:graphic>
      </p:graphicFrame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AFF40854-CBEE-4631-A275-77F008DEC157}"/>
              </a:ext>
            </a:extLst>
          </p:cNvPr>
          <p:cNvSpPr/>
          <p:nvPr/>
        </p:nvSpPr>
        <p:spPr>
          <a:xfrm>
            <a:off x="16792" y="4377079"/>
            <a:ext cx="266888" cy="26161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9D0A60DB-7FEB-42AE-B174-2CF7F214A9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2942869"/>
              </p:ext>
            </p:extLst>
          </p:nvPr>
        </p:nvGraphicFramePr>
        <p:xfrm>
          <a:off x="5210226" y="3147814"/>
          <a:ext cx="3833007" cy="2076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275BF313-FB5F-4603-9781-D1940F6AE156}"/>
              </a:ext>
            </a:extLst>
          </p:cNvPr>
          <p:cNvSpPr txBox="1"/>
          <p:nvPr/>
        </p:nvSpPr>
        <p:spPr>
          <a:xfrm>
            <a:off x="6804248" y="3158266"/>
            <a:ext cx="782230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P &lt; 0,05</a:t>
            </a: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ABC2605-7C4B-41F3-8461-6D688EC3F8E1}"/>
              </a:ext>
            </a:extLst>
          </p:cNvPr>
          <p:cNvSpPr txBox="1"/>
          <p:nvPr/>
        </p:nvSpPr>
        <p:spPr>
          <a:xfrm>
            <a:off x="4860032" y="4143103"/>
            <a:ext cx="4216611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indent="-171450" algn="ctr">
              <a:buFontTx/>
              <a:buChar char="-"/>
            </a:pPr>
            <a:r>
              <a:rPr lang="es-ES" sz="11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 posible identificar fenotipos clínicos en pacientes con BQNFQ. </a:t>
            </a:r>
          </a:p>
          <a:p>
            <a:pPr algn="ctr"/>
            <a:r>
              <a:rPr lang="es-ES" sz="1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 </a:t>
            </a:r>
            <a:r>
              <a:rPr lang="es-ES" sz="11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 nuestra experiencia el fenotipo anciano-</a:t>
            </a:r>
            <a:r>
              <a:rPr lang="es-ES" sz="1100" dirty="0" err="1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exacerbador</a:t>
            </a:r>
            <a:r>
              <a:rPr lang="es-ES" sz="11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fue el más prevalente y el que se asoció a una mayor mortalidad.</a:t>
            </a:r>
            <a:endParaRPr lang="es-ES_tradnl" sz="1000" dirty="0">
              <a:solidFill>
                <a:schemeClr val="tx2">
                  <a:lumMod val="50000"/>
                </a:schemeClr>
              </a:solidFill>
              <a:effectLst/>
              <a:latin typeface="Arial" panose="020B0604020202020204" pitchFamily="34" charset="0"/>
              <a:ea typeface="Arial Unicode MS"/>
              <a:cs typeface="Arial Unicode M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FF791C-19C2-4035-AC93-650F401C3F77}"/>
              </a:ext>
            </a:extLst>
          </p:cNvPr>
          <p:cNvSpPr txBox="1"/>
          <p:nvPr/>
        </p:nvSpPr>
        <p:spPr>
          <a:xfrm>
            <a:off x="6248257" y="3714667"/>
            <a:ext cx="1440160" cy="276999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97EA0DB-C592-4C7B-A39B-0E4A15D76238}"/>
              </a:ext>
            </a:extLst>
          </p:cNvPr>
          <p:cNvSpPr txBox="1"/>
          <p:nvPr/>
        </p:nvSpPr>
        <p:spPr>
          <a:xfrm>
            <a:off x="133447" y="3003798"/>
            <a:ext cx="4402550" cy="600164"/>
          </a:xfrm>
          <a:prstGeom prst="rect">
            <a:avLst/>
          </a:prstGeom>
          <a:solidFill>
            <a:srgbClr val="DEFBD9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La</a:t>
            </a:r>
            <a:r>
              <a:rPr lang="es-ES" sz="110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mortalidad </a:t>
            </a:r>
            <a:r>
              <a:rPr lang="es-ES" sz="1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al final del seguimiento fue muy superior en el fenotipo 3 con una supervivencia media de 54,8±4,6 meses vs 91,8±5,5 meses en el fenotipo 1 (p=0,01, log-</a:t>
            </a:r>
            <a:r>
              <a:rPr lang="es-ES" sz="1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rank</a:t>
            </a:r>
            <a:r>
              <a:rPr lang="es-ES" sz="1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).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1493DDB-6BDF-428D-9003-BB5FD8EED827}"/>
              </a:ext>
            </a:extLst>
          </p:cNvPr>
          <p:cNvSpPr txBox="1"/>
          <p:nvPr/>
        </p:nvSpPr>
        <p:spPr>
          <a:xfrm>
            <a:off x="133447" y="3651870"/>
            <a:ext cx="4402550" cy="600164"/>
          </a:xfrm>
          <a:prstGeom prst="rect">
            <a:avLst/>
          </a:prstGeom>
          <a:solidFill>
            <a:srgbClr val="DEFBD9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La</a:t>
            </a:r>
            <a:r>
              <a:rPr lang="es-ES" sz="11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s-ES" sz="1100" u="sng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causa de la muerte </a:t>
            </a:r>
            <a:r>
              <a:rPr lang="es-ES" sz="11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difirió entre los distintos fenotipos predominando la respiratoria en el fenotipo </a:t>
            </a:r>
            <a:r>
              <a:rPr lang="es-ES" sz="1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3 </a:t>
            </a:r>
            <a:r>
              <a:rPr lang="es-ES" sz="11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(63,9% vs 42,9% y 28,6%, en los fenotipos 2 y </a:t>
            </a:r>
            <a:r>
              <a:rPr lang="es-ES" sz="1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4</a:t>
            </a:r>
            <a:r>
              <a:rPr lang="es-ES" sz="11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respectivamente).</a:t>
            </a:r>
            <a:endParaRPr lang="es-ES" sz="11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1026" name="Picture 2" descr="Ver las imágenes de origen">
            <a:extLst>
              <a:ext uri="{FF2B5EF4-FFF2-40B4-BE49-F238E27FC236}">
                <a16:creationId xmlns:a16="http://schemas.microsoft.com/office/drawing/2014/main" id="{F2A71044-BADD-4860-ADC8-79E8AA7E3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504" y="3574625"/>
            <a:ext cx="865287" cy="4927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9101A0AA-09E7-4E56-BC48-EC3141E008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441920"/>
              </p:ext>
            </p:extLst>
          </p:nvPr>
        </p:nvGraphicFramePr>
        <p:xfrm>
          <a:off x="97949" y="458802"/>
          <a:ext cx="5181555" cy="2499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44116">
                  <a:extLst>
                    <a:ext uri="{9D8B030D-6E8A-4147-A177-3AD203B41FA5}">
                      <a16:colId xmlns:a16="http://schemas.microsoft.com/office/drawing/2014/main" val="443284802"/>
                    </a:ext>
                  </a:extLst>
                </a:gridCol>
                <a:gridCol w="1028505">
                  <a:extLst>
                    <a:ext uri="{9D8B030D-6E8A-4147-A177-3AD203B41FA5}">
                      <a16:colId xmlns:a16="http://schemas.microsoft.com/office/drawing/2014/main" val="2220234400"/>
                    </a:ext>
                  </a:extLst>
                </a:gridCol>
                <a:gridCol w="843703">
                  <a:extLst>
                    <a:ext uri="{9D8B030D-6E8A-4147-A177-3AD203B41FA5}">
                      <a16:colId xmlns:a16="http://schemas.microsoft.com/office/drawing/2014/main" val="355294623"/>
                    </a:ext>
                  </a:extLst>
                </a:gridCol>
                <a:gridCol w="829216">
                  <a:extLst>
                    <a:ext uri="{9D8B030D-6E8A-4147-A177-3AD203B41FA5}">
                      <a16:colId xmlns:a16="http://schemas.microsoft.com/office/drawing/2014/main" val="163103078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409900379"/>
                    </a:ext>
                  </a:extLst>
                </a:gridCol>
                <a:gridCol w="787943">
                  <a:extLst>
                    <a:ext uri="{9D8B030D-6E8A-4147-A177-3AD203B41FA5}">
                      <a16:colId xmlns:a16="http://schemas.microsoft.com/office/drawing/2014/main" val="1580129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Fenotipo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556092"/>
                  </a:ext>
                </a:extLst>
              </a:tr>
              <a:tr h="168668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Comorbilidades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 59,1%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90,8%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95,8%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89,1%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0,005</a:t>
                      </a:r>
                      <a:endParaRPr lang="es-E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390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EPOC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18,2%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10,8%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80,6%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54,3%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0,0005</a:t>
                      </a:r>
                      <a:endParaRPr lang="es-E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414196"/>
                  </a:ext>
                </a:extLst>
              </a:tr>
              <a:tr h="168668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Disnea </a:t>
                      </a:r>
                      <a:r>
                        <a:rPr lang="es-ES" sz="800" b="1" dirty="0" err="1"/>
                        <a:t>mMRC</a:t>
                      </a:r>
                      <a:r>
                        <a:rPr lang="es-ES" sz="800" b="1" dirty="0"/>
                        <a:t>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9,1%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4,6%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11,1%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4,3%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0,0005</a:t>
                      </a:r>
                      <a:endParaRPr lang="es-E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267451"/>
                  </a:ext>
                </a:extLst>
              </a:tr>
              <a:tr h="168668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Tos crónica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81,8%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67,7%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83,3%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54,3%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0,004</a:t>
                      </a:r>
                      <a:endParaRPr lang="es-E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908669"/>
                  </a:ext>
                </a:extLst>
              </a:tr>
              <a:tr h="234262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Insuficiencia respiratoria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18,2%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23,1%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59,7%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19,6%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0,0005</a:t>
                      </a:r>
                      <a:endParaRPr lang="es-E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699101"/>
                  </a:ext>
                </a:extLst>
              </a:tr>
              <a:tr h="2342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/>
                        <a:t>Corticoides inhalados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59,1%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47,7%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86,1%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41,3%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0,0005</a:t>
                      </a:r>
                      <a:endParaRPr lang="es-E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2098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 err="1"/>
                        <a:t>Atb</a:t>
                      </a:r>
                      <a:r>
                        <a:rPr lang="es-ES" sz="800" b="1" dirty="0"/>
                        <a:t> inhalados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13,6%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6,2%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19,4%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4,3%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0,029</a:t>
                      </a:r>
                      <a:endParaRPr lang="es-E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584437"/>
                  </a:ext>
                </a:extLst>
              </a:tr>
              <a:tr h="168668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OCD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13,6%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12,3%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54,2%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10,9%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0,0005</a:t>
                      </a:r>
                      <a:endParaRPr lang="es-E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4786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Aislamiento P. </a:t>
                      </a:r>
                      <a:r>
                        <a:rPr lang="es-ES" sz="800" b="1" dirty="0" err="1"/>
                        <a:t>Aureginosa</a:t>
                      </a:r>
                      <a:endParaRPr lang="es-ES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7,3%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29,3%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53,7%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9,8%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/>
                        <a:t>0,003</a:t>
                      </a:r>
                      <a:endParaRPr lang="es-E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058807"/>
                  </a:ext>
                </a:extLst>
              </a:tr>
            </a:tbl>
          </a:graphicData>
        </a:graphic>
      </p:graphicFrame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FFAA0E2A-FA3B-4825-83F4-5FEADDDCC3E1}"/>
              </a:ext>
            </a:extLst>
          </p:cNvPr>
          <p:cNvSpPr/>
          <p:nvPr/>
        </p:nvSpPr>
        <p:spPr>
          <a:xfrm>
            <a:off x="3001418" y="363073"/>
            <a:ext cx="864096" cy="2580314"/>
          </a:xfrm>
          <a:prstGeom prst="roundRect">
            <a:avLst/>
          </a:pr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44D5D932-07BF-49B1-8CD5-8B3A5B4DDE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4105" y="529755"/>
            <a:ext cx="3784566" cy="28934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13CC588-20AC-4BF7-8F71-69D2AEEC01AE}"/>
              </a:ext>
            </a:extLst>
          </p:cNvPr>
          <p:cNvSpPr txBox="1"/>
          <p:nvPr/>
        </p:nvSpPr>
        <p:spPr>
          <a:xfrm>
            <a:off x="133447" y="4404713"/>
            <a:ext cx="4572000" cy="507831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s-ES" sz="900" dirty="0" err="1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Martinez-Garcia</a:t>
            </a:r>
            <a:r>
              <a:rPr lang="es-ES" sz="90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M, Vendrell M, Girón M et al. </a:t>
            </a:r>
            <a:r>
              <a:rPr lang="es-ES" sz="900" dirty="0" err="1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es-ES" sz="90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dirty="0" err="1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Multiple</a:t>
            </a:r>
            <a:r>
              <a:rPr lang="es-ES" sz="90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faces </a:t>
            </a:r>
            <a:r>
              <a:rPr lang="es-ES" sz="900" dirty="0" err="1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</a:t>
            </a:r>
            <a:r>
              <a:rPr lang="es-ES" sz="9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ES" sz="90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Non-</a:t>
            </a:r>
            <a:r>
              <a:rPr lang="es-ES" sz="900" dirty="0" err="1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Cystic</a:t>
            </a:r>
            <a:r>
              <a:rPr lang="es-ES" sz="90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Fibrosis </a:t>
            </a:r>
            <a:r>
              <a:rPr lang="es-ES" sz="900" dirty="0" err="1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Bronchiectasis</a:t>
            </a:r>
            <a:r>
              <a:rPr lang="es-ES" sz="90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A </a:t>
            </a:r>
            <a:r>
              <a:rPr lang="es-ES" sz="900" dirty="0" err="1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cluster</a:t>
            </a:r>
            <a:r>
              <a:rPr lang="es-ES" sz="90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análisis </a:t>
            </a:r>
            <a:r>
              <a:rPr lang="es-ES" sz="900" dirty="0" err="1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aproach</a:t>
            </a:r>
            <a:r>
              <a:rPr lang="es-ES" sz="90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Ann Am </a:t>
            </a:r>
            <a:r>
              <a:rPr lang="es-ES" sz="900" dirty="0" err="1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Thorac</a:t>
            </a:r>
            <a:r>
              <a:rPr lang="es-ES" sz="90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dirty="0" err="1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</a:t>
            </a:r>
            <a:r>
              <a:rPr lang="es-ES" sz="90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2016; 13: 1468-75.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4650</TotalTime>
  <Words>650</Words>
  <Application>Microsoft Office PowerPoint</Application>
  <PresentationFormat>Presentación en pantalla (16:9)</PresentationFormat>
  <Paragraphs>104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o matallana encinas</cp:lastModifiedBy>
  <cp:revision>11</cp:revision>
  <dcterms:created xsi:type="dcterms:W3CDTF">2022-01-11T08:55:46Z</dcterms:created>
  <dcterms:modified xsi:type="dcterms:W3CDTF">2022-03-20T17:45:45Z</dcterms:modified>
</cp:coreProperties>
</file>