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90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845252521514973E-2"/>
          <c:y val="8.149604783383077E-2"/>
          <c:w val="0.8923094949569701"/>
          <c:h val="0.56115340793228197"/>
        </c:manualLayout>
      </c:layout>
      <c:ofPieChart>
        <c:ofPieType val="bar"/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explosion val="1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528-456D-9083-A018F0943AC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C37-46C0-AED3-B1888353207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C37-46C0-AED3-B18883532073}"/>
              </c:ext>
            </c:extLst>
          </c:dPt>
          <c:cat>
            <c:strRef>
              <c:f>Hoja1!$A$2:$A$3</c:f>
              <c:strCache>
                <c:ptCount val="2"/>
                <c:pt idx="0">
                  <c:v>Total</c:v>
                </c:pt>
                <c:pt idx="1">
                  <c:v>Tezacaftor-ivacaftor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316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28-456D-9083-A018F0943A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>
              <a:solidFill>
                <a:schemeClr val="tx1">
                  <a:lumMod val="35000"/>
                  <a:lumOff val="65000"/>
                </a:schemeClr>
              </a:solidFill>
              <a:prstDash val="dash"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080243484605958E-2"/>
          <c:y val="5.0081432125769855E-2"/>
          <c:w val="0.90891978346456692"/>
          <c:h val="0.789138287401574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Nº exacerbaciones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Hoja1!$A$2:$A$3</c:f>
              <c:strCache>
                <c:ptCount val="2"/>
                <c:pt idx="0">
                  <c:v>Previo al tratamiento</c:v>
                </c:pt>
                <c:pt idx="1">
                  <c:v>18 meses de tratamiento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2.09</c:v>
                </c:pt>
                <c:pt idx="1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A0-43DF-88A8-DE1FFFC2B58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Nº ciclos atb vo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Hoja1!$A$2:$A$3</c:f>
              <c:strCache>
                <c:ptCount val="2"/>
                <c:pt idx="0">
                  <c:v>Previo al tratamiento</c:v>
                </c:pt>
                <c:pt idx="1">
                  <c:v>18 meses de tratamiento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1.84</c:v>
                </c:pt>
                <c:pt idx="1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A0-43DF-88A8-DE1FFFC2B58A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Nº ciclos atb iv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Hoja1!$A$2:$A$3</c:f>
              <c:strCache>
                <c:ptCount val="2"/>
                <c:pt idx="0">
                  <c:v>Previo al tratamiento</c:v>
                </c:pt>
                <c:pt idx="1">
                  <c:v>18 meses de tratamiento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0.48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A0-43DF-88A8-DE1FFFC2B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5181608"/>
        <c:axId val="745914896"/>
      </c:barChart>
      <c:catAx>
        <c:axId val="61518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45914896"/>
        <c:crosses val="autoZero"/>
        <c:auto val="1"/>
        <c:lblAlgn val="ctr"/>
        <c:lblOffset val="100"/>
        <c:noMultiLvlLbl val="0"/>
      </c:catAx>
      <c:valAx>
        <c:axId val="74591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1518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1607642397489748"/>
          <c:y val="6.4241475105669636E-3"/>
          <c:w val="0.37882970802531513"/>
          <c:h val="0.274070655960070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FEV1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Hoja1!$A$2:$A$3</c:f>
              <c:strCache>
                <c:ptCount val="2"/>
                <c:pt idx="0">
                  <c:v>Previo al tratamiento</c:v>
                </c:pt>
                <c:pt idx="1">
                  <c:v>18 meses de tratamiento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75.59</c:v>
                </c:pt>
                <c:pt idx="1">
                  <c:v>78.98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CD-4A58-AEF5-687C828AD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49880208"/>
        <c:axId val="549880536"/>
      </c:barChart>
      <c:catAx>
        <c:axId val="54988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49880536"/>
        <c:crosses val="autoZero"/>
        <c:auto val="1"/>
        <c:lblAlgn val="ctr"/>
        <c:lblOffset val="100"/>
        <c:noMultiLvlLbl val="0"/>
      </c:catAx>
      <c:valAx>
        <c:axId val="54988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4988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Hoja1!$A$2:$A$3</c:f>
              <c:strCache>
                <c:ptCount val="2"/>
                <c:pt idx="0">
                  <c:v>Previo al tratamiento</c:v>
                </c:pt>
                <c:pt idx="1">
                  <c:v>18 meses de tratamiento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22.8</c:v>
                </c:pt>
                <c:pt idx="1">
                  <c:v>23.19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0C-4146-832C-36DD404CC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5924408"/>
        <c:axId val="745924736"/>
      </c:barChart>
      <c:catAx>
        <c:axId val="74592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45924736"/>
        <c:crosses val="autoZero"/>
        <c:auto val="1"/>
        <c:lblAlgn val="ctr"/>
        <c:lblOffset val="100"/>
        <c:noMultiLvlLbl val="0"/>
      </c:catAx>
      <c:valAx>
        <c:axId val="74592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45924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3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0FAB0-091B-4A6D-B2CB-F5EBB88D7417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8AC06-15FC-4390-9D2B-939CE3F621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0854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8AC06-15FC-4390-9D2B-939CE3F621E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265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30/03/2022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8269871-1A8E-4FC7-98E0-28045FDB16DD}"/>
              </a:ext>
            </a:extLst>
          </p:cNvPr>
          <p:cNvSpPr txBox="1"/>
          <p:nvPr/>
        </p:nvSpPr>
        <p:spPr>
          <a:xfrm>
            <a:off x="1403648" y="42827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ESTUDIO EN VIDA REAL DE PACIENTES CON FIBROSIS QUÍSTICA </a:t>
            </a:r>
          </a:p>
          <a:p>
            <a:pPr algn="ctr"/>
            <a:r>
              <a:rPr lang="es-ES" sz="1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TRATADOS CON TEZACAFTOR/IVACAFTOR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F825E0C-665C-41CA-8150-6C47B5D00ECB}"/>
              </a:ext>
            </a:extLst>
          </p:cNvPr>
          <p:cNvSpPr txBox="1"/>
          <p:nvPr/>
        </p:nvSpPr>
        <p:spPr>
          <a:xfrm>
            <a:off x="292370" y="539014"/>
            <a:ext cx="860011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Laura Carrasco Hernández</a:t>
            </a:r>
            <a:r>
              <a:rPr lang="es-ES" sz="7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1-2</a:t>
            </a:r>
            <a:r>
              <a:rPr lang="es-ES" sz="7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Isabel Delgado Pecellín</a:t>
            </a:r>
            <a:r>
              <a:rPr lang="es-ES" sz="7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2-</a:t>
            </a:r>
            <a:r>
              <a:rPr lang="es-ES" sz="7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3</a:t>
            </a:r>
            <a:r>
              <a:rPr lang="es-ES" sz="7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Rocío Reinoso Arija</a:t>
            </a:r>
            <a:r>
              <a:rPr lang="es-ES" sz="7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</a:t>
            </a:r>
            <a:r>
              <a:rPr lang="es-ES" sz="7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María José Moreno Valera</a:t>
            </a:r>
            <a:r>
              <a:rPr lang="es-ES" sz="7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3</a:t>
            </a:r>
            <a:r>
              <a:rPr lang="es-ES" sz="7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 Walter Alfredo Goycochea Valdivia</a:t>
            </a:r>
            <a:r>
              <a:rPr lang="es-ES" sz="7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4</a:t>
            </a:r>
            <a:r>
              <a:rPr lang="es-ES" sz="7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José Luis López-Campos Bodineau</a:t>
            </a:r>
            <a:r>
              <a:rPr lang="es-ES" sz="7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1-2</a:t>
            </a:r>
            <a:r>
              <a:rPr lang="es-ES" sz="70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 Esther Quintana Gallego</a:t>
            </a:r>
            <a:r>
              <a:rPr lang="es-ES" sz="700" i="1" baseline="300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1-2 </a:t>
            </a:r>
          </a:p>
          <a:p>
            <a:pPr algn="ctr"/>
            <a:r>
              <a:rPr lang="es-ES" sz="6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1.Unidad Médico-Quirúrgica de Enfermedades Respiratorias. Hospital Universitario Virgen del Rocío. Sevilla. 2.CIBER de Enfermedades Respiratorias (CIBERES), Instituto de Salud Carlos III, Madrid, España. </a:t>
            </a:r>
          </a:p>
          <a:p>
            <a:pPr algn="ctr"/>
            <a:r>
              <a:rPr lang="es-ES" sz="6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es-ES" sz="6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Unidad de Neumología y Alergias del Hospital Infantil Virgen del Rocío.  Sevilla.  4. Servicio de Infectología, Reumatología e Inmunología pediátrica. Hospital Universitario Virgen del Rocío, Sevilla. </a:t>
            </a:r>
            <a:endParaRPr lang="es-ES" sz="6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B0238ED-918A-4EAB-87FD-320156960BD4}"/>
              </a:ext>
            </a:extLst>
          </p:cNvPr>
          <p:cNvSpPr txBox="1"/>
          <p:nvPr/>
        </p:nvSpPr>
        <p:spPr>
          <a:xfrm>
            <a:off x="66653" y="895797"/>
            <a:ext cx="1658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INTRODUCCIÓN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4DB902B-6C1C-4BB0-A521-BBBE6771ABDC}"/>
              </a:ext>
            </a:extLst>
          </p:cNvPr>
          <p:cNvSpPr txBox="1"/>
          <p:nvPr/>
        </p:nvSpPr>
        <p:spPr>
          <a:xfrm>
            <a:off x="123193" y="3206859"/>
            <a:ext cx="1658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504B28-4F9F-4AFA-9B9F-7115372824EB}"/>
              </a:ext>
            </a:extLst>
          </p:cNvPr>
          <p:cNvSpPr txBox="1"/>
          <p:nvPr/>
        </p:nvSpPr>
        <p:spPr>
          <a:xfrm>
            <a:off x="5004048" y="895821"/>
            <a:ext cx="1658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D0A0549F-95D6-4D53-8ABD-6C33E819D9F7}"/>
              </a:ext>
            </a:extLst>
          </p:cNvPr>
          <p:cNvGrpSpPr/>
          <p:nvPr/>
        </p:nvGrpSpPr>
        <p:grpSpPr>
          <a:xfrm>
            <a:off x="134953" y="1219464"/>
            <a:ext cx="8784976" cy="1208270"/>
            <a:chOff x="-175538" y="1563141"/>
            <a:chExt cx="8784976" cy="1208270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086D5CEC-D35F-442C-AAE5-58117F6D8CE2}"/>
                </a:ext>
              </a:extLst>
            </p:cNvPr>
            <p:cNvSpPr txBox="1"/>
            <p:nvPr/>
          </p:nvSpPr>
          <p:spPr>
            <a:xfrm>
              <a:off x="-175538" y="1563141"/>
              <a:ext cx="87849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>
                  <a:solidFill>
                    <a:srgbClr val="00000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Indicaciones </a:t>
              </a:r>
              <a:r>
                <a:rPr lang="es-ES" sz="1200" dirty="0" err="1">
                  <a:solidFill>
                    <a:srgbClr val="00000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t</a:t>
              </a:r>
              <a:r>
                <a:rPr lang="es-ES" sz="1200" dirty="0" err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ezacaftor</a:t>
              </a:r>
              <a:r>
                <a:rPr lang="es-ES" sz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/</a:t>
              </a:r>
              <a:r>
                <a:rPr lang="es-ES" sz="1200" dirty="0" err="1">
                  <a:solidFill>
                    <a:srgbClr val="00000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i</a:t>
              </a:r>
              <a:r>
                <a:rPr lang="es-ES" sz="1200" dirty="0" err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vacaftor</a:t>
              </a:r>
              <a:r>
                <a:rPr lang="es-ES" sz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 (</a:t>
              </a:r>
              <a:r>
                <a:rPr lang="es-ES" sz="1200" dirty="0" err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Symkevi</a:t>
              </a:r>
              <a:r>
                <a:rPr lang="es-ES" sz="12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®</a:t>
              </a:r>
              <a:r>
                <a:rPr lang="es-ES" sz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+</a:t>
              </a:r>
              <a:r>
                <a:rPr lang="es-ES" sz="1200" dirty="0" err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kalydeco</a:t>
              </a:r>
              <a:r>
                <a:rPr lang="es-ES" sz="1200" b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®</a:t>
              </a:r>
              <a:r>
                <a:rPr lang="es-ES" sz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) </a:t>
              </a:r>
            </a:p>
            <a:p>
              <a:pPr marL="171450" indent="-171450">
                <a:buClr>
                  <a:srgbClr val="7030A0"/>
                </a:buClr>
                <a:buFont typeface="Arial" panose="020B0604020202020204" pitchFamily="34" charset="0"/>
                <a:buChar char="•"/>
              </a:pPr>
              <a:r>
                <a:rPr lang="es-ES" sz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FQ</a:t>
              </a:r>
              <a:r>
                <a:rPr lang="es-ES" sz="1200" dirty="0">
                  <a:solidFill>
                    <a:srgbClr val="00000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 ≥</a:t>
              </a:r>
              <a:r>
                <a:rPr lang="es-ES" sz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 12 años </a:t>
              </a:r>
              <a:endParaRPr lang="es-ES" sz="1200" dirty="0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endParaRPr>
            </a:p>
            <a:p>
              <a:pPr marL="171450" indent="-171450">
                <a:buClr>
                  <a:srgbClr val="7030A0"/>
                </a:buClr>
                <a:buFont typeface="Arial" panose="020B0604020202020204" pitchFamily="34" charset="0"/>
                <a:buChar char="•"/>
              </a:pPr>
              <a:r>
                <a:rPr lang="es-ES" sz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F508del en homocigosis</a:t>
              </a:r>
            </a:p>
            <a:p>
              <a:pPr marL="171450" indent="-171450">
                <a:buClr>
                  <a:srgbClr val="7030A0"/>
                </a:buClr>
                <a:buFont typeface="Arial" panose="020B0604020202020204" pitchFamily="34" charset="0"/>
                <a:buChar char="•"/>
              </a:pPr>
              <a:r>
                <a:rPr lang="es-ES" sz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F508del en heterocigosis con una de las 14 mutaciones residuales 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42F63116-0694-459F-B013-23768A2E4CC9}"/>
                </a:ext>
              </a:extLst>
            </p:cNvPr>
            <p:cNvSpPr txBox="1"/>
            <p:nvPr/>
          </p:nvSpPr>
          <p:spPr>
            <a:xfrm>
              <a:off x="225257" y="2402079"/>
              <a:ext cx="4028368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9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P67L, R117C, L206W, R352Q, A455E, D579G, 711+3A→G S945L, S977F, R1070W, D1152H, 2789+5G→A, 3272-26A→G y 3849+10kbC→T</a:t>
              </a:r>
              <a:endParaRPr lang="es-ES" sz="900" dirty="0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6DF9BD9-399B-46A8-9291-1C394A1D09EE}"/>
              </a:ext>
            </a:extLst>
          </p:cNvPr>
          <p:cNvSpPr txBox="1"/>
          <p:nvPr/>
        </p:nvSpPr>
        <p:spPr>
          <a:xfrm>
            <a:off x="134953" y="2509614"/>
            <a:ext cx="4653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Objetivos</a:t>
            </a:r>
            <a:r>
              <a:rPr lang="es-ES" sz="12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: Evaluar los resultados de </a:t>
            </a:r>
            <a:r>
              <a:rPr lang="es-ES" sz="1200" dirty="0" err="1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t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ezacaftor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/</a:t>
            </a:r>
            <a:r>
              <a:rPr lang="es-ES" sz="1200" dirty="0" err="1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i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vacaftor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s-ES" sz="12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en </a:t>
            </a:r>
          </a:p>
          <a:p>
            <a:r>
              <a:rPr lang="es-ES" sz="12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pacientes con FQ seguidos en la Unidad de FQ del HUVR.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99A76D3-CEB9-47C4-B0D8-6728422AA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3" y="4772194"/>
            <a:ext cx="2059245" cy="371306"/>
          </a:xfrm>
          <a:prstGeom prst="rect">
            <a:avLst/>
          </a:prstGeom>
        </p:spPr>
      </p:pic>
      <p:graphicFrame>
        <p:nvGraphicFramePr>
          <p:cNvPr id="30" name="Gráfico 29">
            <a:extLst>
              <a:ext uri="{FF2B5EF4-FFF2-40B4-BE49-F238E27FC236}">
                <a16:creationId xmlns:a16="http://schemas.microsoft.com/office/drawing/2014/main" id="{A3008D5E-74F2-41A3-9821-A578FC2387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0096169"/>
              </p:ext>
            </p:extLst>
          </p:nvPr>
        </p:nvGraphicFramePr>
        <p:xfrm>
          <a:off x="5018871" y="1431080"/>
          <a:ext cx="2103375" cy="1140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9" name="Grupo 38">
            <a:extLst>
              <a:ext uri="{FF2B5EF4-FFF2-40B4-BE49-F238E27FC236}">
                <a16:creationId xmlns:a16="http://schemas.microsoft.com/office/drawing/2014/main" id="{199FA8AA-2E7F-44CC-B247-76C033F11A03}"/>
              </a:ext>
            </a:extLst>
          </p:cNvPr>
          <p:cNvGrpSpPr/>
          <p:nvPr/>
        </p:nvGrpSpPr>
        <p:grpSpPr>
          <a:xfrm>
            <a:off x="5630948" y="1481472"/>
            <a:ext cx="2842116" cy="593229"/>
            <a:chOff x="5569567" y="3369741"/>
            <a:chExt cx="2787722" cy="552033"/>
          </a:xfrm>
        </p:grpSpPr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34E3DB6D-8490-4A80-AE34-F4C3F9662F03}"/>
                </a:ext>
              </a:extLst>
            </p:cNvPr>
            <p:cNvSpPr txBox="1"/>
            <p:nvPr/>
          </p:nvSpPr>
          <p:spPr>
            <a:xfrm>
              <a:off x="5569567" y="3417724"/>
              <a:ext cx="619409" cy="229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316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FB6CDED3-553D-456C-A81E-E824865586DB}"/>
                </a:ext>
              </a:extLst>
            </p:cNvPr>
            <p:cNvSpPr txBox="1"/>
            <p:nvPr/>
          </p:nvSpPr>
          <p:spPr>
            <a:xfrm>
              <a:off x="5879272" y="3599972"/>
              <a:ext cx="446698" cy="229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45</a:t>
              </a: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7B785AD8-FF4A-4C50-AE73-6D6E43910573}"/>
                </a:ext>
              </a:extLst>
            </p:cNvPr>
            <p:cNvSpPr txBox="1"/>
            <p:nvPr/>
          </p:nvSpPr>
          <p:spPr>
            <a:xfrm>
              <a:off x="6554912" y="3369741"/>
              <a:ext cx="1802377" cy="229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&lt;18 años: 12 (26,7%)</a:t>
              </a: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D2F7EEAD-F629-458D-B2BD-F0C9F337D369}"/>
                </a:ext>
              </a:extLst>
            </p:cNvPr>
            <p:cNvSpPr txBox="1"/>
            <p:nvPr/>
          </p:nvSpPr>
          <p:spPr>
            <a:xfrm>
              <a:off x="6554912" y="3692651"/>
              <a:ext cx="1802377" cy="229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>
                  <a:solidFill>
                    <a:srgbClr val="000000"/>
                  </a:solidFill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≥</a:t>
              </a:r>
              <a:r>
                <a:rPr lang="es-ES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 </a:t>
              </a:r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18 años: 33 (73,3%)</a:t>
              </a:r>
            </a:p>
          </p:txBody>
        </p:sp>
      </p:grpSp>
      <p:sp>
        <p:nvSpPr>
          <p:cNvPr id="40" name="CuadroTexto 39">
            <a:extLst>
              <a:ext uri="{FF2B5EF4-FFF2-40B4-BE49-F238E27FC236}">
                <a16:creationId xmlns:a16="http://schemas.microsoft.com/office/drawing/2014/main" id="{78946F36-A838-43F3-9D06-CB1EF2F77644}"/>
              </a:ext>
            </a:extLst>
          </p:cNvPr>
          <p:cNvSpPr txBox="1"/>
          <p:nvPr/>
        </p:nvSpPr>
        <p:spPr>
          <a:xfrm>
            <a:off x="5018871" y="1154081"/>
            <a:ext cx="2779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Gráfico 1. Distribución de la población</a:t>
            </a:r>
          </a:p>
        </p:txBody>
      </p:sp>
      <p:pic>
        <p:nvPicPr>
          <p:cNvPr id="41" name="Picture 3">
            <a:extLst>
              <a:ext uri="{FF2B5EF4-FFF2-40B4-BE49-F238E27FC236}">
                <a16:creationId xmlns:a16="http://schemas.microsoft.com/office/drawing/2014/main" id="{3B079BF3-7324-4B6D-8E22-CE8B0AE42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23" y="4868702"/>
            <a:ext cx="577537" cy="237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89963F67-03A3-4771-B6C4-EE7AC71D5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010" y="4894476"/>
            <a:ext cx="577537" cy="18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CuadroTexto 43">
            <a:extLst>
              <a:ext uri="{FF2B5EF4-FFF2-40B4-BE49-F238E27FC236}">
                <a16:creationId xmlns:a16="http://schemas.microsoft.com/office/drawing/2014/main" id="{2607F8F3-38C4-48C0-A673-A65F39F3F4D0}"/>
              </a:ext>
            </a:extLst>
          </p:cNvPr>
          <p:cNvSpPr txBox="1"/>
          <p:nvPr/>
        </p:nvSpPr>
        <p:spPr>
          <a:xfrm>
            <a:off x="134953" y="3564490"/>
            <a:ext cx="39390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s-ES" sz="12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Estudio de cohortes observacional retrospectivo. </a:t>
            </a:r>
          </a:p>
          <a:p>
            <a:pPr>
              <a:buClr>
                <a:srgbClr val="7030A0"/>
              </a:buClr>
            </a:pPr>
            <a:endParaRPr lang="es-ES" sz="6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71450" indent="-171450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Variables analizadas: edad, sexo, comorbilidades, función pulmonar, parámetros nutricionales, ciclos de antibioterapia, exacerbaciones respiratorias y efectos secundarios tras 18 meses de tratamiento.</a:t>
            </a:r>
            <a:endParaRPr lang="es-ES" sz="12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graphicFrame>
        <p:nvGraphicFramePr>
          <p:cNvPr id="45" name="Tabla 10">
            <a:extLst>
              <a:ext uri="{FF2B5EF4-FFF2-40B4-BE49-F238E27FC236}">
                <a16:creationId xmlns:a16="http://schemas.microsoft.com/office/drawing/2014/main" id="{E8B308DF-4032-4A47-97B1-D52170CEF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416600"/>
              </p:ext>
            </p:extLst>
          </p:nvPr>
        </p:nvGraphicFramePr>
        <p:xfrm>
          <a:off x="5217330" y="2655582"/>
          <a:ext cx="2890793" cy="233172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814006">
                  <a:extLst>
                    <a:ext uri="{9D8B030D-6E8A-4147-A177-3AD203B41FA5}">
                      <a16:colId xmlns:a16="http://schemas.microsoft.com/office/drawing/2014/main" val="3246816780"/>
                    </a:ext>
                  </a:extLst>
                </a:gridCol>
                <a:gridCol w="1076787">
                  <a:extLst>
                    <a:ext uri="{9D8B030D-6E8A-4147-A177-3AD203B41FA5}">
                      <a16:colId xmlns:a16="http://schemas.microsoft.com/office/drawing/2014/main" val="1567761806"/>
                    </a:ext>
                  </a:extLst>
                </a:gridCol>
              </a:tblGrid>
              <a:tr h="224029">
                <a:tc>
                  <a:txBody>
                    <a:bodyPr/>
                    <a:lstStyle/>
                    <a:p>
                      <a:r>
                        <a:rPr lang="es-ES" sz="900" dirty="0"/>
                        <a:t>Variables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Valor promedio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21347"/>
                  </a:ext>
                </a:extLst>
              </a:tr>
              <a:tr h="224029">
                <a:tc>
                  <a:txBody>
                    <a:bodyPr/>
                    <a:lstStyle/>
                    <a:p>
                      <a:r>
                        <a:rPr lang="es-ES" sz="900" dirty="0"/>
                        <a:t>Edad (años)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</a:rPr>
                        <a:t>27,8±12,86 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321835"/>
                  </a:ext>
                </a:extLst>
              </a:tr>
              <a:tr h="224029">
                <a:tc>
                  <a:txBody>
                    <a:bodyPr/>
                    <a:lstStyle/>
                    <a:p>
                      <a:r>
                        <a:rPr lang="es-ES" sz="900" dirty="0"/>
                        <a:t>Sexo (hombres)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</a:rPr>
                        <a:t>28 (62,2%)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416923"/>
                  </a:ext>
                </a:extLst>
              </a:tr>
              <a:tr h="492863">
                <a:tc>
                  <a:txBody>
                    <a:bodyPr/>
                    <a:lstStyle/>
                    <a:p>
                      <a:r>
                        <a:rPr lang="es-ES" sz="900" dirty="0"/>
                        <a:t>Mutaciones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</a:rPr>
                        <a:t>DeltaF508 en homocigosis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</a:rPr>
                        <a:t>DeltaF508 en heterocigosis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S" sz="90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</a:rPr>
                        <a:t>25 (55,6%)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900" kern="1200" dirty="0">
                          <a:solidFill>
                            <a:schemeClr val="tx1"/>
                          </a:solidFill>
                          <a:effectLst/>
                        </a:rPr>
                        <a:t>20 (44,4%)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472480"/>
                  </a:ext>
                </a:extLst>
              </a:tr>
              <a:tr h="627280">
                <a:tc>
                  <a:txBody>
                    <a:bodyPr/>
                    <a:lstStyle/>
                    <a:p>
                      <a:r>
                        <a:rPr lang="es-ES" sz="900" dirty="0"/>
                        <a:t>Comorbilidades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900" dirty="0"/>
                        <a:t>Intolerancia hidrocarbonada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900" dirty="0"/>
                        <a:t>I. pancreática exocrina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900" dirty="0"/>
                        <a:t>Hepatopatía asociada a FQ 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  <a:p>
                      <a:r>
                        <a:rPr lang="es-ES" sz="900" dirty="0"/>
                        <a:t>12 (26,7%)</a:t>
                      </a:r>
                    </a:p>
                    <a:p>
                      <a:r>
                        <a:rPr lang="es-ES" sz="900" dirty="0"/>
                        <a:t>30 (66,7%)</a:t>
                      </a:r>
                    </a:p>
                    <a:p>
                      <a:r>
                        <a:rPr lang="es-ES" sz="900" dirty="0"/>
                        <a:t>17 (37,8%)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736961"/>
                  </a:ext>
                </a:extLst>
              </a:tr>
              <a:tr h="492863">
                <a:tc>
                  <a:txBody>
                    <a:bodyPr/>
                    <a:lstStyle/>
                    <a:p>
                      <a:r>
                        <a:rPr lang="es-ES" sz="900" dirty="0"/>
                        <a:t>Infección bronquial crónica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900" i="1" dirty="0"/>
                        <a:t>SAMS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900" i="1" dirty="0" err="1"/>
                        <a:t>P.aeruginosa</a:t>
                      </a:r>
                      <a:endParaRPr lang="es-ES" sz="9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  <a:p>
                      <a:r>
                        <a:rPr lang="es-ES" sz="900" dirty="0"/>
                        <a:t>13 (28,9%)</a:t>
                      </a:r>
                    </a:p>
                    <a:p>
                      <a:r>
                        <a:rPr lang="es-ES" sz="900" dirty="0"/>
                        <a:t>16 (35,6%)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946779"/>
                  </a:ext>
                </a:extLst>
              </a:tr>
            </a:tbl>
          </a:graphicData>
        </a:graphic>
      </p:graphicFrame>
      <p:sp>
        <p:nvSpPr>
          <p:cNvPr id="46" name="CuadroTexto 45">
            <a:extLst>
              <a:ext uri="{FF2B5EF4-FFF2-40B4-BE49-F238E27FC236}">
                <a16:creationId xmlns:a16="http://schemas.microsoft.com/office/drawing/2014/main" id="{CFC56273-FE37-410D-90F2-98651A8B5B34}"/>
              </a:ext>
            </a:extLst>
          </p:cNvPr>
          <p:cNvSpPr txBox="1"/>
          <p:nvPr/>
        </p:nvSpPr>
        <p:spPr>
          <a:xfrm>
            <a:off x="5004048" y="2397469"/>
            <a:ext cx="3169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Tabla 1. Características de la población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09314AB-A073-41BA-8146-DFFC921D22F9}"/>
              </a:ext>
            </a:extLst>
          </p:cNvPr>
          <p:cNvSpPr/>
          <p:nvPr/>
        </p:nvSpPr>
        <p:spPr>
          <a:xfrm>
            <a:off x="6354368" y="1529386"/>
            <a:ext cx="223824" cy="565238"/>
          </a:xfrm>
          <a:prstGeom prst="rect">
            <a:avLst/>
          </a:prstGeom>
          <a:solidFill>
            <a:srgbClr val="92D05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A9657120-C25E-43EC-911E-8C193845DC4E}"/>
              </a:ext>
            </a:extLst>
          </p:cNvPr>
          <p:cNvSpPr/>
          <p:nvPr/>
        </p:nvSpPr>
        <p:spPr>
          <a:xfrm>
            <a:off x="6354368" y="1520119"/>
            <a:ext cx="223824" cy="1646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A252619-004E-4060-BB0F-B240BD58251C}"/>
              </a:ext>
            </a:extLst>
          </p:cNvPr>
          <p:cNvSpPr txBox="1"/>
          <p:nvPr/>
        </p:nvSpPr>
        <p:spPr>
          <a:xfrm>
            <a:off x="61238" y="3992165"/>
            <a:ext cx="1658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CD01FCB-9B28-4F99-81AA-D6311B4C9C17}"/>
              </a:ext>
            </a:extLst>
          </p:cNvPr>
          <p:cNvSpPr txBox="1"/>
          <p:nvPr/>
        </p:nvSpPr>
        <p:spPr>
          <a:xfrm>
            <a:off x="85587" y="509899"/>
            <a:ext cx="1658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B75A170-A012-4CC1-B667-3D216D34E57A}"/>
              </a:ext>
            </a:extLst>
          </p:cNvPr>
          <p:cNvSpPr txBox="1"/>
          <p:nvPr/>
        </p:nvSpPr>
        <p:spPr>
          <a:xfrm>
            <a:off x="61238" y="4255517"/>
            <a:ext cx="909537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Tezacaftor</a:t>
            </a:r>
            <a:r>
              <a:rPr lang="es-ES" sz="13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s-ES" sz="13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ivacaftor</a:t>
            </a:r>
            <a:r>
              <a:rPr lang="es-ES" sz="13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13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disminuye las exacerbaciones y ciclos de antibioterapia oral e intravenosa,</a:t>
            </a:r>
            <a:r>
              <a:rPr lang="es-ES" sz="13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estabiliza </a:t>
            </a:r>
            <a:r>
              <a:rPr lang="es-ES" sz="13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la función pulmonar y mejora el estado nutricional. </a:t>
            </a:r>
          </a:p>
          <a:p>
            <a:r>
              <a:rPr lang="es-ES" sz="13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Es un fármaco seguro y bien tolerado. Se aconseja seguir evaluando los efectos de </a:t>
            </a:r>
            <a:r>
              <a:rPr lang="es-ES" sz="1300" dirty="0" err="1">
                <a:solidFill>
                  <a:srgbClr val="000000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t</a:t>
            </a:r>
            <a:r>
              <a:rPr lang="es-ES" sz="13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ezacaftor</a:t>
            </a:r>
            <a:r>
              <a:rPr lang="es-ES" sz="13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s-ES" sz="13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ivacaftor</a:t>
            </a:r>
            <a:r>
              <a:rPr lang="es-ES" sz="13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13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 largo plazo.</a:t>
            </a:r>
            <a:endParaRPr lang="es-E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094B253-5461-4F34-8D1B-BF83A84BE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842" y="37416"/>
            <a:ext cx="2059245" cy="371306"/>
          </a:xfrm>
          <a:prstGeom prst="rect">
            <a:avLst/>
          </a:prstGeom>
        </p:spPr>
      </p:pic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BCE4B6EB-23BF-46DB-85BE-821F171C71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1179922"/>
              </p:ext>
            </p:extLst>
          </p:nvPr>
        </p:nvGraphicFramePr>
        <p:xfrm>
          <a:off x="85587" y="1247588"/>
          <a:ext cx="3685500" cy="1540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51FE3D55-E684-4A82-BF87-797FAE2D4C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016433"/>
              </p:ext>
            </p:extLst>
          </p:nvPr>
        </p:nvGraphicFramePr>
        <p:xfrm>
          <a:off x="4572000" y="527508"/>
          <a:ext cx="4360522" cy="162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CuadroTexto 24">
            <a:extLst>
              <a:ext uri="{FF2B5EF4-FFF2-40B4-BE49-F238E27FC236}">
                <a16:creationId xmlns:a16="http://schemas.microsoft.com/office/drawing/2014/main" id="{B7D04C33-DB9F-404E-A762-3507860CED2A}"/>
              </a:ext>
            </a:extLst>
          </p:cNvPr>
          <p:cNvSpPr txBox="1"/>
          <p:nvPr/>
        </p:nvSpPr>
        <p:spPr>
          <a:xfrm>
            <a:off x="61238" y="802326"/>
            <a:ext cx="4593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Gráfico 2. Exacerbaciones y ciclos de antibióticos 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previo y tras 18 meses de tratamiento.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BA4AA68-8D8B-4E90-B3A9-55844782DAAC}"/>
              </a:ext>
            </a:extLst>
          </p:cNvPr>
          <p:cNvSpPr txBox="1"/>
          <p:nvPr/>
        </p:nvSpPr>
        <p:spPr>
          <a:xfrm>
            <a:off x="4441233" y="71317"/>
            <a:ext cx="4593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Gráfico 3. </a:t>
            </a:r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FEV</a:t>
            </a:r>
            <a:r>
              <a:rPr lang="es-ES" sz="1000" baseline="-25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previo y tras 18 meses de tratamiento.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A55D8B27-6BB6-4C40-887F-FA1EA0498F47}"/>
              </a:ext>
            </a:extLst>
          </p:cNvPr>
          <p:cNvSpPr txBox="1"/>
          <p:nvPr/>
        </p:nvSpPr>
        <p:spPr>
          <a:xfrm>
            <a:off x="4535585" y="2182111"/>
            <a:ext cx="4593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Gráfico 4. IMC previo y tras 18 meses de tratamiento.</a:t>
            </a: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E2F1E5CB-A044-437C-8A22-92A3EB3EE46C}"/>
              </a:ext>
            </a:extLst>
          </p:cNvPr>
          <p:cNvGrpSpPr/>
          <p:nvPr/>
        </p:nvGrpSpPr>
        <p:grpSpPr>
          <a:xfrm>
            <a:off x="4504032" y="2437199"/>
            <a:ext cx="4485662" cy="1728881"/>
            <a:chOff x="4504032" y="2437199"/>
            <a:chExt cx="4485662" cy="1728881"/>
          </a:xfrm>
        </p:grpSpPr>
        <p:graphicFrame>
          <p:nvGraphicFramePr>
            <p:cNvPr id="24" name="Gráfico 23">
              <a:extLst>
                <a:ext uri="{FF2B5EF4-FFF2-40B4-BE49-F238E27FC236}">
                  <a16:creationId xmlns:a16="http://schemas.microsoft.com/office/drawing/2014/main" id="{B076E9DD-E794-4858-92EC-9274B981C2F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58875423"/>
                </p:ext>
              </p:extLst>
            </p:nvPr>
          </p:nvGraphicFramePr>
          <p:xfrm>
            <a:off x="4654927" y="2437199"/>
            <a:ext cx="4334767" cy="17288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062EC598-07EC-4972-BD48-E26B7AEDB669}"/>
                </a:ext>
              </a:extLst>
            </p:cNvPr>
            <p:cNvSpPr txBox="1"/>
            <p:nvPr/>
          </p:nvSpPr>
          <p:spPr>
            <a:xfrm>
              <a:off x="5652120" y="3221581"/>
              <a:ext cx="883518" cy="243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000"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22,80±4,16</a:t>
              </a:r>
              <a:endParaRPr lang="es-E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C5DE8A44-765C-4074-AAFF-3A805A8CE6C8}"/>
                </a:ext>
              </a:extLst>
            </p:cNvPr>
            <p:cNvSpPr txBox="1"/>
            <p:nvPr/>
          </p:nvSpPr>
          <p:spPr>
            <a:xfrm>
              <a:off x="4504032" y="3862018"/>
              <a:ext cx="10246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IMC (Kg/m</a:t>
              </a:r>
              <a:r>
                <a:rPr lang="es-ES" sz="1000" baseline="300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2</a:t>
              </a:r>
              <a:r>
                <a:rPr lang="es-E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)</a:t>
              </a:r>
              <a:endParaRPr lang="es-E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00F58CB8-3D33-4E01-B45A-886D2A42AE39}"/>
                </a:ext>
              </a:extLst>
            </p:cNvPr>
            <p:cNvSpPr txBox="1"/>
            <p:nvPr/>
          </p:nvSpPr>
          <p:spPr>
            <a:xfrm>
              <a:off x="7496921" y="2649183"/>
              <a:ext cx="101985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000" dirty="0"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23,19±4,35 </a:t>
              </a:r>
              <a:endParaRPr lang="es-E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C887D965-4F34-4DC6-81C1-E7EA5B031DCB}"/>
                </a:ext>
              </a:extLst>
            </p:cNvPr>
            <p:cNvSpPr txBox="1"/>
            <p:nvPr/>
          </p:nvSpPr>
          <p:spPr>
            <a:xfrm>
              <a:off x="6437434" y="2662375"/>
              <a:ext cx="10594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>
                  <a:effectLst/>
                  <a:latin typeface="Arial" panose="020B0604020202020204" pitchFamily="34" charset="0"/>
                  <a:ea typeface="MS Mincho" panose="02020609040205080304" pitchFamily="49" charset="-128"/>
                  <a:cs typeface="Arial" panose="020B0604020202020204" pitchFamily="34" charset="0"/>
                </a:rPr>
                <a:t>p=0,295</a:t>
              </a:r>
              <a:endParaRPr lang="es-E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CuadroTexto 34">
            <a:extLst>
              <a:ext uri="{FF2B5EF4-FFF2-40B4-BE49-F238E27FC236}">
                <a16:creationId xmlns:a16="http://schemas.microsoft.com/office/drawing/2014/main" id="{9C06B6A7-270B-41B7-9FB3-A73258F13D05}"/>
              </a:ext>
            </a:extLst>
          </p:cNvPr>
          <p:cNvSpPr txBox="1"/>
          <p:nvPr/>
        </p:nvSpPr>
        <p:spPr>
          <a:xfrm>
            <a:off x="5429322" y="988214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75,59 ±16,75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D7BD0BB4-286A-456B-AB18-52F2326B4A4D}"/>
              </a:ext>
            </a:extLst>
          </p:cNvPr>
          <p:cNvSpPr txBox="1"/>
          <p:nvPr/>
        </p:nvSpPr>
        <p:spPr>
          <a:xfrm>
            <a:off x="7371168" y="471200"/>
            <a:ext cx="1143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78,98±19,03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7200AA57-1BF6-4F3F-820F-BCC7AECDAB4F}"/>
              </a:ext>
            </a:extLst>
          </p:cNvPr>
          <p:cNvSpPr txBox="1"/>
          <p:nvPr/>
        </p:nvSpPr>
        <p:spPr>
          <a:xfrm>
            <a:off x="6466656" y="686644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p=0,029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FDD12D89-1401-42B3-84CF-927A9379D6A3}"/>
              </a:ext>
            </a:extLst>
          </p:cNvPr>
          <p:cNvSpPr txBox="1"/>
          <p:nvPr/>
        </p:nvSpPr>
        <p:spPr>
          <a:xfrm>
            <a:off x="4535585" y="1868927"/>
            <a:ext cx="756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FEV</a:t>
            </a:r>
            <a:r>
              <a:rPr lang="es-ES" sz="1000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 </a:t>
            </a:r>
            <a:r>
              <a:rPr 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  <a:endParaRPr lang="es-E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1" name="Tabla 10">
            <a:extLst>
              <a:ext uri="{FF2B5EF4-FFF2-40B4-BE49-F238E27FC236}">
                <a16:creationId xmlns:a16="http://schemas.microsoft.com/office/drawing/2014/main" id="{038567A2-6D79-43FB-80D4-44B9AC754E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321073"/>
              </p:ext>
            </p:extLst>
          </p:nvPr>
        </p:nvGraphicFramePr>
        <p:xfrm>
          <a:off x="395536" y="2885244"/>
          <a:ext cx="3226219" cy="89579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272589">
                  <a:extLst>
                    <a:ext uri="{9D8B030D-6E8A-4147-A177-3AD203B41FA5}">
                      <a16:colId xmlns:a16="http://schemas.microsoft.com/office/drawing/2014/main" val="3246816780"/>
                    </a:ext>
                  </a:extLst>
                </a:gridCol>
                <a:gridCol w="953630">
                  <a:extLst>
                    <a:ext uri="{9D8B030D-6E8A-4147-A177-3AD203B41FA5}">
                      <a16:colId xmlns:a16="http://schemas.microsoft.com/office/drawing/2014/main" val="1567761806"/>
                    </a:ext>
                  </a:extLst>
                </a:gridCol>
              </a:tblGrid>
              <a:tr h="118554">
                <a:tc gridSpan="2">
                  <a:txBody>
                    <a:bodyPr/>
                    <a:lstStyle/>
                    <a:p>
                      <a:endParaRPr lang="es-ES" sz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21347"/>
                  </a:ext>
                </a:extLst>
              </a:tr>
              <a:tr h="698765"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Efectos secundarios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Cefalea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Insomnio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Prurito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Elevación </a:t>
                      </a:r>
                      <a:r>
                        <a:rPr lang="es-ES" sz="9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trasnasaminasas</a:t>
                      </a: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≥1.5LUN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10,1%</a:t>
                      </a:r>
                    </a:p>
                    <a:p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736961"/>
                  </a:ext>
                </a:extLst>
              </a:tr>
            </a:tbl>
          </a:graphicData>
        </a:graphic>
      </p:graphicFrame>
      <p:sp>
        <p:nvSpPr>
          <p:cNvPr id="22" name="CuadroTexto 21">
            <a:extLst>
              <a:ext uri="{FF2B5EF4-FFF2-40B4-BE49-F238E27FC236}">
                <a16:creationId xmlns:a16="http://schemas.microsoft.com/office/drawing/2014/main" id="{BD779FE0-C79B-4BE8-861A-282C29C63372}"/>
              </a:ext>
            </a:extLst>
          </p:cNvPr>
          <p:cNvSpPr txBox="1"/>
          <p:nvPr/>
        </p:nvSpPr>
        <p:spPr>
          <a:xfrm>
            <a:off x="395536" y="1365359"/>
            <a:ext cx="848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2</a:t>
            </a:r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,09 ±1,92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7016E2A-87EB-42C2-A0DC-536369532B14}"/>
              </a:ext>
            </a:extLst>
          </p:cNvPr>
          <p:cNvSpPr txBox="1"/>
          <p:nvPr/>
        </p:nvSpPr>
        <p:spPr>
          <a:xfrm>
            <a:off x="1022737" y="1549266"/>
            <a:ext cx="848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1,84 ±1,85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9746401-C3F9-4BAC-9A26-909BF774CC00}"/>
              </a:ext>
            </a:extLst>
          </p:cNvPr>
          <p:cNvSpPr txBox="1"/>
          <p:nvPr/>
        </p:nvSpPr>
        <p:spPr>
          <a:xfrm>
            <a:off x="2134104" y="1779662"/>
            <a:ext cx="848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0,93 ±1,29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0F3D61E-3F60-4CB6-AF65-13869449D9B4}"/>
              </a:ext>
            </a:extLst>
          </p:cNvPr>
          <p:cNvSpPr txBox="1"/>
          <p:nvPr/>
        </p:nvSpPr>
        <p:spPr>
          <a:xfrm>
            <a:off x="1327474" y="2093674"/>
            <a:ext cx="848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0</a:t>
            </a:r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,48 ±</a:t>
            </a:r>
            <a:r>
              <a:rPr lang="es-ES" sz="10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0,</a:t>
            </a:r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79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7203701E-9604-46A3-8FD2-860F3AF24FEE}"/>
              </a:ext>
            </a:extLst>
          </p:cNvPr>
          <p:cNvSpPr txBox="1"/>
          <p:nvPr/>
        </p:nvSpPr>
        <p:spPr>
          <a:xfrm>
            <a:off x="2697337" y="1951507"/>
            <a:ext cx="848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0</a:t>
            </a:r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,89 ±1,15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DF2B55E-FBE6-40E0-8978-37A66E47DFA9}"/>
              </a:ext>
            </a:extLst>
          </p:cNvPr>
          <p:cNvSpPr txBox="1"/>
          <p:nvPr/>
        </p:nvSpPr>
        <p:spPr>
          <a:xfrm>
            <a:off x="3034819" y="2169123"/>
            <a:ext cx="848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0</a:t>
            </a:r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,20 ±</a:t>
            </a:r>
            <a:r>
              <a:rPr lang="es-ES" sz="100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0,6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81A47E7F-7D5F-4161-8402-B4DAFD577486}"/>
              </a:ext>
            </a:extLst>
          </p:cNvPr>
          <p:cNvSpPr txBox="1"/>
          <p:nvPr/>
        </p:nvSpPr>
        <p:spPr>
          <a:xfrm>
            <a:off x="1800537" y="1297130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p=0,000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477</Words>
  <Application>Microsoft Office PowerPoint</Application>
  <PresentationFormat>Presentación en pantalla (16:9)</PresentationFormat>
  <Paragraphs>82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laura carrashernan</cp:lastModifiedBy>
  <cp:revision>15</cp:revision>
  <dcterms:created xsi:type="dcterms:W3CDTF">2022-01-11T08:55:46Z</dcterms:created>
  <dcterms:modified xsi:type="dcterms:W3CDTF">2022-03-30T21:03:07Z</dcterms:modified>
</cp:coreProperties>
</file>