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/>
          <p:nvPr/>
        </p:nvSpPr>
        <p:spPr>
          <a:xfrm>
            <a:off x="291532" y="3366043"/>
            <a:ext cx="3690528" cy="933899"/>
          </a:xfrm>
          <a:prstGeom prst="rect">
            <a:avLst/>
          </a:prstGeom>
          <a:solidFill>
            <a:srgbClr val="0099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6"/>
          <p:cNvSpPr/>
          <p:nvPr/>
        </p:nvSpPr>
        <p:spPr>
          <a:xfrm>
            <a:off x="4898117" y="1430666"/>
            <a:ext cx="3703735" cy="1438004"/>
          </a:xfrm>
          <a:prstGeom prst="rect">
            <a:avLst/>
          </a:prstGeom>
          <a:solidFill>
            <a:srgbClr val="0099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ectangle 6"/>
          <p:cNvSpPr/>
          <p:nvPr/>
        </p:nvSpPr>
        <p:spPr>
          <a:xfrm>
            <a:off x="292237" y="1435649"/>
            <a:ext cx="3655868" cy="1429796"/>
          </a:xfrm>
          <a:prstGeom prst="rect">
            <a:avLst/>
          </a:prstGeom>
          <a:solidFill>
            <a:srgbClr val="0099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6"/>
          <p:cNvSpPr/>
          <p:nvPr/>
        </p:nvSpPr>
        <p:spPr>
          <a:xfrm>
            <a:off x="2195735" y="83450"/>
            <a:ext cx="5256584" cy="4748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2079008" y="124022"/>
            <a:ext cx="5440457" cy="402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NENUMONÍA BILATERAL GRAVE POR SARS-COV2 ASOCIADA A ISQUEMIA ARTERIAL PERIFÉRICA</a:t>
            </a:r>
            <a:endParaRPr lang="es-ES" sz="5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2093675" y="585303"/>
            <a:ext cx="3688484" cy="21602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810136" indent="-810136" algn="l" defTabSz="3240542" rtl="0" eaLnBrk="1" latinLnBrk="0" hangingPunct="1">
              <a:lnSpc>
                <a:spcPct val="90000"/>
              </a:lnSpc>
              <a:spcBef>
                <a:spcPts val="3544"/>
              </a:spcBef>
              <a:buFont typeface="Arial" panose="020B0604020202020204" pitchFamily="34" charset="0"/>
              <a:buChar char="•"/>
              <a:defRPr sz="99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30407" indent="-810136" algn="l" defTabSz="324054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85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50678" indent="-810136" algn="l" defTabSz="324054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70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70949" indent="-810136" algn="l" defTabSz="324054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1220" indent="-810136" algn="l" defTabSz="324054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11491" indent="-810136" algn="l" defTabSz="324054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31762" indent="-810136" algn="l" defTabSz="324054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52033" indent="-810136" algn="l" defTabSz="324054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72304" indent="-810136" algn="l" defTabSz="324054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000" b="1" dirty="0" smtClean="0"/>
              <a:t> </a:t>
            </a:r>
            <a:r>
              <a:rPr lang="es-E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S. García Morales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P.P. García Ocaña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C. Cabrera Galán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079008" y="704073"/>
            <a:ext cx="534852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Servicio de Neumología. Hospital Universitario de Jerez de la Frontera, Cádiz (España)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Servicio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de Enfermedades Infecciosas. Hospital Universitario de Jerez de la Frontera, Cádiz (España)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s-ES" sz="800" dirty="0"/>
              <a:t>. </a:t>
            </a:r>
          </a:p>
          <a:p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4895216" y="1445612"/>
            <a:ext cx="3751602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Estudio descriptivo y retrospectivo de 4 casos diagnosticados de neumonía bilateral por Sars-CoV2 pertenecientes 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Hospital 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Jerez de la Frontera e isquemia arterial periférica por trombosis. La muestra ha sido  recogida 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desde el inicio de la </a:t>
            </a:r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pandemia (Febrero 2020) 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hasta la actualidad.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72357" y="1427471"/>
            <a:ext cx="367240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La infección por </a:t>
            </a:r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Sars-CoV2 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se caracteriza por una respuesta inflamatoria provocada por la activación de citoquinas pro-inflamatorias que desembocan en la aparición de </a:t>
            </a:r>
            <a:r>
              <a:rPr lang="es-ES" sz="1300" dirty="0" err="1">
                <a:latin typeface="Arial" panose="020B0604020202020204" pitchFamily="34" charset="0"/>
                <a:cs typeface="Arial" panose="020B0604020202020204" pitchFamily="34" charset="0"/>
              </a:rPr>
              <a:t>coagulopatías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, favoreciendo la aparición de trombosis arterial periférica (TAP) y como consecuencia la isquemia arterial</a:t>
            </a:r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292237" y="1075597"/>
            <a:ext cx="1759382" cy="252417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43130" y="1061546"/>
            <a:ext cx="1458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sz="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0"/>
          <p:cNvSpPr txBox="1"/>
          <p:nvPr/>
        </p:nvSpPr>
        <p:spPr bwMode="auto">
          <a:xfrm rot="16200000">
            <a:off x="2505976" y="2925544"/>
            <a:ext cx="3837088" cy="150947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4" name="Rectangle 18"/>
          <p:cNvSpPr/>
          <p:nvPr/>
        </p:nvSpPr>
        <p:spPr>
          <a:xfrm>
            <a:off x="4895216" y="2970641"/>
            <a:ext cx="1759382" cy="252417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Rectangle 18"/>
          <p:cNvSpPr/>
          <p:nvPr/>
        </p:nvSpPr>
        <p:spPr>
          <a:xfrm>
            <a:off x="4868440" y="1075800"/>
            <a:ext cx="1786157" cy="258772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4868440" y="1082474"/>
            <a:ext cx="19156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MATERIAL Y MÉTODO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265901"/>
              </p:ext>
            </p:extLst>
          </p:nvPr>
        </p:nvGraphicFramePr>
        <p:xfrm>
          <a:off x="4789039" y="3322335"/>
          <a:ext cx="4003886" cy="16660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943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095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218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Características</a:t>
                      </a:r>
                      <a:r>
                        <a:rPr lang="es-ES" sz="12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de la muestra (N=4)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8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Sexo</a:t>
                      </a:r>
                      <a:r>
                        <a:rPr lang="es-ES" sz="12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masculino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(75%)</a:t>
                      </a: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61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Edad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r>
                        <a:rPr lang="es-ES" sz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(53-63)</a:t>
                      </a: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indent="0" algn="ctr" defTabSz="3240542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Factores</a:t>
                      </a:r>
                      <a:r>
                        <a:rPr lang="es-ES" sz="12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de riesgo cardiovascular (FRCV)</a:t>
                      </a:r>
                      <a:endParaRPr lang="es-ES" sz="12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HTA</a:t>
                      </a:r>
                      <a:r>
                        <a:rPr lang="es-ES" sz="12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(50%)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3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Tabaquismo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  <a:r>
                        <a:rPr lang="es-ES" sz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(Ex-fumador)</a:t>
                      </a: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CuadroTexto 20"/>
          <p:cNvSpPr txBox="1"/>
          <p:nvPr/>
        </p:nvSpPr>
        <p:spPr>
          <a:xfrm>
            <a:off x="5124907" y="2971556"/>
            <a:ext cx="1299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18"/>
          <p:cNvSpPr/>
          <p:nvPr/>
        </p:nvSpPr>
        <p:spPr>
          <a:xfrm>
            <a:off x="292237" y="2983848"/>
            <a:ext cx="1759382" cy="252417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239560" y="3349523"/>
            <a:ext cx="37196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El objetivo fue describir y analizar la presencia de isquemia arterial periférica como factor predictor de mortalidad en pacientes con neumonía bilateral por Sars-CoV2.</a:t>
            </a:r>
          </a:p>
          <a:p>
            <a:endParaRPr lang="es-ES" dirty="0"/>
          </a:p>
        </p:txBody>
      </p:sp>
      <p:sp>
        <p:nvSpPr>
          <p:cNvPr id="24" name="CuadroTexto 23"/>
          <p:cNvSpPr txBox="1"/>
          <p:nvPr/>
        </p:nvSpPr>
        <p:spPr>
          <a:xfrm>
            <a:off x="611559" y="2981742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endParaRPr lang="es-ES" sz="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/>
          <p:nvPr/>
        </p:nvSpPr>
        <p:spPr>
          <a:xfrm>
            <a:off x="105343" y="1823446"/>
            <a:ext cx="3719682" cy="820312"/>
          </a:xfrm>
          <a:prstGeom prst="rect">
            <a:avLst/>
          </a:prstGeom>
          <a:solidFill>
            <a:srgbClr val="0099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6"/>
          <p:cNvSpPr/>
          <p:nvPr/>
        </p:nvSpPr>
        <p:spPr>
          <a:xfrm>
            <a:off x="105343" y="495781"/>
            <a:ext cx="3703735" cy="1232556"/>
          </a:xfrm>
          <a:prstGeom prst="rect">
            <a:avLst/>
          </a:prstGeom>
          <a:solidFill>
            <a:srgbClr val="0099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ounded Rectangle 8"/>
          <p:cNvSpPr/>
          <p:nvPr/>
        </p:nvSpPr>
        <p:spPr>
          <a:xfrm>
            <a:off x="105343" y="3291840"/>
            <a:ext cx="8931153" cy="165617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438731"/>
              </p:ext>
            </p:extLst>
          </p:nvPr>
        </p:nvGraphicFramePr>
        <p:xfrm>
          <a:off x="5617001" y="525887"/>
          <a:ext cx="3456383" cy="2313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95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568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0947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Datos</a:t>
                      </a:r>
                      <a:r>
                        <a:rPr lang="es-ES" sz="12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asociados a TVP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758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Localización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Arteria</a:t>
                      </a:r>
                      <a:r>
                        <a:rPr lang="es-ES" sz="12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poplítea derecha (50%)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Arteria femoral común y bifurcación derecha (25%)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Arteria poplítea derecha e izquierda (25%)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94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Bilateralidad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Sí</a:t>
                      </a:r>
                      <a:r>
                        <a:rPr lang="es-ES" sz="12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(50%)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94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err="1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Trombectomía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s-ES" sz="1200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(25%)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8"/>
          <p:cNvSpPr/>
          <p:nvPr/>
        </p:nvSpPr>
        <p:spPr>
          <a:xfrm>
            <a:off x="105343" y="2926979"/>
            <a:ext cx="1368152" cy="255811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5972" y="2935240"/>
            <a:ext cx="17637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8"/>
          <p:cNvSpPr/>
          <p:nvPr/>
        </p:nvSpPr>
        <p:spPr>
          <a:xfrm>
            <a:off x="1763688" y="82925"/>
            <a:ext cx="1210414" cy="207097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763688" y="59846"/>
            <a:ext cx="12104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05343" y="3304277"/>
            <a:ext cx="885698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La presencia de isquemia arterial periférica secundaria a TAP en pacientes con neumonía bilateral por </a:t>
            </a:r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Sars-CoV2 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se asocia a mal pronóstico</a:t>
            </a:r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es-E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La detección precoz de TAP en pacientes infectados por </a:t>
            </a:r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Sars-CoV2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  podría evitar la aparición de isquemia arterial periférica, la amputación del miembro afecto y mejorar el pronóstico</a:t>
            </a:r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es-E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300" dirty="0" err="1">
                <a:latin typeface="Arial" panose="020B0604020202020204" pitchFamily="34" charset="0"/>
                <a:cs typeface="Arial" panose="020B0604020202020204" pitchFamily="34" charset="0"/>
              </a:rPr>
              <a:t>disregulación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 entre factores pro y anticoagulantes puede ensombrecer el pronóstico de estos pacientes a pesar de ser tratados exclusivamente con HBPM.</a:t>
            </a:r>
          </a:p>
          <a:p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458" y="183942"/>
            <a:ext cx="1313630" cy="149407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759" y="1770495"/>
            <a:ext cx="1499028" cy="1256725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105343" y="495781"/>
            <a:ext cx="37196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Analíticamente (media de datos) destacaba la presencia de leucocitosis (21.600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cels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/mm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) a expensas de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neutrofilia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19.650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cels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/mm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) y elevación de factores de mal pronóstico: Dímero-D 11.500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/ml, LDH 737 U/L y cifras de ferritina de 1399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05343" y="1781078"/>
            <a:ext cx="371968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pacientes presentaron otros eventos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trombóticos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 Uno de ellos presentó un TEP bilateral masivo y otro, un ictus isquémico, ambos con hemorragia mayor (digestiva y cerebral) tras anticoagulación.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63681</TotalTime>
  <Words>372</Words>
  <Application>Microsoft Office PowerPoint</Application>
  <PresentationFormat>Presentación en pantalla (16:9)</PresentationFormat>
  <Paragraphs>39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Malgun Gothic</vt:lpstr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 de Windows</cp:lastModifiedBy>
  <cp:revision>23</cp:revision>
  <dcterms:created xsi:type="dcterms:W3CDTF">2022-01-11T08:55:46Z</dcterms:created>
  <dcterms:modified xsi:type="dcterms:W3CDTF">2022-04-07T09:43:42Z</dcterms:modified>
</cp:coreProperties>
</file>