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996" y="6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92F72B-B8B2-47CB-BB0F-86CF7C117DAB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39127446-BD06-40A4-BDDB-73DF1D75DC93}">
      <dgm:prSet custT="1"/>
      <dgm:spPr/>
      <dgm:t>
        <a:bodyPr/>
        <a:lstStyle/>
        <a:p>
          <a:r>
            <a:rPr lang="es-ES" sz="1300" dirty="0">
              <a:effectLst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Ingresos por agudizaciones en el año previo</a:t>
          </a:r>
        </a:p>
      </dgm:t>
    </dgm:pt>
    <dgm:pt modelId="{FDBDDD2D-6DD8-4FAE-A623-9E743BE58A4F}" type="parTrans" cxnId="{45BB6C7B-184E-4267-B6F6-47E00A1DECF9}">
      <dgm:prSet/>
      <dgm:spPr/>
      <dgm:t>
        <a:bodyPr/>
        <a:lstStyle/>
        <a:p>
          <a:endParaRPr lang="es-ES" sz="16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CA65887-7E39-4ECF-9EED-674676C63974}" type="sibTrans" cxnId="{45BB6C7B-184E-4267-B6F6-47E00A1DECF9}">
      <dgm:prSet/>
      <dgm:spPr/>
      <dgm:t>
        <a:bodyPr/>
        <a:lstStyle/>
        <a:p>
          <a:endParaRPr lang="es-ES" sz="16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B05F94B-F70E-491A-8AEF-E43FFD27C9C1}">
      <dgm:prSet custT="1"/>
      <dgm:spPr/>
      <dgm:t>
        <a:bodyPr/>
        <a:lstStyle/>
        <a:p>
          <a:r>
            <a:rPr lang="es-ES" sz="13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U</a:t>
          </a:r>
          <a:r>
            <a:rPr lang="es-ES" sz="1300" dirty="0">
              <a:effectLst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so de antibiótico nebulizado </a:t>
          </a:r>
          <a:endParaRPr lang="es-ES" sz="1300" dirty="0"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</dgm:t>
    </dgm:pt>
    <dgm:pt modelId="{0115AE7A-916E-47CB-AD93-3AA72A2BDEC6}" type="parTrans" cxnId="{33F0A35C-4C71-45EC-B547-E686F4F3D2F4}">
      <dgm:prSet/>
      <dgm:spPr/>
      <dgm:t>
        <a:bodyPr/>
        <a:lstStyle/>
        <a:p>
          <a:endParaRPr lang="es-ES" sz="16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CA2ECA57-2BA1-4CCB-AE39-EB08CC08C50A}" type="sibTrans" cxnId="{33F0A35C-4C71-45EC-B547-E686F4F3D2F4}">
      <dgm:prSet/>
      <dgm:spPr/>
      <dgm:t>
        <a:bodyPr/>
        <a:lstStyle/>
        <a:p>
          <a:endParaRPr lang="es-ES" sz="16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18DBE214-65CB-45D0-8404-659CA254A601}">
      <dgm:prSet custT="1"/>
      <dgm:spPr/>
      <dgm:t>
        <a:bodyPr/>
        <a:lstStyle/>
        <a:p>
          <a:r>
            <a:rPr lang="es-ES" sz="1300" dirty="0">
              <a:effectLst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Escala E- FACED</a:t>
          </a:r>
          <a:endParaRPr lang="es-ES" sz="1300" dirty="0"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</dgm:t>
    </dgm:pt>
    <dgm:pt modelId="{6CB5786A-6593-4A73-B13B-D155085303B0}" type="parTrans" cxnId="{CD4F1D9B-D7FF-404D-BABB-F6B51D3E857B}">
      <dgm:prSet/>
      <dgm:spPr/>
      <dgm:t>
        <a:bodyPr/>
        <a:lstStyle/>
        <a:p>
          <a:endParaRPr lang="es-ES" sz="16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DF8BE68-84C1-4C97-8586-F2F3EA12DAFB}" type="sibTrans" cxnId="{CD4F1D9B-D7FF-404D-BABB-F6B51D3E857B}">
      <dgm:prSet/>
      <dgm:spPr/>
      <dgm:t>
        <a:bodyPr/>
        <a:lstStyle/>
        <a:p>
          <a:endParaRPr lang="es-ES" sz="160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8CCE11C-E035-4B9C-BCF8-F649C2823C3C}">
      <dgm:prSet phldrT="[Texto]" custT="1"/>
      <dgm:spPr/>
      <dgm:t>
        <a:bodyPr/>
        <a:lstStyle/>
        <a:p>
          <a:r>
            <a:rPr lang="es-ES" sz="1300" dirty="0">
              <a:effectLst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V. antigripal, anti neumococo</a:t>
          </a:r>
          <a:endParaRPr lang="es-ES" sz="1300" dirty="0"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</dgm:t>
    </dgm:pt>
    <dgm:pt modelId="{D3D9A120-5A2A-4DC4-8587-38734694278E}" type="parTrans" cxnId="{133A43ED-C977-4A74-A0E9-1AFF948D6AE6}">
      <dgm:prSet/>
      <dgm:spPr/>
      <dgm:t>
        <a:bodyPr/>
        <a:lstStyle/>
        <a:p>
          <a:endParaRPr lang="es-ES"/>
        </a:p>
      </dgm:t>
    </dgm:pt>
    <dgm:pt modelId="{941A1AD7-6566-439F-B7E2-DA7659E363F8}" type="sibTrans" cxnId="{133A43ED-C977-4A74-A0E9-1AFF948D6AE6}">
      <dgm:prSet/>
      <dgm:spPr/>
      <dgm:t>
        <a:bodyPr/>
        <a:lstStyle/>
        <a:p>
          <a:endParaRPr lang="es-ES"/>
        </a:p>
      </dgm:t>
    </dgm:pt>
    <dgm:pt modelId="{0103636F-6281-4267-909B-08DBB951F2FC}" type="pres">
      <dgm:prSet presAssocID="{7C92F72B-B8B2-47CB-BB0F-86CF7C117DAB}" presName="Name0" presStyleCnt="0">
        <dgm:presLayoutVars>
          <dgm:chMax val="7"/>
          <dgm:chPref val="7"/>
          <dgm:dir/>
        </dgm:presLayoutVars>
      </dgm:prSet>
      <dgm:spPr/>
    </dgm:pt>
    <dgm:pt modelId="{B25D50DA-FAFA-47F8-8B0C-AC8BDAA5CA0D}" type="pres">
      <dgm:prSet presAssocID="{7C92F72B-B8B2-47CB-BB0F-86CF7C117DAB}" presName="Name1" presStyleCnt="0"/>
      <dgm:spPr/>
    </dgm:pt>
    <dgm:pt modelId="{26948E26-2873-4583-BF84-EDD6A44F2806}" type="pres">
      <dgm:prSet presAssocID="{7C92F72B-B8B2-47CB-BB0F-86CF7C117DAB}" presName="cycle" presStyleCnt="0"/>
      <dgm:spPr/>
    </dgm:pt>
    <dgm:pt modelId="{84B0521B-4A16-4A28-9403-40358DA9CC0E}" type="pres">
      <dgm:prSet presAssocID="{7C92F72B-B8B2-47CB-BB0F-86CF7C117DAB}" presName="srcNode" presStyleLbl="node1" presStyleIdx="0" presStyleCnt="4"/>
      <dgm:spPr/>
    </dgm:pt>
    <dgm:pt modelId="{39F5598A-A5F6-449B-ADD6-10780688F31D}" type="pres">
      <dgm:prSet presAssocID="{7C92F72B-B8B2-47CB-BB0F-86CF7C117DAB}" presName="conn" presStyleLbl="parChTrans1D2" presStyleIdx="0" presStyleCnt="1"/>
      <dgm:spPr/>
    </dgm:pt>
    <dgm:pt modelId="{65D607CB-1A54-4E17-9064-B60CF00A9359}" type="pres">
      <dgm:prSet presAssocID="{7C92F72B-B8B2-47CB-BB0F-86CF7C117DAB}" presName="extraNode" presStyleLbl="node1" presStyleIdx="0" presStyleCnt="4"/>
      <dgm:spPr/>
    </dgm:pt>
    <dgm:pt modelId="{37F11A8E-3CE2-4418-A885-6F94698A1E5E}" type="pres">
      <dgm:prSet presAssocID="{7C92F72B-B8B2-47CB-BB0F-86CF7C117DAB}" presName="dstNode" presStyleLbl="node1" presStyleIdx="0" presStyleCnt="4"/>
      <dgm:spPr/>
    </dgm:pt>
    <dgm:pt modelId="{F4BA5C17-9EDF-4FE1-873E-0A0958513284}" type="pres">
      <dgm:prSet presAssocID="{39127446-BD06-40A4-BDDB-73DF1D75DC93}" presName="text_1" presStyleLbl="node1" presStyleIdx="0" presStyleCnt="4">
        <dgm:presLayoutVars>
          <dgm:bulletEnabled val="1"/>
        </dgm:presLayoutVars>
      </dgm:prSet>
      <dgm:spPr/>
    </dgm:pt>
    <dgm:pt modelId="{52FECB26-6BC1-44A9-A091-0F29565A6230}" type="pres">
      <dgm:prSet presAssocID="{39127446-BD06-40A4-BDDB-73DF1D75DC93}" presName="accent_1" presStyleCnt="0"/>
      <dgm:spPr/>
    </dgm:pt>
    <dgm:pt modelId="{C643856A-F41D-4690-A716-3B1F76BE5147}" type="pres">
      <dgm:prSet presAssocID="{39127446-BD06-40A4-BDDB-73DF1D75DC93}" presName="accentRepeatNode" presStyleLbl="solidFgAcc1" presStyleIdx="0" presStyleCnt="4"/>
      <dgm:spPr/>
    </dgm:pt>
    <dgm:pt modelId="{B110B814-3202-47DB-B182-76EAC736ACAD}" type="pres">
      <dgm:prSet presAssocID="{3B05F94B-F70E-491A-8AEF-E43FFD27C9C1}" presName="text_2" presStyleLbl="node1" presStyleIdx="1" presStyleCnt="4">
        <dgm:presLayoutVars>
          <dgm:bulletEnabled val="1"/>
        </dgm:presLayoutVars>
      </dgm:prSet>
      <dgm:spPr/>
    </dgm:pt>
    <dgm:pt modelId="{4CC94520-66BE-4BF4-8620-DF83A75985F3}" type="pres">
      <dgm:prSet presAssocID="{3B05F94B-F70E-491A-8AEF-E43FFD27C9C1}" presName="accent_2" presStyleCnt="0"/>
      <dgm:spPr/>
    </dgm:pt>
    <dgm:pt modelId="{85B40B22-1EBB-4B6E-8749-326BC0291CB2}" type="pres">
      <dgm:prSet presAssocID="{3B05F94B-F70E-491A-8AEF-E43FFD27C9C1}" presName="accentRepeatNode" presStyleLbl="solidFgAcc1" presStyleIdx="1" presStyleCnt="4"/>
      <dgm:spPr/>
    </dgm:pt>
    <dgm:pt modelId="{E7B00131-3343-4F0A-BB4D-5432B320AF51}" type="pres">
      <dgm:prSet presAssocID="{18DBE214-65CB-45D0-8404-659CA254A601}" presName="text_3" presStyleLbl="node1" presStyleIdx="2" presStyleCnt="4">
        <dgm:presLayoutVars>
          <dgm:bulletEnabled val="1"/>
        </dgm:presLayoutVars>
      </dgm:prSet>
      <dgm:spPr/>
    </dgm:pt>
    <dgm:pt modelId="{5BB89C71-4C09-4E86-9A45-C59498536D40}" type="pres">
      <dgm:prSet presAssocID="{18DBE214-65CB-45D0-8404-659CA254A601}" presName="accent_3" presStyleCnt="0"/>
      <dgm:spPr/>
    </dgm:pt>
    <dgm:pt modelId="{67247C57-041B-4F9A-9777-16DC758A8263}" type="pres">
      <dgm:prSet presAssocID="{18DBE214-65CB-45D0-8404-659CA254A601}" presName="accentRepeatNode" presStyleLbl="solidFgAcc1" presStyleIdx="2" presStyleCnt="4"/>
      <dgm:spPr/>
    </dgm:pt>
    <dgm:pt modelId="{E07DC5F3-E7F7-49CA-A115-5F3A253EE3D1}" type="pres">
      <dgm:prSet presAssocID="{78CCE11C-E035-4B9C-BCF8-F649C2823C3C}" presName="text_4" presStyleLbl="node1" presStyleIdx="3" presStyleCnt="4">
        <dgm:presLayoutVars>
          <dgm:bulletEnabled val="1"/>
        </dgm:presLayoutVars>
      </dgm:prSet>
      <dgm:spPr/>
    </dgm:pt>
    <dgm:pt modelId="{1918E860-4060-49C9-A82B-6AD902E5F8E4}" type="pres">
      <dgm:prSet presAssocID="{78CCE11C-E035-4B9C-BCF8-F649C2823C3C}" presName="accent_4" presStyleCnt="0"/>
      <dgm:spPr/>
    </dgm:pt>
    <dgm:pt modelId="{4D536C1A-FF42-4E50-A6BB-CAD3341D2F8E}" type="pres">
      <dgm:prSet presAssocID="{78CCE11C-E035-4B9C-BCF8-F649C2823C3C}" presName="accentRepeatNode" presStyleLbl="solidFgAcc1" presStyleIdx="3" presStyleCnt="4"/>
      <dgm:spPr/>
    </dgm:pt>
  </dgm:ptLst>
  <dgm:cxnLst>
    <dgm:cxn modelId="{61DEBE3B-C2E3-44AA-9C0A-E719BF01569B}" type="presOf" srcId="{7C92F72B-B8B2-47CB-BB0F-86CF7C117DAB}" destId="{0103636F-6281-4267-909B-08DBB951F2FC}" srcOrd="0" destOrd="0" presId="urn:microsoft.com/office/officeart/2008/layout/VerticalCurvedList"/>
    <dgm:cxn modelId="{33F0A35C-4C71-45EC-B547-E686F4F3D2F4}" srcId="{7C92F72B-B8B2-47CB-BB0F-86CF7C117DAB}" destId="{3B05F94B-F70E-491A-8AEF-E43FFD27C9C1}" srcOrd="1" destOrd="0" parTransId="{0115AE7A-916E-47CB-AD93-3AA72A2BDEC6}" sibTransId="{CA2ECA57-2BA1-4CCB-AE39-EB08CC08C50A}"/>
    <dgm:cxn modelId="{6FB20970-EF3F-4006-9347-C70F0DBDE820}" type="presOf" srcId="{3B05F94B-F70E-491A-8AEF-E43FFD27C9C1}" destId="{B110B814-3202-47DB-B182-76EAC736ACAD}" srcOrd="0" destOrd="0" presId="urn:microsoft.com/office/officeart/2008/layout/VerticalCurvedList"/>
    <dgm:cxn modelId="{8DEBC578-186A-40BE-AFD4-49E2D2989B1E}" type="presOf" srcId="{18DBE214-65CB-45D0-8404-659CA254A601}" destId="{E7B00131-3343-4F0A-BB4D-5432B320AF51}" srcOrd="0" destOrd="0" presId="urn:microsoft.com/office/officeart/2008/layout/VerticalCurvedList"/>
    <dgm:cxn modelId="{45BB6C7B-184E-4267-B6F6-47E00A1DECF9}" srcId="{7C92F72B-B8B2-47CB-BB0F-86CF7C117DAB}" destId="{39127446-BD06-40A4-BDDB-73DF1D75DC93}" srcOrd="0" destOrd="0" parTransId="{FDBDDD2D-6DD8-4FAE-A623-9E743BE58A4F}" sibTransId="{ECA65887-7E39-4ECF-9EED-674676C63974}"/>
    <dgm:cxn modelId="{BCB8E491-638B-410C-BED6-5BBA30759ECC}" type="presOf" srcId="{ECA65887-7E39-4ECF-9EED-674676C63974}" destId="{39F5598A-A5F6-449B-ADD6-10780688F31D}" srcOrd="0" destOrd="0" presId="urn:microsoft.com/office/officeart/2008/layout/VerticalCurvedList"/>
    <dgm:cxn modelId="{CD4F1D9B-D7FF-404D-BABB-F6B51D3E857B}" srcId="{7C92F72B-B8B2-47CB-BB0F-86CF7C117DAB}" destId="{18DBE214-65CB-45D0-8404-659CA254A601}" srcOrd="2" destOrd="0" parTransId="{6CB5786A-6593-4A73-B13B-D155085303B0}" sibTransId="{0DF8BE68-84C1-4C97-8586-F2F3EA12DAFB}"/>
    <dgm:cxn modelId="{B27178A9-0954-4B74-84D7-B4BE77676C25}" type="presOf" srcId="{39127446-BD06-40A4-BDDB-73DF1D75DC93}" destId="{F4BA5C17-9EDF-4FE1-873E-0A0958513284}" srcOrd="0" destOrd="0" presId="urn:microsoft.com/office/officeart/2008/layout/VerticalCurvedList"/>
    <dgm:cxn modelId="{9A2C75B6-C32C-4A85-AAFD-7BE9DB553475}" type="presOf" srcId="{78CCE11C-E035-4B9C-BCF8-F649C2823C3C}" destId="{E07DC5F3-E7F7-49CA-A115-5F3A253EE3D1}" srcOrd="0" destOrd="0" presId="urn:microsoft.com/office/officeart/2008/layout/VerticalCurvedList"/>
    <dgm:cxn modelId="{133A43ED-C977-4A74-A0E9-1AFF948D6AE6}" srcId="{7C92F72B-B8B2-47CB-BB0F-86CF7C117DAB}" destId="{78CCE11C-E035-4B9C-BCF8-F649C2823C3C}" srcOrd="3" destOrd="0" parTransId="{D3D9A120-5A2A-4DC4-8587-38734694278E}" sibTransId="{941A1AD7-6566-439F-B7E2-DA7659E363F8}"/>
    <dgm:cxn modelId="{A647625B-9F19-4F50-A7AB-E245D0A10189}" type="presParOf" srcId="{0103636F-6281-4267-909B-08DBB951F2FC}" destId="{B25D50DA-FAFA-47F8-8B0C-AC8BDAA5CA0D}" srcOrd="0" destOrd="0" presId="urn:microsoft.com/office/officeart/2008/layout/VerticalCurvedList"/>
    <dgm:cxn modelId="{5B961C10-1D3B-40E8-980B-46914F6E0A44}" type="presParOf" srcId="{B25D50DA-FAFA-47F8-8B0C-AC8BDAA5CA0D}" destId="{26948E26-2873-4583-BF84-EDD6A44F2806}" srcOrd="0" destOrd="0" presId="urn:microsoft.com/office/officeart/2008/layout/VerticalCurvedList"/>
    <dgm:cxn modelId="{44624C7D-50ED-455C-A5BA-7BA8055E96E0}" type="presParOf" srcId="{26948E26-2873-4583-BF84-EDD6A44F2806}" destId="{84B0521B-4A16-4A28-9403-40358DA9CC0E}" srcOrd="0" destOrd="0" presId="urn:microsoft.com/office/officeart/2008/layout/VerticalCurvedList"/>
    <dgm:cxn modelId="{3ED425D4-E37F-46FE-AB54-ECC7564DABA3}" type="presParOf" srcId="{26948E26-2873-4583-BF84-EDD6A44F2806}" destId="{39F5598A-A5F6-449B-ADD6-10780688F31D}" srcOrd="1" destOrd="0" presId="urn:microsoft.com/office/officeart/2008/layout/VerticalCurvedList"/>
    <dgm:cxn modelId="{934C2078-A08A-4582-96FC-397ACBDA0D71}" type="presParOf" srcId="{26948E26-2873-4583-BF84-EDD6A44F2806}" destId="{65D607CB-1A54-4E17-9064-B60CF00A9359}" srcOrd="2" destOrd="0" presId="urn:microsoft.com/office/officeart/2008/layout/VerticalCurvedList"/>
    <dgm:cxn modelId="{29AD6EB1-BF4B-4D9C-8882-3A06062F0097}" type="presParOf" srcId="{26948E26-2873-4583-BF84-EDD6A44F2806}" destId="{37F11A8E-3CE2-4418-A885-6F94698A1E5E}" srcOrd="3" destOrd="0" presId="urn:microsoft.com/office/officeart/2008/layout/VerticalCurvedList"/>
    <dgm:cxn modelId="{142990A6-39FE-43A9-9E04-25907CB54C48}" type="presParOf" srcId="{B25D50DA-FAFA-47F8-8B0C-AC8BDAA5CA0D}" destId="{F4BA5C17-9EDF-4FE1-873E-0A0958513284}" srcOrd="1" destOrd="0" presId="urn:microsoft.com/office/officeart/2008/layout/VerticalCurvedList"/>
    <dgm:cxn modelId="{EBEB82A6-736D-4C9D-951B-225D308F3CA4}" type="presParOf" srcId="{B25D50DA-FAFA-47F8-8B0C-AC8BDAA5CA0D}" destId="{52FECB26-6BC1-44A9-A091-0F29565A6230}" srcOrd="2" destOrd="0" presId="urn:microsoft.com/office/officeart/2008/layout/VerticalCurvedList"/>
    <dgm:cxn modelId="{156A78D8-4BD6-4D73-800A-699E28F5985C}" type="presParOf" srcId="{52FECB26-6BC1-44A9-A091-0F29565A6230}" destId="{C643856A-F41D-4690-A716-3B1F76BE5147}" srcOrd="0" destOrd="0" presId="urn:microsoft.com/office/officeart/2008/layout/VerticalCurvedList"/>
    <dgm:cxn modelId="{BB35A38A-401A-40D4-BCF0-F38BD30D2C8B}" type="presParOf" srcId="{B25D50DA-FAFA-47F8-8B0C-AC8BDAA5CA0D}" destId="{B110B814-3202-47DB-B182-76EAC736ACAD}" srcOrd="3" destOrd="0" presId="urn:microsoft.com/office/officeart/2008/layout/VerticalCurvedList"/>
    <dgm:cxn modelId="{59D75466-6731-4A85-BB6B-ED6DBBA39333}" type="presParOf" srcId="{B25D50DA-FAFA-47F8-8B0C-AC8BDAA5CA0D}" destId="{4CC94520-66BE-4BF4-8620-DF83A75985F3}" srcOrd="4" destOrd="0" presId="urn:microsoft.com/office/officeart/2008/layout/VerticalCurvedList"/>
    <dgm:cxn modelId="{504E2071-D593-4C55-B65B-81873D44AA5B}" type="presParOf" srcId="{4CC94520-66BE-4BF4-8620-DF83A75985F3}" destId="{85B40B22-1EBB-4B6E-8749-326BC0291CB2}" srcOrd="0" destOrd="0" presId="urn:microsoft.com/office/officeart/2008/layout/VerticalCurvedList"/>
    <dgm:cxn modelId="{548459D2-28F9-4471-8287-E16CAA1A3CFC}" type="presParOf" srcId="{B25D50DA-FAFA-47F8-8B0C-AC8BDAA5CA0D}" destId="{E7B00131-3343-4F0A-BB4D-5432B320AF51}" srcOrd="5" destOrd="0" presId="urn:microsoft.com/office/officeart/2008/layout/VerticalCurvedList"/>
    <dgm:cxn modelId="{AE5C35D0-1866-49FD-B9BF-8A412717BADA}" type="presParOf" srcId="{B25D50DA-FAFA-47F8-8B0C-AC8BDAA5CA0D}" destId="{5BB89C71-4C09-4E86-9A45-C59498536D40}" srcOrd="6" destOrd="0" presId="urn:microsoft.com/office/officeart/2008/layout/VerticalCurvedList"/>
    <dgm:cxn modelId="{08477DA4-DDC1-43FC-8509-19FE8E9EFAE4}" type="presParOf" srcId="{5BB89C71-4C09-4E86-9A45-C59498536D40}" destId="{67247C57-041B-4F9A-9777-16DC758A8263}" srcOrd="0" destOrd="0" presId="urn:microsoft.com/office/officeart/2008/layout/VerticalCurvedList"/>
    <dgm:cxn modelId="{9AAD6AF5-2A0E-4DC3-BC86-EDA0B633F02B}" type="presParOf" srcId="{B25D50DA-FAFA-47F8-8B0C-AC8BDAA5CA0D}" destId="{E07DC5F3-E7F7-49CA-A115-5F3A253EE3D1}" srcOrd="7" destOrd="0" presId="urn:microsoft.com/office/officeart/2008/layout/VerticalCurvedList"/>
    <dgm:cxn modelId="{8059360A-F4A8-4E78-BDDD-C5906BD770D4}" type="presParOf" srcId="{B25D50DA-FAFA-47F8-8B0C-AC8BDAA5CA0D}" destId="{1918E860-4060-49C9-A82B-6AD902E5F8E4}" srcOrd="8" destOrd="0" presId="urn:microsoft.com/office/officeart/2008/layout/VerticalCurvedList"/>
    <dgm:cxn modelId="{42641CBA-F83B-42FC-A587-9BEC92F5838E}" type="presParOf" srcId="{1918E860-4060-49C9-A82B-6AD902E5F8E4}" destId="{4D536C1A-FF42-4E50-A6BB-CAD3341D2F8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F5598A-A5F6-449B-ADD6-10780688F31D}">
      <dsp:nvSpPr>
        <dsp:cNvPr id="0" name=""/>
        <dsp:cNvSpPr/>
      </dsp:nvSpPr>
      <dsp:spPr>
        <a:xfrm>
          <a:off x="-2025825" y="-313926"/>
          <a:ext cx="2421610" cy="2421610"/>
        </a:xfrm>
        <a:prstGeom prst="blockArc">
          <a:avLst>
            <a:gd name="adj1" fmla="val 18900000"/>
            <a:gd name="adj2" fmla="val 2700000"/>
            <a:gd name="adj3" fmla="val 892"/>
          </a:avLst>
        </a:pr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BA5C17-9EDF-4FE1-873E-0A0958513284}">
      <dsp:nvSpPr>
        <dsp:cNvPr id="0" name=""/>
        <dsp:cNvSpPr/>
      </dsp:nvSpPr>
      <dsp:spPr>
        <a:xfrm>
          <a:off x="208118" y="137904"/>
          <a:ext cx="4309055" cy="27595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9037" tIns="33020" rIns="33020" bIns="3302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>
              <a:effectLst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Ingresos por agudizaciones en el año previo</a:t>
          </a:r>
        </a:p>
      </dsp:txBody>
      <dsp:txXfrm>
        <a:off x="208118" y="137904"/>
        <a:ext cx="4309055" cy="275951"/>
      </dsp:txXfrm>
    </dsp:sp>
    <dsp:sp modelId="{C643856A-F41D-4690-A716-3B1F76BE5147}">
      <dsp:nvSpPr>
        <dsp:cNvPr id="0" name=""/>
        <dsp:cNvSpPr/>
      </dsp:nvSpPr>
      <dsp:spPr>
        <a:xfrm>
          <a:off x="35648" y="103410"/>
          <a:ext cx="344939" cy="34493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B110B814-3202-47DB-B182-76EAC736ACAD}">
      <dsp:nvSpPr>
        <dsp:cNvPr id="0" name=""/>
        <dsp:cNvSpPr/>
      </dsp:nvSpPr>
      <dsp:spPr>
        <a:xfrm>
          <a:off x="366327" y="551903"/>
          <a:ext cx="4150846" cy="275951"/>
        </a:xfrm>
        <a:prstGeom prst="rect">
          <a:avLst/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tint val="50000"/>
                <a:satMod val="300000"/>
              </a:schemeClr>
            </a:gs>
            <a:gs pos="35000">
              <a:schemeClr val="accent5">
                <a:hueOff val="-3311292"/>
                <a:satOff val="13270"/>
                <a:lumOff val="2876"/>
                <a:alphaOff val="0"/>
                <a:tint val="37000"/>
                <a:satMod val="30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9037" tIns="33020" rIns="33020" bIns="3302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U</a:t>
          </a:r>
          <a:r>
            <a:rPr lang="es-ES" sz="1300" kern="1200" dirty="0">
              <a:effectLst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so de antibiótico nebulizado </a:t>
          </a:r>
          <a:endParaRPr lang="es-ES" sz="1300" kern="1200" dirty="0"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</dsp:txBody>
      <dsp:txXfrm>
        <a:off x="366327" y="551903"/>
        <a:ext cx="4150846" cy="275951"/>
      </dsp:txXfrm>
    </dsp:sp>
    <dsp:sp modelId="{85B40B22-1EBB-4B6E-8749-326BC0291CB2}">
      <dsp:nvSpPr>
        <dsp:cNvPr id="0" name=""/>
        <dsp:cNvSpPr/>
      </dsp:nvSpPr>
      <dsp:spPr>
        <a:xfrm>
          <a:off x="193857" y="517409"/>
          <a:ext cx="344939" cy="34493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hueOff val="-3311292"/>
              <a:satOff val="13270"/>
              <a:lumOff val="287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E7B00131-3343-4F0A-BB4D-5432B320AF51}">
      <dsp:nvSpPr>
        <dsp:cNvPr id="0" name=""/>
        <dsp:cNvSpPr/>
      </dsp:nvSpPr>
      <dsp:spPr>
        <a:xfrm>
          <a:off x="366327" y="965902"/>
          <a:ext cx="4150846" cy="275951"/>
        </a:xfrm>
        <a:prstGeom prst="rect">
          <a:avLst/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tint val="50000"/>
                <a:satMod val="300000"/>
              </a:schemeClr>
            </a:gs>
            <a:gs pos="35000">
              <a:schemeClr val="accent5">
                <a:hueOff val="-6622584"/>
                <a:satOff val="26541"/>
                <a:lumOff val="5752"/>
                <a:alphaOff val="0"/>
                <a:tint val="37000"/>
                <a:satMod val="30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9037" tIns="33020" rIns="33020" bIns="3302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>
              <a:effectLst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Escala E- FACED</a:t>
          </a:r>
          <a:endParaRPr lang="es-ES" sz="1300" kern="1200" dirty="0"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</dsp:txBody>
      <dsp:txXfrm>
        <a:off x="366327" y="965902"/>
        <a:ext cx="4150846" cy="275951"/>
      </dsp:txXfrm>
    </dsp:sp>
    <dsp:sp modelId="{67247C57-041B-4F9A-9777-16DC758A8263}">
      <dsp:nvSpPr>
        <dsp:cNvPr id="0" name=""/>
        <dsp:cNvSpPr/>
      </dsp:nvSpPr>
      <dsp:spPr>
        <a:xfrm>
          <a:off x="193857" y="931408"/>
          <a:ext cx="344939" cy="34493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hueOff val="-6622584"/>
              <a:satOff val="26541"/>
              <a:lumOff val="575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E07DC5F3-E7F7-49CA-A115-5F3A253EE3D1}">
      <dsp:nvSpPr>
        <dsp:cNvPr id="0" name=""/>
        <dsp:cNvSpPr/>
      </dsp:nvSpPr>
      <dsp:spPr>
        <a:xfrm>
          <a:off x="208118" y="1379902"/>
          <a:ext cx="4309055" cy="275951"/>
        </a:xfrm>
        <a:prstGeom prst="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50000"/>
                <a:satMod val="300000"/>
              </a:schemeClr>
            </a:gs>
            <a:gs pos="35000">
              <a:schemeClr val="accent5">
                <a:hueOff val="-9933876"/>
                <a:satOff val="39811"/>
                <a:lumOff val="8628"/>
                <a:alphaOff val="0"/>
                <a:tint val="37000"/>
                <a:satMod val="30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9037" tIns="33020" rIns="33020" bIns="3302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 dirty="0">
              <a:effectLst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rPr>
            <a:t>V. antigripal, anti neumococo</a:t>
          </a:r>
          <a:endParaRPr lang="es-ES" sz="1300" kern="1200" dirty="0">
            <a:latin typeface="Arial" panose="020B0604020202020204" pitchFamily="34" charset="0"/>
            <a:ea typeface="Tahoma" panose="020B0604030504040204" pitchFamily="34" charset="0"/>
            <a:cs typeface="Arial" panose="020B0604020202020204" pitchFamily="34" charset="0"/>
          </a:endParaRPr>
        </a:p>
      </dsp:txBody>
      <dsp:txXfrm>
        <a:off x="208118" y="1379902"/>
        <a:ext cx="4309055" cy="275951"/>
      </dsp:txXfrm>
    </dsp:sp>
    <dsp:sp modelId="{4D536C1A-FF42-4E50-A6BB-CAD3341D2F8E}">
      <dsp:nvSpPr>
        <dsp:cNvPr id="0" name=""/>
        <dsp:cNvSpPr/>
      </dsp:nvSpPr>
      <dsp:spPr>
        <a:xfrm>
          <a:off x="35648" y="1345408"/>
          <a:ext cx="344939" cy="344939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C951B0-017A-4B8D-A032-60C297BA4B12}" type="datetimeFigureOut">
              <a:rPr lang="es-ES" smtClean="0"/>
              <a:t>18/03/2022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3E516D-F665-4A5D-AED6-709C7048ED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5447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3E516D-F665-4A5D-AED6-709C7048ED3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2127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18/03/2022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18/03/2022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18/03/2022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18/03/2022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18/03/2022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18/03/2022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18/03/2022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18/03/2022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18/03/2022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18/03/2022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18/03/2022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18/03/2022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15FE75-DA74-4358-B280-E183C16F8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316706"/>
            <a:ext cx="8064896" cy="901522"/>
          </a:xfrm>
        </p:spPr>
        <p:txBody>
          <a:bodyPr>
            <a:normAutofit/>
          </a:bodyPr>
          <a:lstStyle/>
          <a:p>
            <a:r>
              <a:rPr lang="es-ES" sz="1600" dirty="0"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DESCRIPCIÓN DE ALGUNOS FACTORES CONTRIBUYENTES AL INCREMENTO DEL COSTE SANITARIO EN PACIENTES CON BRONQUIECTASIAS (BQ).</a:t>
            </a:r>
            <a:endParaRPr lang="es-ES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E3B74E7-4816-46FF-A2C3-D9A401E343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370" y="2571750"/>
            <a:ext cx="8229600" cy="3394472"/>
          </a:xfrm>
        </p:spPr>
        <p:txBody>
          <a:bodyPr>
            <a:normAutofit/>
          </a:bodyPr>
          <a:lstStyle/>
          <a:p>
            <a:pPr algn="just"/>
            <a:endParaRPr lang="es-ES" sz="1300" dirty="0">
              <a:effectLst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r>
              <a:rPr lang="es-ES" sz="1300" dirty="0"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Objetivo: Describir algunos factores que contribuyen al incremento del coste sanitario en pacientes con bronquiectasias.</a:t>
            </a:r>
          </a:p>
          <a:p>
            <a:endParaRPr lang="es-ES" sz="1300" dirty="0">
              <a:effectLst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300" dirty="0"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Material y Métodos: 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300" dirty="0"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Estudio descriptivo, transversal.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4D355A1F-F56A-4AB7-98C8-F1C70BE1E4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5425602"/>
              </p:ext>
            </p:extLst>
          </p:nvPr>
        </p:nvGraphicFramePr>
        <p:xfrm>
          <a:off x="3956490" y="3116493"/>
          <a:ext cx="4536504" cy="1793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8BADAE7C-2013-4CE6-A4E0-6A6821A0DCD8}"/>
              </a:ext>
            </a:extLst>
          </p:cNvPr>
          <p:cNvSpPr txBox="1"/>
          <p:nvPr/>
        </p:nvSpPr>
        <p:spPr>
          <a:xfrm>
            <a:off x="1093762" y="1051313"/>
            <a:ext cx="7344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A.M. Mendoza Barrios, C. Cabrero Rodríguez, N. </a:t>
            </a:r>
            <a:r>
              <a:rPr lang="es-E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Calvente</a:t>
            </a:r>
            <a:r>
              <a:rPr lang="es-E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Vera, P. Baeza Gámez, P. Barragán Reyes.</a:t>
            </a:r>
          </a:p>
          <a:p>
            <a:pPr algn="ctr"/>
            <a:r>
              <a:rPr lang="es-E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Servicio de Neumología. Hospital Universitario Clínico San Cecilio. Granada</a:t>
            </a:r>
            <a:r>
              <a:rPr lang="es-E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ES" sz="12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57D2304-E12C-48ED-9695-67CE6F227C30}"/>
              </a:ext>
            </a:extLst>
          </p:cNvPr>
          <p:cNvSpPr txBox="1"/>
          <p:nvPr/>
        </p:nvSpPr>
        <p:spPr>
          <a:xfrm>
            <a:off x="805548" y="1610335"/>
            <a:ext cx="7532904" cy="89255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s-ES" sz="13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Introducción: Suelen manifestarse con agudizaciones. </a:t>
            </a:r>
            <a:r>
              <a:rPr lang="es-ES" sz="1300" dirty="0"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Se estima una prevalencia de 1,100 casos/ 100,000 habitantes de BQ y en España el coste medio anual del tratamiento se aproxima desde 4,700 hasta 10,000 euros a medida que progresa la enfermedad (principales causas: agudizaciones que requieren ingreso hospitalario y uso de antibióticos inhalados). </a:t>
            </a:r>
            <a:endParaRPr lang="es-E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F5A65F-EFD3-4D07-B646-F9B8D0D6E1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3291830"/>
            <a:ext cx="8319458" cy="1584176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Conclusiones: La mayoría de sujetos al padecer BQ moderadas (categorizados según E- FACED), con mejor control de progresión evita que sea menos frecuente la necesidad de aumentar la demanda asistencial de ingresos hospitalarios por exacerbaciones que podría significar menor incremento de coste sanitario. </a:t>
            </a:r>
            <a:r>
              <a:rPr lang="es-E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</a:t>
            </a:r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uso de antibiótico inhalado se empleó solo en el 27% de los pacientes al ser una terapia dirigida. 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mportancia del empleo de m. preventivas ya que la mayoría de pacientes emplearon las recomendaciones de vacunación antigripal y  de neumococo (92.5%,70%) pudiendo minimizar complicaciones en pacientes heterogéneos y complejos.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37A84F8-5E92-440B-9168-D90E454CF0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3" r="11597" b="12301"/>
          <a:stretch/>
        </p:blipFill>
        <p:spPr>
          <a:xfrm>
            <a:off x="1396652" y="565336"/>
            <a:ext cx="3291345" cy="264738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07CD7D7-6007-44D3-976E-E9EB501CF5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144" y="569724"/>
            <a:ext cx="3943200" cy="2563892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DAB2010F-F7A4-4EAE-8EA2-06B58478E01C}"/>
              </a:ext>
            </a:extLst>
          </p:cNvPr>
          <p:cNvSpPr txBox="1"/>
          <p:nvPr/>
        </p:nvSpPr>
        <p:spPr>
          <a:xfrm>
            <a:off x="279777" y="1750530"/>
            <a:ext cx="936104" cy="276999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200" dirty="0"/>
              <a:t>Resultados</a:t>
            </a:r>
          </a:p>
        </p:txBody>
      </p:sp>
      <p:sp>
        <p:nvSpPr>
          <p:cNvPr id="9" name="Abrir llave 8">
            <a:extLst>
              <a:ext uri="{FF2B5EF4-FFF2-40B4-BE49-F238E27FC236}">
                <a16:creationId xmlns:a16="http://schemas.microsoft.com/office/drawing/2014/main" id="{3390408C-E225-4630-B2A2-38C216F1194B}"/>
              </a:ext>
            </a:extLst>
          </p:cNvPr>
          <p:cNvSpPr/>
          <p:nvPr/>
        </p:nvSpPr>
        <p:spPr>
          <a:xfrm>
            <a:off x="1068308" y="883724"/>
            <a:ext cx="288032" cy="2232248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0CB2C2DE-F403-4162-9EC5-7843206B8740}"/>
              </a:ext>
            </a:extLst>
          </p:cNvPr>
          <p:cNvGrpSpPr/>
          <p:nvPr/>
        </p:nvGrpSpPr>
        <p:grpSpPr>
          <a:xfrm>
            <a:off x="214268" y="2097765"/>
            <a:ext cx="960805" cy="763116"/>
            <a:chOff x="2284989" y="1590984"/>
            <a:chExt cx="1296144" cy="998904"/>
          </a:xfrm>
        </p:grpSpPr>
        <p:pic>
          <p:nvPicPr>
            <p:cNvPr id="11" name="Picture 2" descr="960,736 Simbolo Masculino Imágenes y Fotos - 123RF">
              <a:extLst>
                <a:ext uri="{FF2B5EF4-FFF2-40B4-BE49-F238E27FC236}">
                  <a16:creationId xmlns:a16="http://schemas.microsoft.com/office/drawing/2014/main" id="{328ABB32-58BF-40CF-9302-8358CBC93B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6791" y="1590984"/>
              <a:ext cx="972540" cy="7345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EB252118-3B3F-4C49-AF1E-9E4C8B2B294F}"/>
                </a:ext>
              </a:extLst>
            </p:cNvPr>
            <p:cNvSpPr txBox="1"/>
            <p:nvPr/>
          </p:nvSpPr>
          <p:spPr>
            <a:xfrm>
              <a:off x="2284989" y="2187014"/>
              <a:ext cx="1296144" cy="4028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dirty="0"/>
                <a:t>   </a:t>
              </a:r>
              <a:r>
                <a:rPr lang="es-ES" sz="1200" dirty="0"/>
                <a:t>25       15</a:t>
              </a:r>
              <a:endParaRPr lang="es-ES" sz="1400"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267</Words>
  <Application>Microsoft Office PowerPoint</Application>
  <PresentationFormat>Presentación en pantalla (16:9)</PresentationFormat>
  <Paragraphs>18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DESCRIPCIÓN DE ALGUNOS FACTORES CONTRIBUYENTES AL INCREMENTO DEL COSTE SANITARIO EN PACIENTES CON BRONQUIECTASIAS (BQ).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Andrea Mendoza Barrios</cp:lastModifiedBy>
  <cp:revision>7</cp:revision>
  <dcterms:created xsi:type="dcterms:W3CDTF">2022-01-11T08:55:46Z</dcterms:created>
  <dcterms:modified xsi:type="dcterms:W3CDTF">2022-03-18T19:01:53Z</dcterms:modified>
</cp:coreProperties>
</file>