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9"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B3AB"/>
    <a:srgbClr val="F6F9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2" d="100"/>
          <a:sy n="102" d="100"/>
        </p:scale>
        <p:origin x="-456" y="22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1BF7A4-0F46-4946-857B-C28207FA32AC}" type="datetimeFigureOut">
              <a:rPr lang="es-ES" smtClean="0"/>
              <a:t>06/04/2022</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839D9C-BD36-4E98-8537-3CC15DE56D3D}" type="slidenum">
              <a:rPr lang="es-ES" smtClean="0"/>
              <a:t>‹Nº›</a:t>
            </a:fld>
            <a:endParaRPr lang="es-ES"/>
          </a:p>
        </p:txBody>
      </p:sp>
    </p:spTree>
    <p:extLst>
      <p:ext uri="{BB962C8B-B14F-4D97-AF65-F5344CB8AC3E}">
        <p14:creationId xmlns:p14="http://schemas.microsoft.com/office/powerpoint/2010/main" val="2770759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4E839D9C-BD36-4E98-8537-3CC15DE56D3D}" type="slidenum">
              <a:rPr lang="es-ES" smtClean="0"/>
              <a:t>1</a:t>
            </a:fld>
            <a:endParaRPr lang="es-ES"/>
          </a:p>
        </p:txBody>
      </p:sp>
    </p:spTree>
    <p:extLst>
      <p:ext uri="{BB962C8B-B14F-4D97-AF65-F5344CB8AC3E}">
        <p14:creationId xmlns:p14="http://schemas.microsoft.com/office/powerpoint/2010/main" val="632032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t>06/04/2022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06/04/2022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771550"/>
            <a:ext cx="8229600" cy="1296144"/>
          </a:xfrm>
        </p:spPr>
        <p:txBody>
          <a:bodyPr>
            <a:noAutofit/>
          </a:bodyPr>
          <a:lstStyle/>
          <a:p>
            <a:r>
              <a:rPr lang="es-ES" sz="2000" dirty="0" smtClean="0">
                <a:latin typeface="Arial" panose="020B0604020202020204" pitchFamily="34" charset="0"/>
                <a:cs typeface="Arial" panose="020B0604020202020204" pitchFamily="34" charset="0"/>
              </a:rPr>
              <a:t>TRATAMIENTO CON ANTICOAGULACIÓN A DOSIS TERAPÉUTICAS vs A DOSIS PROFILÁCTICAS EN PACIENTES CON INFECCIÓN POR SARS COV2</a:t>
            </a:r>
            <a:br>
              <a:rPr lang="es-ES" sz="2000" dirty="0" smtClean="0">
                <a:latin typeface="Arial" panose="020B0604020202020204" pitchFamily="34" charset="0"/>
                <a:cs typeface="Arial" panose="020B0604020202020204" pitchFamily="34" charset="0"/>
              </a:rPr>
            </a:br>
            <a:r>
              <a:rPr lang="es-ES" sz="2000" dirty="0">
                <a:latin typeface="Arial" panose="020B0604020202020204" pitchFamily="34" charset="0"/>
                <a:cs typeface="Arial" panose="020B0604020202020204" pitchFamily="34" charset="0"/>
              </a:rPr>
              <a:t/>
            </a:r>
            <a:br>
              <a:rPr lang="es-ES" sz="2000" dirty="0">
                <a:latin typeface="Arial" panose="020B0604020202020204" pitchFamily="34" charset="0"/>
                <a:cs typeface="Arial" panose="020B0604020202020204" pitchFamily="34" charset="0"/>
              </a:rPr>
            </a:br>
            <a:r>
              <a:rPr lang="es-ES" sz="1200" dirty="0" smtClean="0">
                <a:latin typeface="Arial" panose="020B0604020202020204" pitchFamily="34" charset="0"/>
                <a:cs typeface="Arial" panose="020B0604020202020204" pitchFamily="34" charset="0"/>
              </a:rPr>
              <a:t>E. Sánchez Álvarez, N. Reina Marfil, L. </a:t>
            </a:r>
            <a:r>
              <a:rPr lang="es-ES" sz="1200" dirty="0" err="1" smtClean="0">
                <a:latin typeface="Arial" panose="020B0604020202020204" pitchFamily="34" charset="0"/>
                <a:cs typeface="Arial" panose="020B0604020202020204" pitchFamily="34" charset="0"/>
              </a:rPr>
              <a:t>Piñel</a:t>
            </a:r>
            <a:r>
              <a:rPr lang="es-ES" sz="1200" dirty="0" smtClean="0">
                <a:latin typeface="Arial" panose="020B0604020202020204" pitchFamily="34" charset="0"/>
                <a:cs typeface="Arial" panose="020B0604020202020204" pitchFamily="34" charset="0"/>
              </a:rPr>
              <a:t> Jiménez, A. Aguilar Gálvez, J. López García, J. L. Velasco Garrido  </a:t>
            </a:r>
            <a:br>
              <a:rPr lang="es-ES" sz="1200" dirty="0" smtClean="0">
                <a:latin typeface="Arial" panose="020B0604020202020204" pitchFamily="34" charset="0"/>
                <a:cs typeface="Arial" panose="020B0604020202020204" pitchFamily="34" charset="0"/>
              </a:rPr>
            </a:br>
            <a:r>
              <a:rPr lang="es-ES" sz="1200" dirty="0" smtClean="0">
                <a:latin typeface="Arial" panose="020B0604020202020204" pitchFamily="34" charset="0"/>
                <a:cs typeface="Arial" panose="020B0604020202020204" pitchFamily="34" charset="0"/>
              </a:rPr>
              <a:t>Servicio de Neumología</a:t>
            </a:r>
            <a:br>
              <a:rPr lang="es-ES" sz="1200" dirty="0" smtClean="0">
                <a:latin typeface="Arial" panose="020B0604020202020204" pitchFamily="34" charset="0"/>
                <a:cs typeface="Arial" panose="020B0604020202020204" pitchFamily="34" charset="0"/>
              </a:rPr>
            </a:br>
            <a:r>
              <a:rPr lang="es-ES" sz="1200" dirty="0" smtClean="0">
                <a:latin typeface="Arial" panose="020B0604020202020204" pitchFamily="34" charset="0"/>
                <a:cs typeface="Arial" panose="020B0604020202020204" pitchFamily="34" charset="0"/>
              </a:rPr>
              <a:t>Hospital Universitario Virgen de la Victoria, Málaga</a:t>
            </a:r>
            <a:endParaRPr lang="es-ES" sz="1200" dirty="0">
              <a:latin typeface="Arial" panose="020B0604020202020204" pitchFamily="34" charset="0"/>
              <a:cs typeface="Arial" panose="020B0604020202020204" pitchFamily="34" charset="0"/>
            </a:endParaRPr>
          </a:p>
        </p:txBody>
      </p:sp>
      <p:sp>
        <p:nvSpPr>
          <p:cNvPr id="3" name="2 Marcador de contenido"/>
          <p:cNvSpPr>
            <a:spLocks noGrp="1"/>
          </p:cNvSpPr>
          <p:nvPr>
            <p:ph idx="1"/>
          </p:nvPr>
        </p:nvSpPr>
        <p:spPr>
          <a:xfrm>
            <a:off x="467544" y="2427734"/>
            <a:ext cx="8229600" cy="2448272"/>
          </a:xfrm>
        </p:spPr>
        <p:txBody>
          <a:bodyPr>
            <a:normAutofit/>
          </a:bodyPr>
          <a:lstStyle/>
          <a:p>
            <a:r>
              <a:rPr lang="es-ES" sz="1800" dirty="0" smtClean="0">
                <a:latin typeface="Arial" panose="020B0604020202020204" pitchFamily="34" charset="0"/>
                <a:cs typeface="Arial" panose="020B0604020202020204" pitchFamily="34" charset="0"/>
              </a:rPr>
              <a:t>Introducción</a:t>
            </a:r>
          </a:p>
          <a:p>
            <a:pPr marL="0" indent="0">
              <a:buNone/>
            </a:pPr>
            <a:endParaRPr lang="es-ES" sz="1600" dirty="0" smtClean="0"/>
          </a:p>
          <a:p>
            <a:pPr marL="0" indent="0">
              <a:buNone/>
            </a:pPr>
            <a:endParaRPr lang="es-ES" sz="1600" dirty="0"/>
          </a:p>
          <a:p>
            <a:pPr marL="0" indent="0">
              <a:buNone/>
            </a:pPr>
            <a:endParaRPr lang="es-ES" sz="1600" dirty="0" smtClean="0"/>
          </a:p>
          <a:p>
            <a:pPr marL="0" indent="0">
              <a:buNone/>
            </a:pPr>
            <a:endParaRPr lang="es-ES" sz="1600" dirty="0" smtClean="0"/>
          </a:p>
          <a:p>
            <a:pPr marL="0" indent="0">
              <a:buNone/>
            </a:pPr>
            <a:endParaRPr lang="es-ES" sz="1600" dirty="0" smtClean="0"/>
          </a:p>
          <a:p>
            <a:pPr marL="0" indent="0">
              <a:buNone/>
            </a:pPr>
            <a:endParaRPr lang="es-ES" sz="1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972532"/>
            <a:ext cx="1230522" cy="1224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Elipse"/>
          <p:cNvSpPr/>
          <p:nvPr/>
        </p:nvSpPr>
        <p:spPr>
          <a:xfrm>
            <a:off x="1907704" y="2685898"/>
            <a:ext cx="1008112" cy="936104"/>
          </a:xfrm>
          <a:prstGeom prst="ellipse">
            <a:avLst/>
          </a:prstGeom>
          <a:solidFill>
            <a:srgbClr val="F6F9D5"/>
          </a:solidFill>
          <a:ln>
            <a:solidFill>
              <a:srgbClr val="0FB3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rgbClr val="FF0000"/>
                </a:solidFill>
                <a:latin typeface="Arial" panose="020B0604020202020204" pitchFamily="34" charset="0"/>
                <a:cs typeface="Arial" panose="020B0604020202020204" pitchFamily="34" charset="0"/>
              </a:rPr>
              <a:t>Dec</a:t>
            </a:r>
            <a:r>
              <a:rPr lang="es-ES" sz="1600" dirty="0" smtClean="0">
                <a:solidFill>
                  <a:srgbClr val="FF0000"/>
                </a:solidFill>
                <a:latin typeface="Arial" panose="020B0604020202020204" pitchFamily="34" charset="0"/>
                <a:cs typeface="Arial" panose="020B0604020202020204" pitchFamily="34" charset="0"/>
              </a:rPr>
              <a:t>. 2019</a:t>
            </a:r>
            <a:endParaRPr lang="es-ES" sz="1600" dirty="0">
              <a:solidFill>
                <a:srgbClr val="FF0000"/>
              </a:solidFill>
              <a:latin typeface="Arial" panose="020B0604020202020204" pitchFamily="34" charset="0"/>
              <a:cs typeface="Arial" panose="020B0604020202020204" pitchFamily="34" charset="0"/>
            </a:endParaRPr>
          </a:p>
        </p:txBody>
      </p:sp>
      <p:sp>
        <p:nvSpPr>
          <p:cNvPr id="6" name="5 Elipse"/>
          <p:cNvSpPr/>
          <p:nvPr/>
        </p:nvSpPr>
        <p:spPr>
          <a:xfrm>
            <a:off x="3491880" y="2648467"/>
            <a:ext cx="1008112" cy="936104"/>
          </a:xfrm>
          <a:prstGeom prst="ellipse">
            <a:avLst/>
          </a:prstGeom>
          <a:solidFill>
            <a:srgbClr val="F6F9D5"/>
          </a:solidFill>
          <a:ln>
            <a:solidFill>
              <a:srgbClr val="0FB3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err="1" smtClean="0">
                <a:solidFill>
                  <a:srgbClr val="FF0000"/>
                </a:solidFill>
                <a:latin typeface="Arial" panose="020B0604020202020204" pitchFamily="34" charset="0"/>
                <a:cs typeface="Arial" panose="020B0604020202020204" pitchFamily="34" charset="0"/>
              </a:rPr>
              <a:t>Jan</a:t>
            </a:r>
            <a:r>
              <a:rPr lang="es-ES" sz="1600" dirty="0" smtClean="0">
                <a:solidFill>
                  <a:srgbClr val="FF0000"/>
                </a:solidFill>
                <a:latin typeface="Arial" panose="020B0604020202020204" pitchFamily="34" charset="0"/>
                <a:cs typeface="Arial" panose="020B0604020202020204" pitchFamily="34" charset="0"/>
              </a:rPr>
              <a:t>.</a:t>
            </a:r>
          </a:p>
          <a:p>
            <a:pPr algn="ctr"/>
            <a:r>
              <a:rPr lang="es-ES" sz="1600" dirty="0" smtClean="0">
                <a:solidFill>
                  <a:srgbClr val="FF0000"/>
                </a:solidFill>
                <a:latin typeface="Arial" panose="020B0604020202020204" pitchFamily="34" charset="0"/>
                <a:cs typeface="Arial" panose="020B0604020202020204" pitchFamily="34" charset="0"/>
              </a:rPr>
              <a:t>2020</a:t>
            </a:r>
            <a:endParaRPr lang="es-ES" sz="1600" dirty="0">
              <a:solidFill>
                <a:srgbClr val="FF0000"/>
              </a:solidFill>
              <a:latin typeface="Arial" panose="020B0604020202020204" pitchFamily="34" charset="0"/>
              <a:cs typeface="Arial" panose="020B0604020202020204" pitchFamily="34" charset="0"/>
            </a:endParaRPr>
          </a:p>
        </p:txBody>
      </p:sp>
      <p:cxnSp>
        <p:nvCxnSpPr>
          <p:cNvPr id="7" name="6 Conector recto de flecha"/>
          <p:cNvCxnSpPr/>
          <p:nvPr/>
        </p:nvCxnSpPr>
        <p:spPr>
          <a:xfrm>
            <a:off x="2987824" y="3116519"/>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5550" y="3099691"/>
            <a:ext cx="967689" cy="967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0847" y="3611796"/>
            <a:ext cx="1006426" cy="74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112" y="2659725"/>
            <a:ext cx="2397957" cy="1510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0392" y="2077182"/>
            <a:ext cx="942975"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8111143" y="3153950"/>
            <a:ext cx="942975" cy="913430"/>
          </a:xfrm>
          <a:prstGeom prst="rect">
            <a:avLst/>
          </a:prstGeom>
          <a:solidFill>
            <a:srgbClr val="F6F9D5"/>
          </a:solidFill>
          <a:ln>
            <a:solidFill>
              <a:srgbClr val="0FB3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ct val="20000"/>
              </a:spcBef>
            </a:pPr>
            <a:r>
              <a:rPr lang="es-ES" sz="1200" dirty="0" smtClean="0">
                <a:solidFill>
                  <a:prstClr val="black"/>
                </a:solidFill>
              </a:rPr>
              <a:t>        </a:t>
            </a:r>
            <a:r>
              <a:rPr lang="es-ES" sz="1200" dirty="0" smtClean="0">
                <a:solidFill>
                  <a:prstClr val="black"/>
                </a:solidFill>
                <a:latin typeface="Arial" panose="020B0604020202020204" pitchFamily="34" charset="0"/>
                <a:cs typeface="Arial" panose="020B0604020202020204" pitchFamily="34" charset="0"/>
              </a:rPr>
              <a:t>LDH</a:t>
            </a:r>
          </a:p>
          <a:p>
            <a:pPr lvl="0">
              <a:spcBef>
                <a:spcPct val="20000"/>
              </a:spcBef>
            </a:pPr>
            <a:r>
              <a:rPr lang="es-ES" sz="1200" dirty="0" smtClean="0">
                <a:solidFill>
                  <a:prstClr val="black"/>
                </a:solidFill>
                <a:latin typeface="Arial" panose="020B0604020202020204" pitchFamily="34" charset="0"/>
                <a:cs typeface="Arial" panose="020B0604020202020204" pitchFamily="34" charset="0"/>
              </a:rPr>
              <a:t>       D-D</a:t>
            </a:r>
          </a:p>
          <a:p>
            <a:pPr lvl="0">
              <a:spcBef>
                <a:spcPct val="20000"/>
              </a:spcBef>
            </a:pPr>
            <a:r>
              <a:rPr lang="es-ES" sz="1200" dirty="0" err="1" smtClean="0">
                <a:solidFill>
                  <a:prstClr val="black"/>
                </a:solidFill>
                <a:latin typeface="Arial" panose="020B0604020202020204" pitchFamily="34" charset="0"/>
                <a:cs typeface="Arial" panose="020B0604020202020204" pitchFamily="34" charset="0"/>
              </a:rPr>
              <a:t>Linfopenia</a:t>
            </a:r>
            <a:endParaRPr lang="es-ES" sz="1200" dirty="0">
              <a:solidFill>
                <a:prstClr val="black"/>
              </a:solidFill>
              <a:latin typeface="Arial" panose="020B0604020202020204" pitchFamily="34" charset="0"/>
              <a:cs typeface="Arial" panose="020B0604020202020204" pitchFamily="34" charset="0"/>
            </a:endParaRPr>
          </a:p>
        </p:txBody>
      </p:sp>
      <p:sp>
        <p:nvSpPr>
          <p:cNvPr id="14" name="13 Flecha derecha"/>
          <p:cNvSpPr/>
          <p:nvPr/>
        </p:nvSpPr>
        <p:spPr>
          <a:xfrm rot="16200000">
            <a:off x="8172400" y="3430497"/>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5317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1096" y="195486"/>
            <a:ext cx="8229600" cy="5472608"/>
          </a:xfrm>
        </p:spPr>
        <p:txBody>
          <a:bodyPr>
            <a:normAutofit/>
          </a:bodyPr>
          <a:lstStyle/>
          <a:p>
            <a:pPr marL="0" indent="0">
              <a:buNone/>
            </a:pPr>
            <a:endParaRPr lang="es-ES" sz="1600" dirty="0" smtClean="0"/>
          </a:p>
          <a:p>
            <a:pPr>
              <a:buFont typeface="Wingdings" panose="05000000000000000000" pitchFamily="2" charset="2"/>
              <a:buChar char="ü"/>
            </a:pPr>
            <a:r>
              <a:rPr lang="es-ES" sz="1600" dirty="0">
                <a:latin typeface="Arial" panose="020B0604020202020204" pitchFamily="34" charset="0"/>
                <a:cs typeface="Arial" panose="020B0604020202020204" pitchFamily="34" charset="0"/>
              </a:rPr>
              <a:t>Objetivo: </a:t>
            </a:r>
            <a:r>
              <a:rPr lang="es-ES" sz="1200" dirty="0">
                <a:latin typeface="Arial" panose="020B0604020202020204" pitchFamily="34" charset="0"/>
                <a:cs typeface="Arial" panose="020B0604020202020204" pitchFamily="34" charset="0"/>
              </a:rPr>
              <a:t>conocer la probabilidad de desarrollo de un </a:t>
            </a:r>
            <a:r>
              <a:rPr lang="es-ES" sz="1200" dirty="0" smtClean="0">
                <a:latin typeface="Arial" panose="020B0604020202020204" pitchFamily="34" charset="0"/>
                <a:cs typeface="Arial" panose="020B0604020202020204" pitchFamily="34" charset="0"/>
              </a:rPr>
              <a:t>evento </a:t>
            </a:r>
          </a:p>
          <a:p>
            <a:pPr marL="0" indent="0">
              <a:buNone/>
            </a:pPr>
            <a:r>
              <a:rPr lang="es-ES" sz="1200" dirty="0" err="1" smtClean="0">
                <a:latin typeface="Arial" panose="020B0604020202020204" pitchFamily="34" charset="0"/>
                <a:cs typeface="Arial" panose="020B0604020202020204" pitchFamily="34" charset="0"/>
              </a:rPr>
              <a:t>tromboembólico</a:t>
            </a:r>
            <a:r>
              <a:rPr lang="es-ES" sz="1200" dirty="0" smtClean="0">
                <a:latin typeface="Arial" panose="020B0604020202020204" pitchFamily="34" charset="0"/>
                <a:cs typeface="Arial" panose="020B0604020202020204" pitchFamily="34" charset="0"/>
              </a:rPr>
              <a:t> </a:t>
            </a:r>
            <a:r>
              <a:rPr lang="es-ES" sz="1200" dirty="0">
                <a:latin typeface="Arial" panose="020B0604020202020204" pitchFamily="34" charset="0"/>
                <a:cs typeface="Arial" panose="020B0604020202020204" pitchFamily="34" charset="0"/>
              </a:rPr>
              <a:t>en pacientes en tratamiento con </a:t>
            </a:r>
            <a:r>
              <a:rPr lang="es-ES" sz="1200" dirty="0" smtClean="0">
                <a:latin typeface="Arial" panose="020B0604020202020204" pitchFamily="34" charset="0"/>
                <a:cs typeface="Arial" panose="020B0604020202020204" pitchFamily="34" charset="0"/>
              </a:rPr>
              <a:t>anticoagulación </a:t>
            </a:r>
          </a:p>
          <a:p>
            <a:pPr marL="0" indent="0">
              <a:buNone/>
            </a:pPr>
            <a:r>
              <a:rPr lang="es-ES" sz="1200" dirty="0" smtClean="0">
                <a:latin typeface="Arial" panose="020B0604020202020204" pitchFamily="34" charset="0"/>
                <a:cs typeface="Arial" panose="020B0604020202020204" pitchFamily="34" charset="0"/>
              </a:rPr>
              <a:t>a </a:t>
            </a:r>
            <a:r>
              <a:rPr lang="es-ES" sz="1200" dirty="0">
                <a:latin typeface="Arial" panose="020B0604020202020204" pitchFamily="34" charset="0"/>
                <a:cs typeface="Arial" panose="020B0604020202020204" pitchFamily="34" charset="0"/>
              </a:rPr>
              <a:t>dosis profilácticas versus dosis terapéuticas.</a:t>
            </a:r>
          </a:p>
          <a:p>
            <a:endParaRPr lang="es-ES" sz="1900" dirty="0" smtClean="0"/>
          </a:p>
          <a:p>
            <a:r>
              <a:rPr lang="es-ES" sz="1600" dirty="0" smtClean="0">
                <a:latin typeface="Arial" panose="020B0604020202020204" pitchFamily="34" charset="0"/>
                <a:cs typeface="Arial" panose="020B0604020202020204" pitchFamily="34" charset="0"/>
              </a:rPr>
              <a:t>Metodología: </a:t>
            </a:r>
            <a:r>
              <a:rPr lang="es-ES" sz="1200" dirty="0">
                <a:latin typeface="Arial" panose="020B0604020202020204" pitchFamily="34" charset="0"/>
                <a:cs typeface="Arial" panose="020B0604020202020204" pitchFamily="34" charset="0"/>
              </a:rPr>
              <a:t>Estudio longitudinal observacional prospectivo de los pacientes ingresados en el Hospital Virgen de la Victoria de Málaga con diagnóstico de infección por SARS-COV2 en seguimiento hasta 45 días después, entre Marzo y Abril de 2020</a:t>
            </a:r>
            <a:r>
              <a:rPr lang="es-ES" sz="1200" dirty="0" smtClean="0">
                <a:latin typeface="Arial" panose="020B0604020202020204" pitchFamily="34" charset="0"/>
                <a:cs typeface="Arial" panose="020B0604020202020204" pitchFamily="34" charset="0"/>
              </a:rPr>
              <a:t>.</a:t>
            </a:r>
          </a:p>
          <a:p>
            <a:pPr marL="0" indent="0">
              <a:buNone/>
            </a:pPr>
            <a:endParaRPr lang="es-ES" sz="1900" dirty="0">
              <a:latin typeface="Arial" panose="020B0604020202020204" pitchFamily="34" charset="0"/>
              <a:cs typeface="Arial" panose="020B0604020202020204" pitchFamily="34" charset="0"/>
            </a:endParaRPr>
          </a:p>
          <a:p>
            <a:r>
              <a:rPr lang="es-ES" sz="1600" dirty="0" smtClean="0">
                <a:latin typeface="Arial" panose="020B0604020202020204" pitchFamily="34" charset="0"/>
                <a:cs typeface="Arial" panose="020B0604020202020204" pitchFamily="34" charset="0"/>
              </a:rPr>
              <a:t>Resultados</a:t>
            </a:r>
          </a:p>
          <a:p>
            <a:pPr>
              <a:buFont typeface="Courier New" panose="02070309020205020404" pitchFamily="49" charset="0"/>
              <a:buChar char="o"/>
            </a:pPr>
            <a:r>
              <a:rPr lang="es-ES" sz="1200" dirty="0" smtClean="0">
                <a:latin typeface="Arial" panose="020B0604020202020204" pitchFamily="34" charset="0"/>
                <a:cs typeface="Arial" panose="020B0604020202020204" pitchFamily="34" charset="0"/>
              </a:rPr>
              <a:t>272 pacientes </a:t>
            </a:r>
          </a:p>
          <a:p>
            <a:pPr>
              <a:buFont typeface="Courier New" panose="02070309020205020404" pitchFamily="49" charset="0"/>
              <a:buChar char="o"/>
            </a:pPr>
            <a:r>
              <a:rPr lang="es-ES" sz="1200" dirty="0" smtClean="0">
                <a:latin typeface="Arial" panose="020B0604020202020204" pitchFamily="34" charset="0"/>
                <a:cs typeface="Arial" panose="020B0604020202020204" pitchFamily="34" charset="0"/>
              </a:rPr>
              <a:t>60,03 años </a:t>
            </a:r>
          </a:p>
          <a:p>
            <a:pPr>
              <a:buFont typeface="Courier New" panose="02070309020205020404" pitchFamily="49" charset="0"/>
              <a:buChar char="o"/>
            </a:pPr>
            <a:r>
              <a:rPr lang="es-ES" sz="1200" dirty="0" smtClean="0">
                <a:latin typeface="Arial" panose="020B0604020202020204" pitchFamily="34" charset="0"/>
                <a:cs typeface="Arial" panose="020B0604020202020204" pitchFamily="34" charset="0"/>
              </a:rPr>
              <a:t>58,1% hombres, 41,9% mujeres</a:t>
            </a:r>
          </a:p>
          <a:p>
            <a:pPr>
              <a:buFont typeface="Courier New" panose="02070309020205020404" pitchFamily="49" charset="0"/>
              <a:buChar char="o"/>
            </a:pPr>
            <a:r>
              <a:rPr lang="es-ES" sz="1200" dirty="0" smtClean="0">
                <a:latin typeface="Arial" panose="020B0604020202020204" pitchFamily="34" charset="0"/>
                <a:cs typeface="Arial" panose="020B0604020202020204" pitchFamily="34" charset="0"/>
              </a:rPr>
              <a:t>7,5% tratamiento anticoagulante previo </a:t>
            </a:r>
          </a:p>
          <a:p>
            <a:pPr marL="0" indent="0">
              <a:buNone/>
            </a:pPr>
            <a:endParaRPr lang="es-ES" sz="1900" dirty="0"/>
          </a:p>
          <a:p>
            <a:r>
              <a:rPr lang="es-ES" sz="1600" dirty="0">
                <a:latin typeface="Arial" panose="020B0604020202020204" pitchFamily="34" charset="0"/>
                <a:cs typeface="Arial" panose="020B0604020202020204" pitchFamily="34" charset="0"/>
              </a:rPr>
              <a:t>Conclusiones </a:t>
            </a:r>
            <a:endParaRPr lang="es-ES" sz="1600" dirty="0" smtClean="0">
              <a:latin typeface="Arial" panose="020B0604020202020204" pitchFamily="34" charset="0"/>
              <a:cs typeface="Arial" panose="020B0604020202020204" pitchFamily="34" charset="0"/>
            </a:endParaRPr>
          </a:p>
          <a:p>
            <a:pPr>
              <a:buFont typeface="Courier New" panose="02070309020205020404" pitchFamily="49" charset="0"/>
              <a:buChar char="o"/>
            </a:pPr>
            <a:r>
              <a:rPr lang="es-ES" sz="1200" dirty="0" smtClean="0">
                <a:latin typeface="Arial" panose="020B0604020202020204" pitchFamily="34" charset="0"/>
                <a:cs typeface="Arial" panose="020B0604020202020204" pitchFamily="34" charset="0"/>
              </a:rPr>
              <a:t>El </a:t>
            </a:r>
            <a:r>
              <a:rPr lang="es-ES" sz="1200" dirty="0">
                <a:latin typeface="Arial" panose="020B0604020202020204" pitchFamily="34" charset="0"/>
                <a:cs typeface="Arial" panose="020B0604020202020204" pitchFamily="34" charset="0"/>
              </a:rPr>
              <a:t>valor del dímero D fue mayor en los pacientes en tratamiento con dosis profilácticas.</a:t>
            </a:r>
          </a:p>
          <a:p>
            <a:pPr>
              <a:buFont typeface="Courier New" panose="02070309020205020404" pitchFamily="49" charset="0"/>
              <a:buChar char="o"/>
            </a:pPr>
            <a:r>
              <a:rPr lang="es-ES" sz="1200" dirty="0">
                <a:latin typeface="Arial" panose="020B0604020202020204" pitchFamily="34" charset="0"/>
                <a:cs typeface="Arial" panose="020B0604020202020204" pitchFamily="34" charset="0"/>
              </a:rPr>
              <a:t>Ningún paciente con tratamiento anticoagulante a dosis terapéuticas tuvo evento </a:t>
            </a:r>
            <a:r>
              <a:rPr lang="es-ES" sz="1200" dirty="0" err="1">
                <a:latin typeface="Arial" panose="020B0604020202020204" pitchFamily="34" charset="0"/>
                <a:cs typeface="Arial" panose="020B0604020202020204" pitchFamily="34" charset="0"/>
              </a:rPr>
              <a:t>tromboembólico</a:t>
            </a:r>
            <a:r>
              <a:rPr lang="es-ES" sz="1200" dirty="0">
                <a:latin typeface="Arial" panose="020B0604020202020204" pitchFamily="34" charset="0"/>
                <a:cs typeface="Arial" panose="020B0604020202020204" pitchFamily="34" charset="0"/>
              </a:rPr>
              <a:t>.</a:t>
            </a:r>
          </a:p>
          <a:p>
            <a:endParaRPr lang="es-ES" sz="1600" dirty="0"/>
          </a:p>
          <a:p>
            <a:endParaRPr lang="es-ES" dirty="0"/>
          </a:p>
        </p:txBody>
      </p:sp>
      <p:sp>
        <p:nvSpPr>
          <p:cNvPr id="5" name="4 Llamada de nube"/>
          <p:cNvSpPr/>
          <p:nvPr/>
        </p:nvSpPr>
        <p:spPr>
          <a:xfrm>
            <a:off x="5508104" y="123478"/>
            <a:ext cx="2736305" cy="1440160"/>
          </a:xfrm>
          <a:prstGeom prst="cloudCallout">
            <a:avLst/>
          </a:prstGeom>
          <a:solidFill>
            <a:srgbClr val="F6F9D5"/>
          </a:solidFill>
          <a:ln>
            <a:solidFill>
              <a:srgbClr val="0FB3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dirty="0">
                <a:solidFill>
                  <a:schemeClr val="tx1"/>
                </a:solidFill>
                <a:latin typeface="Arial" panose="020B0604020202020204" pitchFamily="34" charset="0"/>
                <a:cs typeface="Arial" panose="020B0604020202020204" pitchFamily="34" charset="0"/>
              </a:rPr>
              <a:t>¿Existen diferencias entre pacientes con </a:t>
            </a:r>
            <a:r>
              <a:rPr lang="es-ES" sz="1200" dirty="0" err="1">
                <a:solidFill>
                  <a:schemeClr val="tx1"/>
                </a:solidFill>
                <a:latin typeface="Arial" panose="020B0604020202020204" pitchFamily="34" charset="0"/>
                <a:cs typeface="Arial" panose="020B0604020202020204" pitchFamily="34" charset="0"/>
              </a:rPr>
              <a:t>tromboprofilaxis</a:t>
            </a:r>
            <a:r>
              <a:rPr lang="es-ES" sz="1200" dirty="0">
                <a:solidFill>
                  <a:schemeClr val="tx1"/>
                </a:solidFill>
                <a:latin typeface="Arial" panose="020B0604020202020204" pitchFamily="34" charset="0"/>
                <a:cs typeface="Arial" panose="020B0604020202020204" pitchFamily="34" charset="0"/>
              </a:rPr>
              <a:t> versus anticoagulación a dosis terapéuticas?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2787774"/>
            <a:ext cx="2867397" cy="1046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286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152</Words>
  <Application>Microsoft Office PowerPoint</Application>
  <PresentationFormat>Presentación en pantalla (16:9)</PresentationFormat>
  <Paragraphs>30</Paragraphs>
  <Slides>2</Slides>
  <Notes>1</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TRATAMIENTO CON ANTICOAGULACIÓN A DOSIS TERAPÉUTICAS vs A DOSIS PROFILÁCTICAS EN PACIENTES CON INFECCIÓN POR SARS COV2  E. Sánchez Álvarez, N. Reina Marfil, L. Piñel Jiménez, A. Aguilar Gálvez, J. López García, J. L. Velasco Garrido   Servicio de Neumología Hospital Universitario Virgen de la Victoria, Málaga</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SONY</cp:lastModifiedBy>
  <cp:revision>7</cp:revision>
  <dcterms:created xsi:type="dcterms:W3CDTF">2022-01-11T08:55:46Z</dcterms:created>
  <dcterms:modified xsi:type="dcterms:W3CDTF">2022-04-06T21:50:27Z</dcterms:modified>
</cp:coreProperties>
</file>